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 id="2147483699" r:id="rId6"/>
  </p:sldMasterIdLst>
  <p:notesMasterIdLst>
    <p:notesMasterId r:id="rId32"/>
  </p:notesMasterIdLst>
  <p:sldIdLst>
    <p:sldId id="2114" r:id="rId7"/>
    <p:sldId id="2115" r:id="rId8"/>
    <p:sldId id="2193" r:id="rId9"/>
    <p:sldId id="2191" r:id="rId10"/>
    <p:sldId id="2203" r:id="rId11"/>
    <p:sldId id="2196" r:id="rId12"/>
    <p:sldId id="2223" r:id="rId13"/>
    <p:sldId id="2228" r:id="rId14"/>
    <p:sldId id="2229" r:id="rId15"/>
    <p:sldId id="2230" r:id="rId16"/>
    <p:sldId id="2227" r:id="rId17"/>
    <p:sldId id="2231" r:id="rId18"/>
    <p:sldId id="2212" r:id="rId19"/>
    <p:sldId id="2235" r:id="rId20"/>
    <p:sldId id="2211" r:id="rId21"/>
    <p:sldId id="2236" r:id="rId22"/>
    <p:sldId id="2202" r:id="rId23"/>
    <p:sldId id="2237" r:id="rId24"/>
    <p:sldId id="2232" r:id="rId25"/>
    <p:sldId id="2219" r:id="rId26"/>
    <p:sldId id="2234" r:id="rId27"/>
    <p:sldId id="2220" r:id="rId28"/>
    <p:sldId id="2221" r:id="rId29"/>
    <p:sldId id="2174" r:id="rId30"/>
    <p:sldId id="1943" r:id="rId31"/>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7D2605-3F6E-722A-734F-20D6303F1118}" name="Robert B Murray" initials="RBM" userId="ec3ceed4abceb37b" providerId="Windows Live"/>
  <p188:author id="{EC8D7C0F-82ED-C83C-3D85-748D055366FA}" name="Ann Hwang" initials="AH" userId="S::ahwang@bailit-health.com::040058f2-2a83-4265-94a8-9d739d1a8cf1" providerId="AD"/>
  <p188:author id="{41DC9421-DF3C-ADA7-98C7-18379769BC56}" name="Cooper, Alicia" initials="CA" userId="S::Alicia.Cooper@vermont.gov::17b942b9-ab19-4ce0-bd21-8515821831ca" providerId="AD"/>
  <p188:author id="{CF00483B-F662-EE33-D502-5CA9AFD1AF73}" name="Trafton, Wendy" initials="TW" userId="S::Wendy.Trafton@vermont.gov::6b26a0ef-f274-4294-901a-2186a2a18176" providerId="AD"/>
  <p188:author id="{EF128144-FED4-7F6A-4137-51CACFCA9512}" name="Ann Hwang" initials="AH" userId="S::ahwang_bailit-health.com#ext#@vermontgov.onmicrosoft.com::fdc7498d-f65f-4706-ba5f-c98581d06baa" providerId="AD"/>
  <p188:author id="{7DB7116E-244B-0386-8E38-AF404CD151A4}" name="Cooper, Alicia" initials="CA" userId="S::alicia.cooper@vermont.gov::17b942b9-ab19-4ce0-bd21-8515821831ca" providerId="AD"/>
  <p188:author id="{3255AA73-DE19-CD8C-5F4C-6E00447121C9}" name="Manatt" initials="Manatt" userId="Manatt" providerId="None"/>
  <p188:author id="{ACF24B78-8037-3DF1-C41B-EB0A2C412261}" name="Trafton, Wendy" initials="TW" userId="S::wendy.trafton@vermont.gov::6b26a0ef-f274-4294-901a-2186a2a18176" providerId="AD"/>
  <p188:author id="{3E8EB982-6049-ACBE-C1C5-837B3E05B826}" name="Backus, Ena" initials="BE" userId="S::Ena.Backus@vermont.gov::1c224107-9a96-4da7-9952-366a3db8a37f" providerId="AD"/>
  <p188:author id="{7F37CE83-20B0-4C32-A2CB-26A7121AA924}" name="Michael Bailit" initials="MB" userId="S::mbailit@bailit-health.com::6e5c4604-85bf-41ef-8e97-4724b7d56589" providerId="AD"/>
  <p188:author id="{89D08E8D-96B8-2B8B-E20F-342EA49F7F78}" name="Lindberg, Sarah" initials="LS" userId="S::Sarah.Lindberg@vermont.gov::6306d380-0e2a-4b72-ba93-203627e8dcb4" providerId="AD"/>
  <p188:author id="{B1A29398-6855-0761-2D5D-5FBC7EDF91C1}" name="Alyssa Vangeli" initials="AV" userId="S::avangeli@bailit-health.com::4c439823-ba03-4b18-95e4-e499e1d29c56" providerId="AD"/>
  <p188:author id="{9B237A9F-5968-3338-C934-B7483C8F1404}" name="Backus, Ena" initials="BE" userId="S::ena.backus@vermont.gov::1c224107-9a96-4da7-9952-366a3db8a37f" providerId="AD"/>
  <p188:author id="{FE2BA9A2-F331-0373-4C60-4E9D4E9D091C}" name="Lunge, Robin" initials="LR" userId="S::Robin.Lunge@vermont.gov::38814911-57b3-4d3f-abf0-48fc69a07bd4" providerId="AD"/>
  <p188:author id="{AF6009A9-F1E9-36D2-5801-FBF83450382C}" name="Edith Stowe" initials="ECS" userId="Edith Stowe" providerId="None"/>
  <p188:author id="{41929ABA-583D-3EEB-685F-89F93DDB9F38}" name="Lunge, Robin" initials="LR" userId="S::robin.lunge@vermont.gov::38814911-57b3-4d3f-abf0-48fc69a07bd4" providerId="AD"/>
  <p188:author id="{9F8EC6D9-F589-6AC2-B558-70D11D868C44}" name="Samuelson, Jenney" initials="SJ" userId="S::Jenney.Samuelson@vermont.gov::858fda4e-12aa-4837-8538-c1f389674db5" providerId="AD"/>
  <p188:author id="{9332DEE0-732D-F961-2B28-6637D396FC3F}" name="Lora Kim" initials="LK" userId="Lora Kim" providerId="None"/>
  <p188:author id="{832968E9-AC95-EA7C-2AFD-CAAFB6AE496B}" name="Ann Hwang" initials="AH" userId="S::ann@atriusfoundation.org::dba5eed7-0cd1-4f77-b347-6dc2c4f18d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ra Kim" initials="LK" lastIdx="73" clrIdx="0">
    <p:extLst>
      <p:ext uri="{19B8F6BF-5375-455C-9EA6-DF929625EA0E}">
        <p15:presenceInfo xmlns:p15="http://schemas.microsoft.com/office/powerpoint/2012/main" userId="Lora Kim" providerId="None"/>
      </p:ext>
    </p:extLst>
  </p:cmAuthor>
  <p:cmAuthor id="2" name="Edith Stowe" initials="ECS" lastIdx="49" clrIdx="1">
    <p:extLst>
      <p:ext uri="{19B8F6BF-5375-455C-9EA6-DF929625EA0E}">
        <p15:presenceInfo xmlns:p15="http://schemas.microsoft.com/office/powerpoint/2012/main" userId="Edith Stowe" providerId="None"/>
      </p:ext>
    </p:extLst>
  </p:cmAuthor>
  <p:cmAuthor id="3" name="Karl, Anne O." initials="KAO" lastIdx="22" clrIdx="2">
    <p:extLst>
      <p:ext uri="{19B8F6BF-5375-455C-9EA6-DF929625EA0E}">
        <p15:presenceInfo xmlns:p15="http://schemas.microsoft.com/office/powerpoint/2012/main" userId="S::AKarl@manatt.com::5c82de75-9698-4378-afa7-a1660eda9732" providerId="AD"/>
      </p:ext>
    </p:extLst>
  </p:cmAuthor>
  <p:cmAuthor id="4" name="Backus, Ena" initials="BE" lastIdx="12" clrIdx="3">
    <p:extLst>
      <p:ext uri="{19B8F6BF-5375-455C-9EA6-DF929625EA0E}">
        <p15:presenceInfo xmlns:p15="http://schemas.microsoft.com/office/powerpoint/2012/main" userId="S::Ena.Backus@vermont.gov::1c224107-9a96-4da7-9952-366a3db8a37f" providerId="AD"/>
      </p:ext>
    </p:extLst>
  </p:cmAuthor>
  <p:cmAuthor id="5" name="Trafton, Wendy" initials="TW" lastIdx="4" clrIdx="4">
    <p:extLst>
      <p:ext uri="{19B8F6BF-5375-455C-9EA6-DF929625EA0E}">
        <p15:presenceInfo xmlns:p15="http://schemas.microsoft.com/office/powerpoint/2012/main" userId="S::Wendy.Trafton@vermont.gov::6b26a0ef-f274-4294-901a-2186a2a181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A87C"/>
    <a:srgbClr val="386794"/>
    <a:srgbClr val="E6EEF6"/>
    <a:srgbClr val="BE382C"/>
    <a:srgbClr val="E1EFE7"/>
    <a:srgbClr val="D5EFF9"/>
    <a:srgbClr val="D6EAF8"/>
    <a:srgbClr val="404040"/>
    <a:srgbClr val="FFEEB7"/>
    <a:srgbClr val="FFE4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14" autoAdjust="0"/>
    <p:restoredTop sz="96201" autoAdjust="0"/>
  </p:normalViewPr>
  <p:slideViewPr>
    <p:cSldViewPr snapToGrid="0">
      <p:cViewPr varScale="1">
        <p:scale>
          <a:sx n="114" d="100"/>
          <a:sy n="114" d="100"/>
        </p:scale>
        <p:origin x="34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8"/>
          </a:xfrm>
          <a:prstGeom prst="rect">
            <a:avLst/>
          </a:prstGeom>
        </p:spPr>
        <p:txBody>
          <a:bodyPr vert="horz" lIns="92952" tIns="46476" rIns="92952" bIns="46476" rtlCol="0"/>
          <a:lstStyle>
            <a:lvl1pPr algn="l">
              <a:defRPr sz="1200"/>
            </a:lvl1pPr>
          </a:lstStyle>
          <a:p>
            <a:endParaRPr lang="en-US"/>
          </a:p>
        </p:txBody>
      </p:sp>
      <p:sp>
        <p:nvSpPr>
          <p:cNvPr id="3" name="Date Placeholder 2"/>
          <p:cNvSpPr>
            <a:spLocks noGrp="1"/>
          </p:cNvSpPr>
          <p:nvPr>
            <p:ph type="dt" idx="1"/>
          </p:nvPr>
        </p:nvSpPr>
        <p:spPr>
          <a:xfrm>
            <a:off x="3956552" y="0"/>
            <a:ext cx="3026833" cy="465798"/>
          </a:xfrm>
          <a:prstGeom prst="rect">
            <a:avLst/>
          </a:prstGeom>
        </p:spPr>
        <p:txBody>
          <a:bodyPr vert="horz" lIns="92952" tIns="46476" rIns="92952" bIns="46476" rtlCol="0"/>
          <a:lstStyle>
            <a:lvl1pPr algn="r">
              <a:defRPr sz="1200"/>
            </a:lvl1pPr>
          </a:lstStyle>
          <a:p>
            <a:fld id="{615F2742-3D89-4A23-A7A2-2EF8EDB51DC4}" type="datetimeFigureOut">
              <a:rPr lang="en-US" smtClean="0"/>
              <a:t>3/29/2023</a:t>
            </a:fld>
            <a:endParaRPr lang="en-US"/>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2952" tIns="46476" rIns="92952" bIns="46476" rtlCol="0" anchor="ctr"/>
          <a:lstStyle/>
          <a:p>
            <a:endParaRPr lang="en-US"/>
          </a:p>
        </p:txBody>
      </p:sp>
      <p:sp>
        <p:nvSpPr>
          <p:cNvPr id="5" name="Notes Placeholder 4"/>
          <p:cNvSpPr>
            <a:spLocks noGrp="1"/>
          </p:cNvSpPr>
          <p:nvPr>
            <p:ph type="body" sz="quarter" idx="3"/>
          </p:nvPr>
        </p:nvSpPr>
        <p:spPr>
          <a:xfrm>
            <a:off x="698501" y="4467781"/>
            <a:ext cx="5588000" cy="3655457"/>
          </a:xfrm>
          <a:prstGeom prst="rect">
            <a:avLst/>
          </a:prstGeom>
        </p:spPr>
        <p:txBody>
          <a:bodyPr vert="horz" lIns="92952" tIns="46476" rIns="92952" bIns="464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5"/>
            <a:ext cx="3026833" cy="465797"/>
          </a:xfrm>
          <a:prstGeom prst="rect">
            <a:avLst/>
          </a:prstGeom>
        </p:spPr>
        <p:txBody>
          <a:bodyPr vert="horz" lIns="92952" tIns="46476" rIns="92952" bIns="46476" rtlCol="0" anchor="b"/>
          <a:lstStyle>
            <a:lvl1pPr algn="l">
              <a:defRPr sz="1200"/>
            </a:lvl1pPr>
          </a:lstStyle>
          <a:p>
            <a:endParaRPr lang="en-US"/>
          </a:p>
        </p:txBody>
      </p:sp>
      <p:sp>
        <p:nvSpPr>
          <p:cNvPr id="7" name="Slide Number Placeholder 6"/>
          <p:cNvSpPr>
            <a:spLocks noGrp="1"/>
          </p:cNvSpPr>
          <p:nvPr>
            <p:ph type="sldNum" sz="quarter" idx="5"/>
          </p:nvPr>
        </p:nvSpPr>
        <p:spPr>
          <a:xfrm>
            <a:off x="3956552" y="8817905"/>
            <a:ext cx="3026833" cy="465797"/>
          </a:xfrm>
          <a:prstGeom prst="rect">
            <a:avLst/>
          </a:prstGeom>
        </p:spPr>
        <p:txBody>
          <a:bodyPr vert="horz" lIns="92952" tIns="46476" rIns="92952" bIns="46476" rtlCol="0" anchor="b"/>
          <a:lstStyle>
            <a:lvl1pPr algn="r">
              <a:defRPr sz="1200"/>
            </a:lvl1pPr>
          </a:lstStyle>
          <a:p>
            <a:fld id="{DC8D8993-E59F-48DD-B78A-E9AA5D32AF1B}" type="slidenum">
              <a:rPr lang="en-US" smtClean="0"/>
              <a:t>‹#›</a:t>
            </a:fld>
            <a:endParaRPr lang="en-US"/>
          </a:p>
        </p:txBody>
      </p:sp>
    </p:spTree>
    <p:extLst>
      <p:ext uri="{BB962C8B-B14F-4D97-AF65-F5344CB8AC3E}">
        <p14:creationId xmlns:p14="http://schemas.microsoft.com/office/powerpoint/2010/main" val="97437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8956">
              <a:defRPr/>
            </a:pPr>
            <a:fld id="{A2499426-E765-4157-9578-BD15F3DBC169}" type="slidenum">
              <a:rPr lang="en-US">
                <a:solidFill>
                  <a:prstClr val="black"/>
                </a:solidFill>
                <a:latin typeface="Calibri" panose="020F0502020204030204"/>
              </a:rPr>
              <a:pPr defTabSz="918956">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317377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12</a:t>
            </a:fld>
            <a:endParaRPr lang="en-US"/>
          </a:p>
        </p:txBody>
      </p:sp>
    </p:spTree>
    <p:extLst>
      <p:ext uri="{BB962C8B-B14F-4D97-AF65-F5344CB8AC3E}">
        <p14:creationId xmlns:p14="http://schemas.microsoft.com/office/powerpoint/2010/main" val="1793739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13</a:t>
            </a:fld>
            <a:endParaRPr lang="en-US"/>
          </a:p>
        </p:txBody>
      </p:sp>
    </p:spTree>
    <p:extLst>
      <p:ext uri="{BB962C8B-B14F-4D97-AF65-F5344CB8AC3E}">
        <p14:creationId xmlns:p14="http://schemas.microsoft.com/office/powerpoint/2010/main" val="2133635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14</a:t>
            </a:fld>
            <a:endParaRPr lang="en-US"/>
          </a:p>
        </p:txBody>
      </p:sp>
    </p:spTree>
    <p:extLst>
      <p:ext uri="{BB962C8B-B14F-4D97-AF65-F5344CB8AC3E}">
        <p14:creationId xmlns:p14="http://schemas.microsoft.com/office/powerpoint/2010/main" val="1407262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15</a:t>
            </a:fld>
            <a:endParaRPr lang="en-US"/>
          </a:p>
        </p:txBody>
      </p:sp>
    </p:spTree>
    <p:extLst>
      <p:ext uri="{BB962C8B-B14F-4D97-AF65-F5344CB8AC3E}">
        <p14:creationId xmlns:p14="http://schemas.microsoft.com/office/powerpoint/2010/main" val="3514696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16</a:t>
            </a:fld>
            <a:endParaRPr lang="en-US"/>
          </a:p>
        </p:txBody>
      </p:sp>
    </p:spTree>
    <p:extLst>
      <p:ext uri="{BB962C8B-B14F-4D97-AF65-F5344CB8AC3E}">
        <p14:creationId xmlns:p14="http://schemas.microsoft.com/office/powerpoint/2010/main" val="2705666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17</a:t>
            </a:fld>
            <a:endParaRPr lang="en-US"/>
          </a:p>
        </p:txBody>
      </p:sp>
    </p:spTree>
    <p:extLst>
      <p:ext uri="{BB962C8B-B14F-4D97-AF65-F5344CB8AC3E}">
        <p14:creationId xmlns:p14="http://schemas.microsoft.com/office/powerpoint/2010/main" val="27524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18</a:t>
            </a:fld>
            <a:endParaRPr lang="en-US"/>
          </a:p>
        </p:txBody>
      </p:sp>
    </p:spTree>
    <p:extLst>
      <p:ext uri="{BB962C8B-B14F-4D97-AF65-F5344CB8AC3E}">
        <p14:creationId xmlns:p14="http://schemas.microsoft.com/office/powerpoint/2010/main" val="3537577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20</a:t>
            </a:fld>
            <a:endParaRPr lang="en-US"/>
          </a:p>
        </p:txBody>
      </p:sp>
    </p:spTree>
    <p:extLst>
      <p:ext uri="{BB962C8B-B14F-4D97-AF65-F5344CB8AC3E}">
        <p14:creationId xmlns:p14="http://schemas.microsoft.com/office/powerpoint/2010/main" val="42176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22</a:t>
            </a:fld>
            <a:endParaRPr lang="en-US"/>
          </a:p>
        </p:txBody>
      </p:sp>
    </p:spTree>
    <p:extLst>
      <p:ext uri="{BB962C8B-B14F-4D97-AF65-F5344CB8AC3E}">
        <p14:creationId xmlns:p14="http://schemas.microsoft.com/office/powerpoint/2010/main" val="2387508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23</a:t>
            </a:fld>
            <a:endParaRPr lang="en-US"/>
          </a:p>
        </p:txBody>
      </p:sp>
    </p:spTree>
    <p:extLst>
      <p:ext uri="{BB962C8B-B14F-4D97-AF65-F5344CB8AC3E}">
        <p14:creationId xmlns:p14="http://schemas.microsoft.com/office/powerpoint/2010/main" val="3258079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8D8993-E59F-48DD-B78A-E9AA5D32AF1B}" type="slidenum">
              <a:rPr lang="en-US" smtClean="0"/>
              <a:t>2</a:t>
            </a:fld>
            <a:endParaRPr lang="en-US"/>
          </a:p>
        </p:txBody>
      </p:sp>
    </p:spTree>
    <p:extLst>
      <p:ext uri="{BB962C8B-B14F-4D97-AF65-F5344CB8AC3E}">
        <p14:creationId xmlns:p14="http://schemas.microsoft.com/office/powerpoint/2010/main" val="2813120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4</a:t>
            </a:fld>
            <a:endParaRPr lang="en-US"/>
          </a:p>
        </p:txBody>
      </p:sp>
    </p:spTree>
    <p:extLst>
      <p:ext uri="{BB962C8B-B14F-4D97-AF65-F5344CB8AC3E}">
        <p14:creationId xmlns:p14="http://schemas.microsoft.com/office/powerpoint/2010/main" val="672271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5</a:t>
            </a:fld>
            <a:endParaRPr lang="en-US"/>
          </a:p>
        </p:txBody>
      </p:sp>
    </p:spTree>
    <p:extLst>
      <p:ext uri="{BB962C8B-B14F-4D97-AF65-F5344CB8AC3E}">
        <p14:creationId xmlns:p14="http://schemas.microsoft.com/office/powerpoint/2010/main" val="1692064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6</a:t>
            </a:fld>
            <a:endParaRPr lang="en-US"/>
          </a:p>
        </p:txBody>
      </p:sp>
    </p:spTree>
    <p:extLst>
      <p:ext uri="{BB962C8B-B14F-4D97-AF65-F5344CB8AC3E}">
        <p14:creationId xmlns:p14="http://schemas.microsoft.com/office/powerpoint/2010/main" val="4212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7</a:t>
            </a:fld>
            <a:endParaRPr lang="en-US"/>
          </a:p>
        </p:txBody>
      </p:sp>
    </p:spTree>
    <p:extLst>
      <p:ext uri="{BB962C8B-B14F-4D97-AF65-F5344CB8AC3E}">
        <p14:creationId xmlns:p14="http://schemas.microsoft.com/office/powerpoint/2010/main" val="2714348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8</a:t>
            </a:fld>
            <a:endParaRPr lang="en-US"/>
          </a:p>
        </p:txBody>
      </p:sp>
    </p:spTree>
    <p:extLst>
      <p:ext uri="{BB962C8B-B14F-4D97-AF65-F5344CB8AC3E}">
        <p14:creationId xmlns:p14="http://schemas.microsoft.com/office/powerpoint/2010/main" val="3241916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9</a:t>
            </a:fld>
            <a:endParaRPr lang="en-US"/>
          </a:p>
        </p:txBody>
      </p:sp>
    </p:spTree>
    <p:extLst>
      <p:ext uri="{BB962C8B-B14F-4D97-AF65-F5344CB8AC3E}">
        <p14:creationId xmlns:p14="http://schemas.microsoft.com/office/powerpoint/2010/main" val="728054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8D8993-E59F-48DD-B78A-E9AA5D32AF1B}" type="slidenum">
              <a:rPr lang="en-US" smtClean="0"/>
              <a:t>10</a:t>
            </a:fld>
            <a:endParaRPr lang="en-US"/>
          </a:p>
        </p:txBody>
      </p:sp>
    </p:spTree>
    <p:extLst>
      <p:ext uri="{BB962C8B-B14F-4D97-AF65-F5344CB8AC3E}">
        <p14:creationId xmlns:p14="http://schemas.microsoft.com/office/powerpoint/2010/main" val="91289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8691"/>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70327788-E0E1-4397-8ECF-419E08C5FA1C}" type="datetime1">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4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367E65-5B5B-4FE3-BDC2-60989B220C3E}" type="datetime1">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spTree>
    <p:extLst>
      <p:ext uri="{BB962C8B-B14F-4D97-AF65-F5344CB8AC3E}">
        <p14:creationId xmlns:p14="http://schemas.microsoft.com/office/powerpoint/2010/main" val="66758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3BA9EF3C-8236-49CF-AF5C-A6B83B7A0D99}"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00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A9EF3C-8236-49CF-AF5C-A6B83B7A0D99}"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sp>
        <p:nvSpPr>
          <p:cNvPr id="7" name="Title Placeholder 1">
            <a:extLst>
              <a:ext uri="{FF2B5EF4-FFF2-40B4-BE49-F238E27FC236}">
                <a16:creationId xmlns:a16="http://schemas.microsoft.com/office/drawing/2014/main" id="{F195E385-A4EA-4469-83F0-076E66E38253}"/>
              </a:ext>
            </a:extLst>
          </p:cNvPr>
          <p:cNvSpPr>
            <a:spLocks noGrp="1"/>
          </p:cNvSpPr>
          <p:nvPr>
            <p:ph type="title"/>
          </p:nvPr>
        </p:nvSpPr>
        <p:spPr>
          <a:xfrm>
            <a:off x="612517" y="286603"/>
            <a:ext cx="10994675" cy="1450757"/>
          </a:xfrm>
          <a:prstGeom prst="rect">
            <a:avLst/>
          </a:prstGeom>
        </p:spPr>
        <p:txBody>
          <a:bodyPr vert="horz" lIns="91440" tIns="45720" rIns="91440" bIns="45720" rtlCol="0" anchor="b">
            <a:normAutofit/>
          </a:bodyPr>
          <a:lstStyle/>
          <a:p>
            <a:r>
              <a:rPr lang="en-US"/>
              <a:t>Click to edit Master title style</a:t>
            </a:r>
          </a:p>
        </p:txBody>
      </p:sp>
      <p:sp>
        <p:nvSpPr>
          <p:cNvPr id="8" name="Text Placeholder 2">
            <a:extLst>
              <a:ext uri="{FF2B5EF4-FFF2-40B4-BE49-F238E27FC236}">
                <a16:creationId xmlns:a16="http://schemas.microsoft.com/office/drawing/2014/main" id="{9E38FEAB-EB6B-47C0-9388-D80C49C84C1F}"/>
              </a:ext>
            </a:extLst>
          </p:cNvPr>
          <p:cNvSpPr>
            <a:spLocks noGrp="1"/>
          </p:cNvSpPr>
          <p:nvPr>
            <p:ph idx="1"/>
          </p:nvPr>
        </p:nvSpPr>
        <p:spPr>
          <a:xfrm>
            <a:off x="612517" y="1845734"/>
            <a:ext cx="10994675"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A6E6163F-5200-45BC-A73B-21C4580D1D25}"/>
              </a:ext>
            </a:extLst>
          </p:cNvPr>
          <p:cNvCxnSpPr>
            <a:cxnSpLocks/>
          </p:cNvCxnSpPr>
          <p:nvPr userDrawn="1"/>
        </p:nvCxnSpPr>
        <p:spPr>
          <a:xfrm>
            <a:off x="612517" y="1737845"/>
            <a:ext cx="1099467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6246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78569" y="73949"/>
            <a:ext cx="10628623"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975652" y="1696879"/>
            <a:ext cx="1063154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E6C4C0-DA53-40D2-9D69-9DAA35B22DE0}" type="datetime1">
              <a:rPr lang="en-US" smtClean="0"/>
              <a:t>3/29/2023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4104C8-5BC6-4788-BB31-1022DBEA0CFF}" type="slidenum">
              <a:rPr lang="en-US" smtClean="0"/>
              <a:t>‹#›</a:t>
            </a:fld>
            <a:endParaRPr lang="en-US"/>
          </a:p>
        </p:txBody>
      </p:sp>
      <p:cxnSp>
        <p:nvCxnSpPr>
          <p:cNvPr id="10" name="Straight Connector 9"/>
          <p:cNvCxnSpPr>
            <a:cxnSpLocks/>
          </p:cNvCxnSpPr>
          <p:nvPr/>
        </p:nvCxnSpPr>
        <p:spPr>
          <a:xfrm>
            <a:off x="975652" y="1524706"/>
            <a:ext cx="1018965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85470"/>
      </p:ext>
    </p:extLst>
  </p:cSld>
  <p:clrMap bg1="lt1" tx1="dk1" bg2="lt2" tx2="dk2" accent1="accent1" accent2="accent2" accent3="accent3" accent4="accent4" accent5="accent5" accent6="accent6" hlink="hlink" folHlink="folHlink"/>
  <p:sldLayoutIdLst>
    <p:sldLayoutId id="2147483697" r:id="rId1"/>
    <p:sldLayoutId id="2147483698" r:id="rId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A9EF3C-8236-49CF-AF5C-A6B83B7A0D99}" type="datetimeFigureOut">
              <a:rPr lang="en-US" smtClean="0"/>
              <a:t>3/29/2023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4104C8-5BC6-4788-BB31-1022DBEA0CFF}" type="slidenum">
              <a:rPr lang="en-US" smtClean="0"/>
              <a:t>‹#›</a:t>
            </a:fld>
            <a:endParaRPr lang="en-US"/>
          </a:p>
        </p:txBody>
      </p:sp>
      <p:sp>
        <p:nvSpPr>
          <p:cNvPr id="11" name="Title Placeholder 1">
            <a:extLst>
              <a:ext uri="{FF2B5EF4-FFF2-40B4-BE49-F238E27FC236}">
                <a16:creationId xmlns:a16="http://schemas.microsoft.com/office/drawing/2014/main" id="{73BBA547-7427-4549-B5FB-AF55B5B37E86}"/>
              </a:ext>
            </a:extLst>
          </p:cNvPr>
          <p:cNvSpPr>
            <a:spLocks noGrp="1"/>
          </p:cNvSpPr>
          <p:nvPr>
            <p:ph type="title"/>
          </p:nvPr>
        </p:nvSpPr>
        <p:spPr>
          <a:xfrm>
            <a:off x="612517" y="286603"/>
            <a:ext cx="10994675" cy="1450757"/>
          </a:xfrm>
          <a:prstGeom prst="rect">
            <a:avLst/>
          </a:prstGeom>
        </p:spPr>
        <p:txBody>
          <a:bodyPr vert="horz" lIns="91440" tIns="45720" rIns="91440" bIns="45720" rtlCol="0" anchor="b">
            <a:normAutofit/>
          </a:bodyPr>
          <a:lstStyle/>
          <a:p>
            <a:r>
              <a:rPr lang="en-US"/>
              <a:t>Click to edit Master title style</a:t>
            </a:r>
          </a:p>
        </p:txBody>
      </p:sp>
      <p:sp>
        <p:nvSpPr>
          <p:cNvPr id="12" name="Text Placeholder 2">
            <a:extLst>
              <a:ext uri="{FF2B5EF4-FFF2-40B4-BE49-F238E27FC236}">
                <a16:creationId xmlns:a16="http://schemas.microsoft.com/office/drawing/2014/main" id="{A61710B3-73AF-414E-BE31-697157096DBF}"/>
              </a:ext>
            </a:extLst>
          </p:cNvPr>
          <p:cNvSpPr>
            <a:spLocks noGrp="1"/>
          </p:cNvSpPr>
          <p:nvPr>
            <p:ph type="body" idx="1"/>
          </p:nvPr>
        </p:nvSpPr>
        <p:spPr>
          <a:xfrm>
            <a:off x="612517" y="1845734"/>
            <a:ext cx="10994675"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a:extLst>
              <a:ext uri="{FF2B5EF4-FFF2-40B4-BE49-F238E27FC236}">
                <a16:creationId xmlns:a16="http://schemas.microsoft.com/office/drawing/2014/main" id="{23614564-E970-47E8-91B2-33E5384F9CF5}"/>
              </a:ext>
            </a:extLst>
          </p:cNvPr>
          <p:cNvCxnSpPr>
            <a:cxnSpLocks/>
          </p:cNvCxnSpPr>
          <p:nvPr userDrawn="1"/>
        </p:nvCxnSpPr>
        <p:spPr>
          <a:xfrm>
            <a:off x="612517" y="1737845"/>
            <a:ext cx="1099467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952504"/>
      </p:ext>
    </p:extLst>
  </p:cSld>
  <p:clrMap bg1="lt1" tx1="dk1" bg2="lt2" tx2="dk2" accent1="accent1" accent2="accent2" accent3="accent3" accent4="accent4" accent5="accent5" accent6="accent6" hlink="hlink" folHlink="folHlink"/>
  <p:sldLayoutIdLst>
    <p:sldLayoutId id="2147483700" r:id="rId1"/>
    <p:sldLayoutId id="2147483701"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w.cornell.edu/cfr/text/42/409.4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law.cornell.edu/cfr/text/42/410.2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42/chapter-IV/subchapter-G/part-483/subpart-B/section-483.3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ms.gov/files/document/long-term-care-facilities-cms-flexibilities-fight-covid-19.pdf" TargetMode="External"/><Relationship Id="rId5" Type="http://schemas.openxmlformats.org/officeDocument/2006/relationships/hyperlink" Target="https://www.ecfr.gov/current/title-42/chapter-IV/subchapter-G/part-483/subpart-B/section-483.35" TargetMode="External"/><Relationship Id="rId4" Type="http://schemas.openxmlformats.org/officeDocument/2006/relationships/hyperlink" Target="https://www.ecfr.gov/current/title-42/chapter-IV/subchapter-G/part-491/subpart-A/section-491.2"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mcboard.vermont.gov/sites/gmcb/files/files/payment-reform/VAPAM%202019%20Participation%20Agreement_fully%20executed.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ssa.gov/OP_Home/ssact/title18/1861.htm" TargetMode="External"/><Relationship Id="rId5" Type="http://schemas.openxmlformats.org/officeDocument/2006/relationships/hyperlink" Target="https://cdn1.brighthealthplan.com/neuehealth/documents/ACO_REACH_2023StartersPYPA.pdf" TargetMode="External"/><Relationship Id="rId4" Type="http://schemas.openxmlformats.org/officeDocument/2006/relationships/hyperlink" Target="https://innovation.cms.gov/media/document/aco-reach-rfa"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edpac.gov/wp-content/uploads/2023/03/Ch10_Mar23_MedPAC_Report_To_Congress_SEC.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nhpco.org/wp-content/uploads/NHPCO-Facts-Figures-2022.pdf" TargetMode="External"/><Relationship Id="rId4" Type="http://schemas.openxmlformats.org/officeDocument/2006/relationships/hyperlink" Target="https://www.cms.gov/Medicare/Medicare-Fee-for-Service-Payment/Hospice"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humanservices.vermont.gov/sites/ahsnew/files/doc_library/VT-GCH-STCs-with-Attachment-Q-03-07-23.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nnovation.cms.gov/media/document/aco-reach-rf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ssa.gov/OP_Home/ssact/title18/1812.ht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s://www.law.cornell.edu/cfr/text/42/409.4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ms.gov/Research-Statistics-Data-and-Systems/Statistics-Trends-and-Reports/Chronic-Conditions/CC_Ma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law.cornell.edu/cfr/text/42/409.4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law.cornell.edu/cfr/text/42/410.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21A2-8668-49A6-8562-3AC1A86EE228}"/>
              </a:ext>
            </a:extLst>
          </p:cNvPr>
          <p:cNvSpPr>
            <a:spLocks noGrp="1"/>
          </p:cNvSpPr>
          <p:nvPr>
            <p:ph type="ctrTitle"/>
          </p:nvPr>
        </p:nvSpPr>
        <p:spPr/>
        <p:txBody>
          <a:bodyPr>
            <a:normAutofit/>
          </a:bodyPr>
          <a:lstStyle/>
          <a:p>
            <a:r>
              <a:rPr lang="en-US" sz="4400" dirty="0"/>
              <a:t>Medicare Waivers Technical Advisory Group Meeting #2</a:t>
            </a:r>
          </a:p>
        </p:txBody>
      </p:sp>
      <p:sp>
        <p:nvSpPr>
          <p:cNvPr id="3" name="Subtitle 2">
            <a:extLst>
              <a:ext uri="{FF2B5EF4-FFF2-40B4-BE49-F238E27FC236}">
                <a16:creationId xmlns:a16="http://schemas.microsoft.com/office/drawing/2014/main" id="{9514D914-DC5E-4905-A56A-C2F4A25F9D6E}"/>
              </a:ext>
            </a:extLst>
          </p:cNvPr>
          <p:cNvSpPr>
            <a:spLocks noGrp="1"/>
          </p:cNvSpPr>
          <p:nvPr>
            <p:ph type="subTitle" idx="1"/>
          </p:nvPr>
        </p:nvSpPr>
        <p:spPr/>
        <p:txBody>
          <a:bodyPr vert="horz" lIns="91440" tIns="45720" rIns="91440" bIns="45720" rtlCol="0" anchor="t">
            <a:normAutofit/>
          </a:bodyPr>
          <a:lstStyle/>
          <a:p>
            <a:r>
              <a:rPr lang="en-US" dirty="0"/>
              <a:t>March 30, 2023</a:t>
            </a:r>
          </a:p>
        </p:txBody>
      </p:sp>
      <p:sp>
        <p:nvSpPr>
          <p:cNvPr id="4" name="Slide Number Placeholder 3">
            <a:extLst>
              <a:ext uri="{FF2B5EF4-FFF2-40B4-BE49-F238E27FC236}">
                <a16:creationId xmlns:a16="http://schemas.microsoft.com/office/drawing/2014/main" id="{8C4FDBB6-DB40-4079-75E9-1A4186452BB6}"/>
              </a:ext>
            </a:extLst>
          </p:cNvPr>
          <p:cNvSpPr>
            <a:spLocks noGrp="1"/>
          </p:cNvSpPr>
          <p:nvPr>
            <p:ph type="sldNum" sz="quarter" idx="12"/>
          </p:nvPr>
        </p:nvSpPr>
        <p:spPr/>
        <p:txBody>
          <a:bodyPr/>
          <a:lstStyle/>
          <a:p>
            <a:fld id="{2D4104C8-5BC6-4788-BB31-1022DBEA0CFF}" type="slidenum">
              <a:rPr lang="en-US" smtClean="0"/>
              <a:t>1</a:t>
            </a:fld>
            <a:endParaRPr lang="en-US"/>
          </a:p>
        </p:txBody>
      </p:sp>
    </p:spTree>
    <p:extLst>
      <p:ext uri="{BB962C8B-B14F-4D97-AF65-F5344CB8AC3E}">
        <p14:creationId xmlns:p14="http://schemas.microsoft.com/office/powerpoint/2010/main" val="2386421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10</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Recap from 2/14: Care Management Home Visits</a:t>
            </a:r>
          </a:p>
        </p:txBody>
      </p:sp>
      <p:sp>
        <p:nvSpPr>
          <p:cNvPr id="3" name="Rectangle 2">
            <a:extLst>
              <a:ext uri="{FF2B5EF4-FFF2-40B4-BE49-F238E27FC236}">
                <a16:creationId xmlns:a16="http://schemas.microsoft.com/office/drawing/2014/main" id="{2079F34F-9DD3-4E7B-B2EE-24B1C1C7959D}"/>
              </a:ext>
            </a:extLst>
          </p:cNvPr>
          <p:cNvSpPr/>
          <p:nvPr/>
        </p:nvSpPr>
        <p:spPr>
          <a:xfrm>
            <a:off x="9209105" y="2850349"/>
            <a:ext cx="2928731" cy="1974574"/>
          </a:xfrm>
          <a:prstGeom prst="rect">
            <a:avLst/>
          </a:prstGeom>
          <a:solidFill>
            <a:srgbClr val="E6EEF6"/>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endParaRPr lang="en-US" b="1" dirty="0">
              <a:solidFill>
                <a:schemeClr val="tx1"/>
              </a:solidFill>
            </a:endParaRPr>
          </a:p>
          <a:p>
            <a:pPr algn="ctr">
              <a:spcAft>
                <a:spcPts val="1200"/>
              </a:spcAft>
            </a:pPr>
            <a:r>
              <a:rPr lang="en-US" b="1" dirty="0">
                <a:solidFill>
                  <a:schemeClr val="tx1"/>
                </a:solidFill>
              </a:rPr>
              <a:t>Feedback Received</a:t>
            </a:r>
          </a:p>
          <a:p>
            <a:pPr marL="285750" indent="-285750">
              <a:spcAft>
                <a:spcPts val="600"/>
              </a:spcAft>
              <a:buFont typeface="Arial" panose="020B0604020202020204" pitchFamily="34" charset="0"/>
              <a:buChar char="•"/>
            </a:pPr>
            <a:r>
              <a:rPr lang="en-US" sz="1400" dirty="0">
                <a:solidFill>
                  <a:schemeClr val="tx1"/>
                </a:solidFill>
              </a:rPr>
              <a:t>[See previous slide – issues with contracting and billing. </a:t>
            </a:r>
            <a:r>
              <a:rPr lang="en-US" sz="1400" i="1" dirty="0">
                <a:solidFill>
                  <a:schemeClr val="tx1"/>
                </a:solidFill>
              </a:rPr>
              <a:t>To verify with group.</a:t>
            </a:r>
            <a:r>
              <a:rPr lang="en-US" sz="1400" dirty="0">
                <a:solidFill>
                  <a:schemeClr val="tx1"/>
                </a:solidFill>
              </a:rPr>
              <a:t>]</a:t>
            </a:r>
          </a:p>
        </p:txBody>
      </p:sp>
      <p:graphicFrame>
        <p:nvGraphicFramePr>
          <p:cNvPr id="10" name="Table 9">
            <a:extLst>
              <a:ext uri="{FF2B5EF4-FFF2-40B4-BE49-F238E27FC236}">
                <a16:creationId xmlns:a16="http://schemas.microsoft.com/office/drawing/2014/main" id="{584C8CFD-61F7-4AC6-B0DD-D40AEB3A6DA1}"/>
              </a:ext>
            </a:extLst>
          </p:cNvPr>
          <p:cNvGraphicFramePr>
            <a:graphicFrameLocks noGrp="1"/>
          </p:cNvGraphicFramePr>
          <p:nvPr>
            <p:extLst>
              <p:ext uri="{D42A27DB-BD31-4B8C-83A1-F6EECF244321}">
                <p14:modId xmlns:p14="http://schemas.microsoft.com/office/powerpoint/2010/main" val="1510094009"/>
              </p:ext>
            </p:extLst>
          </p:nvPr>
        </p:nvGraphicFramePr>
        <p:xfrm>
          <a:off x="85096" y="2218452"/>
          <a:ext cx="9036823" cy="3952454"/>
        </p:xfrm>
        <a:graphic>
          <a:graphicData uri="http://schemas.openxmlformats.org/drawingml/2006/table">
            <a:tbl>
              <a:tblPr firstRow="1" bandRow="1">
                <a:tableStyleId>{5C22544A-7EE6-4342-B048-85BDC9FD1C3A}</a:tableStyleId>
              </a:tblPr>
              <a:tblGrid>
                <a:gridCol w="1024537">
                  <a:extLst>
                    <a:ext uri="{9D8B030D-6E8A-4147-A177-3AD203B41FA5}">
                      <a16:colId xmlns:a16="http://schemas.microsoft.com/office/drawing/2014/main" val="3419981700"/>
                    </a:ext>
                  </a:extLst>
                </a:gridCol>
                <a:gridCol w="4006143">
                  <a:extLst>
                    <a:ext uri="{9D8B030D-6E8A-4147-A177-3AD203B41FA5}">
                      <a16:colId xmlns:a16="http://schemas.microsoft.com/office/drawing/2014/main" val="3732543290"/>
                    </a:ext>
                  </a:extLst>
                </a:gridCol>
                <a:gridCol w="4006143">
                  <a:extLst>
                    <a:ext uri="{9D8B030D-6E8A-4147-A177-3AD203B41FA5}">
                      <a16:colId xmlns:a16="http://schemas.microsoft.com/office/drawing/2014/main" val="3448340347"/>
                    </a:ext>
                  </a:extLst>
                </a:gridCol>
              </a:tblGrid>
              <a:tr h="255691">
                <a:tc>
                  <a:txBody>
                    <a:bodyPr/>
                    <a:lstStyle/>
                    <a:p>
                      <a:r>
                        <a:rPr lang="en-US" sz="1200" dirty="0"/>
                        <a:t>Topic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A87C"/>
                    </a:solidFill>
                  </a:tcPr>
                </a:tc>
                <a:tc>
                  <a:txBody>
                    <a:bodyPr/>
                    <a:lstStyle/>
                    <a:p>
                      <a:r>
                        <a:rPr lang="en-US" sz="1200" dirty="0"/>
                        <a:t>VTAPM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A87C"/>
                    </a:solidFill>
                  </a:tcPr>
                </a:tc>
                <a:tc>
                  <a:txBody>
                    <a:bodyPr/>
                    <a:lstStyle/>
                    <a:p>
                      <a:r>
                        <a:rPr lang="en-US" sz="1200" dirty="0"/>
                        <a:t>ACO REACH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A87C"/>
                    </a:solidFill>
                  </a:tcPr>
                </a:tc>
                <a:extLst>
                  <a:ext uri="{0D108BD9-81ED-4DB2-BD59-A6C34878D82A}">
                    <a16:rowId xmlns:a16="http://schemas.microsoft.com/office/drawing/2014/main" val="1524176778"/>
                  </a:ext>
                </a:extLst>
              </a:tr>
              <a:tr h="161981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Eligibility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Determined to be at risk of hospitalization; </a:t>
                      </a:r>
                      <a:r>
                        <a:rPr lang="en-US" sz="1100" b="1" i="1" dirty="0"/>
                        <a:t>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Has a care treatment plan initiated by the ACO-participating provider; </a:t>
                      </a:r>
                      <a:r>
                        <a:rPr lang="en-US" sz="1100" b="1" i="1" dirty="0"/>
                        <a:t>and</a:t>
                      </a:r>
                      <a:endParaRPr lang="en-US"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Not eligible for the Post Discharge Home Visits Benefit Enhancement; </a:t>
                      </a:r>
                      <a:r>
                        <a:rPr lang="en-US" sz="1100" b="1" i="1" dirty="0"/>
                        <a:t>and</a:t>
                      </a:r>
                      <a:endParaRPr lang="en-US" sz="1100" b="0" dirty="0"/>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100" b="0" dirty="0"/>
                        <a:t>Does not qualify for Medicare coverage of home health services under </a:t>
                      </a:r>
                      <a:r>
                        <a:rPr lang="en-US" sz="1100" dirty="0">
                          <a:hlinkClick r:id="rId3"/>
                        </a:rPr>
                        <a:t>42 CFR § 409.42</a:t>
                      </a:r>
                      <a:r>
                        <a:rPr lang="en-US" sz="1100" dirty="0"/>
                        <a:t>  </a:t>
                      </a:r>
                      <a:r>
                        <a:rPr lang="en-US" sz="1100" b="1" i="1" dirty="0"/>
                        <a:t>or</a:t>
                      </a:r>
                      <a:r>
                        <a:rPr lang="en-US" sz="1100" b="0" dirty="0"/>
                        <a:t> </a:t>
                      </a:r>
                      <a:r>
                        <a:rPr lang="en-US" sz="1100" b="0" dirty="0">
                          <a:solidFill>
                            <a:schemeClr val="tx1"/>
                          </a:solidFill>
                        </a:rPr>
                        <a:t>does qualify for Medicare coverage of home health services on the sole basis of living in a medically underserved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Determined to be at risk of hospitalization; </a:t>
                      </a:r>
                      <a:r>
                        <a:rPr lang="en-US" sz="1100" b="1" i="1" dirty="0"/>
                        <a:t>and</a:t>
                      </a:r>
                      <a:endParaRPr lang="en-US"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Has a care treatment plan initiated by the ACO-participating provider; </a:t>
                      </a:r>
                      <a:r>
                        <a:rPr lang="en-US" sz="1100" b="1" i="1" dirty="0"/>
                        <a:t>and</a:t>
                      </a:r>
                      <a:endParaRPr lang="en-US" sz="11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Not </a:t>
                      </a:r>
                      <a:r>
                        <a:rPr lang="en-US" sz="1100" b="0" dirty="0">
                          <a:solidFill>
                            <a:schemeClr val="tx1"/>
                          </a:solidFill>
                        </a:rPr>
                        <a:t>currently utilizing the </a:t>
                      </a:r>
                      <a:r>
                        <a:rPr lang="en-US" sz="1100" b="0" dirty="0"/>
                        <a:t>Post-Discharge Home Visits Benefit Enhancement </a:t>
                      </a:r>
                      <a:r>
                        <a:rPr lang="en-US" sz="1100" b="1" dirty="0">
                          <a:solidFill>
                            <a:srgbClr val="0070C0"/>
                          </a:solidFill>
                        </a:rPr>
                        <a:t>or the Home Health Homebound Waiver Benefit Enhancement</a:t>
                      </a:r>
                      <a:r>
                        <a:rPr lang="en-US" sz="1100" b="0" dirty="0"/>
                        <a:t>; </a:t>
                      </a:r>
                      <a:r>
                        <a:rPr lang="en-US" sz="1100" b="1" i="1" dirty="0"/>
                        <a:t>and</a:t>
                      </a:r>
                      <a:endParaRPr lang="en-US" sz="1100" b="0" dirty="0"/>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100" b="0" dirty="0"/>
                        <a:t>Does not qualify for Medicare coverage of home health services (unless the sole basis for qualification is living in a medically underserved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5008847"/>
                  </a:ext>
                </a:extLst>
              </a:tr>
              <a:tr h="25472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Personnel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Furnished by auxiliary personnel under general supervision of ACO-participating provider (</a:t>
                      </a:r>
                      <a:r>
                        <a:rPr lang="en-US" sz="1100" b="0" i="0" kern="1200" dirty="0">
                          <a:solidFill>
                            <a:schemeClr val="dk1"/>
                          </a:solidFill>
                          <a:effectLst/>
                          <a:latin typeface="+mn-lt"/>
                          <a:ea typeface="+mn-ea"/>
                          <a:cs typeface="+mn-cs"/>
                          <a:hlinkClick r:id="rId4"/>
                        </a:rPr>
                        <a:t>42 CFR § 410.26</a:t>
                      </a:r>
                      <a:r>
                        <a:rPr lang="en-US" sz="1100" b="0" i="0" kern="1200" dirty="0">
                          <a:solidFill>
                            <a:schemeClr val="dk1"/>
                          </a:solidFill>
                          <a:effectLst/>
                          <a:latin typeface="+mn-lt"/>
                          <a:ea typeface="+mn-ea"/>
                          <a:cs typeface="+mn-cs"/>
                        </a:rPr>
                        <a:t>)</a:t>
                      </a:r>
                      <a:endParaRPr lang="en-US"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Furnished by auxiliary personnel under general supervision of ACO-participating provider (</a:t>
                      </a:r>
                      <a:r>
                        <a:rPr lang="en-US" sz="1100" b="0" i="0" kern="1200" dirty="0">
                          <a:solidFill>
                            <a:schemeClr val="dk1"/>
                          </a:solidFill>
                          <a:effectLst/>
                          <a:latin typeface="+mn-lt"/>
                          <a:ea typeface="+mn-ea"/>
                          <a:cs typeface="+mn-cs"/>
                          <a:hlinkClick r:id="rId4"/>
                        </a:rPr>
                        <a:t>42 CFR § 410.26</a:t>
                      </a:r>
                      <a:r>
                        <a:rPr lang="en-US" sz="1100" b="0" i="0" kern="1200" dirty="0">
                          <a:solidFill>
                            <a:schemeClr val="dk1"/>
                          </a:solidFill>
                          <a:effectLst/>
                          <a:latin typeface="+mn-lt"/>
                          <a:ea typeface="+mn-ea"/>
                          <a:cs typeface="+mn-cs"/>
                        </a:rPr>
                        <a:t>)</a:t>
                      </a:r>
                      <a:endParaRPr lang="en-US"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401096"/>
                  </a:ext>
                </a:extLst>
              </a:tr>
              <a:tr h="131593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Service Delivery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No more than 2 times within 90 days of the beneficiary seeing the ACO-participating provider who initiated the care management 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Beneficiary may receive 1 additional care management home visit within 90-day period if they first have an in-office visit with the ACO-participating provider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1" dirty="0">
                          <a:solidFill>
                            <a:srgbClr val="0070C0"/>
                          </a:solidFill>
                        </a:rPr>
                        <a:t>May receive up to 20 care management home visits within a calendar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5957921"/>
                  </a:ext>
                </a:extLst>
              </a:tr>
            </a:tbl>
          </a:graphicData>
        </a:graphic>
      </p:graphicFrame>
      <p:sp>
        <p:nvSpPr>
          <p:cNvPr id="11" name="TextBox 10">
            <a:extLst>
              <a:ext uri="{FF2B5EF4-FFF2-40B4-BE49-F238E27FC236}">
                <a16:creationId xmlns:a16="http://schemas.microsoft.com/office/drawing/2014/main" id="{5A415A8A-E570-493C-BAAE-DEBC675AF6F0}"/>
              </a:ext>
            </a:extLst>
          </p:cNvPr>
          <p:cNvSpPr txBox="1"/>
          <p:nvPr/>
        </p:nvSpPr>
        <p:spPr>
          <a:xfrm>
            <a:off x="137071" y="1590320"/>
            <a:ext cx="8380293" cy="584775"/>
          </a:xfrm>
          <a:prstGeom prst="rect">
            <a:avLst/>
          </a:prstGeom>
          <a:noFill/>
        </p:spPr>
        <p:txBody>
          <a:bodyPr wrap="square">
            <a:spAutoFit/>
          </a:bodyPr>
          <a:lstStyle/>
          <a:p>
            <a:pPr marL="0" lvl="2" indent="0" fontAlgn="base">
              <a:spcBef>
                <a:spcPts val="0"/>
              </a:spcBef>
              <a:spcAft>
                <a:spcPts val="1200"/>
              </a:spcAft>
              <a:buClrTx/>
              <a:buSzPct val="100000"/>
              <a:buNone/>
              <a:defRPr/>
            </a:pPr>
            <a:r>
              <a:rPr lang="en-US" sz="1600" b="1" dirty="0"/>
              <a:t>There are slight differences between the care management home visit waiver under the current VTAPM and the newer ACO REACH.</a:t>
            </a:r>
          </a:p>
        </p:txBody>
      </p:sp>
    </p:spTree>
    <p:extLst>
      <p:ext uri="{BB962C8B-B14F-4D97-AF65-F5344CB8AC3E}">
        <p14:creationId xmlns:p14="http://schemas.microsoft.com/office/powerpoint/2010/main" val="85159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758952"/>
            <a:ext cx="10658115" cy="3597291"/>
          </a:xfrm>
        </p:spPr>
        <p:txBody>
          <a:bodyPr>
            <a:normAutofit/>
          </a:bodyPr>
          <a:lstStyle/>
          <a:p>
            <a:r>
              <a:rPr lang="en-US" sz="4400" dirty="0">
                <a:solidFill>
                  <a:schemeClr val="tx1">
                    <a:lumMod val="75000"/>
                    <a:lumOff val="25000"/>
                  </a:schemeClr>
                </a:solidFill>
              </a:rPr>
              <a:t>3. Deeper Dive on Waivers Related to SNFs</a:t>
            </a:r>
          </a:p>
        </p:txBody>
      </p:sp>
      <p:sp>
        <p:nvSpPr>
          <p:cNvPr id="5" name="Slide Number Placeholder 3">
            <a:extLst>
              <a:ext uri="{FF2B5EF4-FFF2-40B4-BE49-F238E27FC236}">
                <a16:creationId xmlns:a16="http://schemas.microsoft.com/office/drawing/2014/main" id="{E6A232F6-A862-4048-A3FC-8D61C59F782A}"/>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11</a:t>
            </a:fld>
            <a:endParaRPr lang="en-US" dirty="0"/>
          </a:p>
        </p:txBody>
      </p:sp>
    </p:spTree>
    <p:extLst>
      <p:ext uri="{BB962C8B-B14F-4D97-AF65-F5344CB8AC3E}">
        <p14:creationId xmlns:p14="http://schemas.microsoft.com/office/powerpoint/2010/main" val="1743801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6623C002-FE12-4980-B0B7-5B013155A149}"/>
              </a:ext>
            </a:extLst>
          </p:cNvPr>
          <p:cNvSpPr/>
          <p:nvPr/>
        </p:nvSpPr>
        <p:spPr>
          <a:xfrm>
            <a:off x="418982" y="1961697"/>
            <a:ext cx="5369901" cy="3576285"/>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12</a:t>
            </a:fld>
            <a:endParaRPr lang="en-US" dirty="0">
              <a:solidFill>
                <a:schemeClr val="bg1"/>
              </a:solidFill>
            </a:endParaRPr>
          </a:p>
        </p:txBody>
      </p:sp>
      <p:sp>
        <p:nvSpPr>
          <p:cNvPr id="11" name="Title 1">
            <a:extLst>
              <a:ext uri="{FF2B5EF4-FFF2-40B4-BE49-F238E27FC236}">
                <a16:creationId xmlns:a16="http://schemas.microsoft.com/office/drawing/2014/main" id="{07B7D5D4-7B81-456C-84ED-46A0B8597F4D}"/>
              </a:ext>
            </a:extLst>
          </p:cNvPr>
          <p:cNvSpPr>
            <a:spLocks noGrp="1"/>
          </p:cNvSpPr>
          <p:nvPr>
            <p:ph type="title"/>
          </p:nvPr>
        </p:nvSpPr>
        <p:spPr>
          <a:xfrm>
            <a:off x="978569" y="73949"/>
            <a:ext cx="10628623" cy="1450757"/>
          </a:xfrm>
        </p:spPr>
        <p:txBody>
          <a:bodyPr>
            <a:normAutofit/>
          </a:bodyPr>
          <a:lstStyle/>
          <a:p>
            <a:r>
              <a:rPr lang="en-US" sz="4000" dirty="0"/>
              <a:t>Discussion: Improvements in Care Delivery and Transitions</a:t>
            </a:r>
          </a:p>
        </p:txBody>
      </p:sp>
      <p:pic>
        <p:nvPicPr>
          <p:cNvPr id="15" name="Picture 14" descr="Shape&#10;&#10;Description automatically generated with low confidence">
            <a:extLst>
              <a:ext uri="{FF2B5EF4-FFF2-40B4-BE49-F238E27FC236}">
                <a16:creationId xmlns:a16="http://schemas.microsoft.com/office/drawing/2014/main" id="{5753B5F1-3A88-465F-AA88-BCBCD7B0BF79}"/>
              </a:ext>
            </a:extLst>
          </p:cNvPr>
          <p:cNvPicPr>
            <a:picLocks noChangeAspect="1"/>
          </p:cNvPicPr>
          <p:nvPr/>
        </p:nvPicPr>
        <p:blipFill rotWithShape="1">
          <a:blip r:embed="rId3">
            <a:extLst>
              <a:ext uri="{28A0092B-C50C-407E-A947-70E740481C1C}">
                <a14:useLocalDpi xmlns:a14="http://schemas.microsoft.com/office/drawing/2010/main" val="0"/>
              </a:ext>
            </a:extLst>
          </a:blip>
          <a:srcRect l="7092" r="9142" b="20885"/>
          <a:stretch/>
        </p:blipFill>
        <p:spPr>
          <a:xfrm>
            <a:off x="856888" y="2649415"/>
            <a:ext cx="1394069" cy="1316677"/>
          </a:xfrm>
          <a:prstGeom prst="rect">
            <a:avLst/>
          </a:prstGeom>
        </p:spPr>
      </p:pic>
      <p:cxnSp>
        <p:nvCxnSpPr>
          <p:cNvPr id="17" name="Straight Arrow Connector 16">
            <a:extLst>
              <a:ext uri="{FF2B5EF4-FFF2-40B4-BE49-F238E27FC236}">
                <a16:creationId xmlns:a16="http://schemas.microsoft.com/office/drawing/2014/main" id="{59944C86-1B33-46E2-A42E-926650FEBEEA}"/>
              </a:ext>
            </a:extLst>
          </p:cNvPr>
          <p:cNvCxnSpPr/>
          <p:nvPr/>
        </p:nvCxnSpPr>
        <p:spPr>
          <a:xfrm>
            <a:off x="2626813" y="3412437"/>
            <a:ext cx="723900" cy="0"/>
          </a:xfrm>
          <a:prstGeom prst="straightConnector1">
            <a:avLst/>
          </a:prstGeom>
          <a:ln w="76200">
            <a:solidFill>
              <a:srgbClr val="386794"/>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18" descr="Shape&#10;&#10;Description automatically generated with low confidence">
            <a:extLst>
              <a:ext uri="{FF2B5EF4-FFF2-40B4-BE49-F238E27FC236}">
                <a16:creationId xmlns:a16="http://schemas.microsoft.com/office/drawing/2014/main" id="{604D97F1-6F52-40EC-A9AE-5D7A6916D668}"/>
              </a:ext>
            </a:extLst>
          </p:cNvPr>
          <p:cNvPicPr>
            <a:picLocks noChangeAspect="1"/>
          </p:cNvPicPr>
          <p:nvPr/>
        </p:nvPicPr>
        <p:blipFill rotWithShape="1">
          <a:blip r:embed="rId4">
            <a:extLst>
              <a:ext uri="{28A0092B-C50C-407E-A947-70E740481C1C}">
                <a14:useLocalDpi xmlns:a14="http://schemas.microsoft.com/office/drawing/2010/main" val="0"/>
              </a:ext>
            </a:extLst>
          </a:blip>
          <a:srcRect l="7715" t="4571" r="9143" b="24143"/>
          <a:stretch/>
        </p:blipFill>
        <p:spPr>
          <a:xfrm>
            <a:off x="3718738" y="2715064"/>
            <a:ext cx="1596832" cy="1369105"/>
          </a:xfrm>
          <a:prstGeom prst="rect">
            <a:avLst/>
          </a:prstGeom>
        </p:spPr>
      </p:pic>
      <p:sp>
        <p:nvSpPr>
          <p:cNvPr id="26" name="TextBox 25">
            <a:extLst>
              <a:ext uri="{FF2B5EF4-FFF2-40B4-BE49-F238E27FC236}">
                <a16:creationId xmlns:a16="http://schemas.microsoft.com/office/drawing/2014/main" id="{212DEE6F-F669-44DC-9A80-B2C7CF923C79}"/>
              </a:ext>
            </a:extLst>
          </p:cNvPr>
          <p:cNvSpPr txBox="1"/>
          <p:nvPr/>
        </p:nvSpPr>
        <p:spPr>
          <a:xfrm>
            <a:off x="429972" y="4200347"/>
            <a:ext cx="2247900" cy="600164"/>
          </a:xfrm>
          <a:prstGeom prst="rect">
            <a:avLst/>
          </a:prstGeom>
          <a:noFill/>
        </p:spPr>
        <p:txBody>
          <a:bodyPr wrap="square" rtlCol="0">
            <a:spAutoFit/>
          </a:bodyPr>
          <a:lstStyle/>
          <a:p>
            <a:pPr algn="ctr"/>
            <a:r>
              <a:rPr lang="en-US" sz="1100" b="1" dirty="0"/>
              <a:t>An individual is admitted to a hospital and requires an inpatient stay.</a:t>
            </a:r>
          </a:p>
        </p:txBody>
      </p:sp>
      <p:sp>
        <p:nvSpPr>
          <p:cNvPr id="29" name="TextBox 28">
            <a:extLst>
              <a:ext uri="{FF2B5EF4-FFF2-40B4-BE49-F238E27FC236}">
                <a16:creationId xmlns:a16="http://schemas.microsoft.com/office/drawing/2014/main" id="{E020ADED-8A4D-451F-ACEB-96452968311E}"/>
              </a:ext>
            </a:extLst>
          </p:cNvPr>
          <p:cNvSpPr txBox="1"/>
          <p:nvPr/>
        </p:nvSpPr>
        <p:spPr>
          <a:xfrm>
            <a:off x="3481170" y="4265996"/>
            <a:ext cx="2247900" cy="430887"/>
          </a:xfrm>
          <a:prstGeom prst="rect">
            <a:avLst/>
          </a:prstGeom>
          <a:noFill/>
        </p:spPr>
        <p:txBody>
          <a:bodyPr wrap="square" rtlCol="0">
            <a:spAutoFit/>
          </a:bodyPr>
          <a:lstStyle/>
          <a:p>
            <a:pPr algn="ctr"/>
            <a:r>
              <a:rPr lang="en-US" sz="1100" b="1" dirty="0"/>
              <a:t>The individual is discharged to a skilled nursing facility. </a:t>
            </a:r>
          </a:p>
        </p:txBody>
      </p:sp>
      <p:sp>
        <p:nvSpPr>
          <p:cNvPr id="3" name="Rectangle 2">
            <a:extLst>
              <a:ext uri="{FF2B5EF4-FFF2-40B4-BE49-F238E27FC236}">
                <a16:creationId xmlns:a16="http://schemas.microsoft.com/office/drawing/2014/main" id="{E3EFACC3-6C0A-44F6-84FE-EEF882D2F146}"/>
              </a:ext>
            </a:extLst>
          </p:cNvPr>
          <p:cNvSpPr/>
          <p:nvPr/>
        </p:nvSpPr>
        <p:spPr>
          <a:xfrm>
            <a:off x="6200776" y="2307411"/>
            <a:ext cx="5511192" cy="2462469"/>
          </a:xfrm>
          <a:prstGeom prst="rect">
            <a:avLst/>
          </a:prstGeom>
          <a:solidFill>
            <a:srgbClr val="E6EEF6"/>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How could greater Medicare payment flexibilities support better care for SNF residents within the SNF and help them transition to a lower intensity setting more expeditiously?</a:t>
            </a:r>
          </a:p>
        </p:txBody>
      </p:sp>
      <p:sp>
        <p:nvSpPr>
          <p:cNvPr id="4" name="Rectangle 3">
            <a:extLst>
              <a:ext uri="{FF2B5EF4-FFF2-40B4-BE49-F238E27FC236}">
                <a16:creationId xmlns:a16="http://schemas.microsoft.com/office/drawing/2014/main" id="{2BDB2057-557A-4DE5-A8A0-2C5EB7B4031B}"/>
              </a:ext>
            </a:extLst>
          </p:cNvPr>
          <p:cNvSpPr/>
          <p:nvPr/>
        </p:nvSpPr>
        <p:spPr>
          <a:xfrm>
            <a:off x="7535594" y="1961697"/>
            <a:ext cx="2808849" cy="687718"/>
          </a:xfrm>
          <a:prstGeom prst="rect">
            <a:avLst/>
          </a:prstGeom>
          <a:solidFill>
            <a:srgbClr val="386794"/>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Framing Question:</a:t>
            </a:r>
          </a:p>
        </p:txBody>
      </p:sp>
    </p:spTree>
    <p:extLst>
      <p:ext uri="{BB962C8B-B14F-4D97-AF65-F5344CB8AC3E}">
        <p14:creationId xmlns:p14="http://schemas.microsoft.com/office/powerpoint/2010/main" val="2397075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13</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#1: SNF Flexibilities Available During the PHE</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729676" y="1682423"/>
            <a:ext cx="10732648" cy="5175577"/>
          </a:xfrm>
        </p:spPr>
        <p:txBody>
          <a:bodyPr>
            <a:normAutofit/>
          </a:bodyPr>
          <a:lstStyle/>
          <a:p>
            <a:pPr>
              <a:lnSpc>
                <a:spcPct val="100000"/>
              </a:lnSpc>
              <a:spcAft>
                <a:spcPts val="1200"/>
              </a:spcAft>
            </a:pPr>
            <a:r>
              <a:rPr lang="en-US" sz="1600" b="1" i="1" dirty="0"/>
              <a:t>Current State. </a:t>
            </a:r>
            <a:r>
              <a:rPr lang="en-US" sz="1400" dirty="0"/>
              <a:t>The following waivers were in effect during the COVID-19 public health emergency. However, they have since been terminated:</a:t>
            </a:r>
          </a:p>
          <a:p>
            <a:pPr marL="422910" indent="-285750">
              <a:lnSpc>
                <a:spcPct val="100000"/>
              </a:lnSpc>
              <a:spcBef>
                <a:spcPts val="0"/>
              </a:spcBef>
              <a:spcAft>
                <a:spcPts val="600"/>
              </a:spcAft>
              <a:buClrTx/>
              <a:buSzTx/>
              <a:buFont typeface="Wingdings" panose="05000000000000000000" pitchFamily="2" charset="2"/>
              <a:buChar char="§"/>
              <a:defRPr/>
            </a:pPr>
            <a:r>
              <a:rPr lang="en-US" sz="1400" b="1" dirty="0"/>
              <a:t>Physician Delegation of Tasks in SNFs: </a:t>
            </a:r>
            <a:r>
              <a:rPr lang="en-US" sz="1400" dirty="0"/>
              <a:t>CMS waived the requirement in </a:t>
            </a:r>
            <a:r>
              <a:rPr lang="en-US" sz="1400" dirty="0">
                <a:hlinkClick r:id="rId3"/>
              </a:rPr>
              <a:t>§ 483.30(e)(4)</a:t>
            </a:r>
            <a:r>
              <a:rPr lang="en-US" sz="1400" dirty="0"/>
              <a:t> that prevents a physician from delegating a task when the regulations specify that the physician must perform it personally. This waiver has given physicians the ability to delegate any tasks to a physician assistant, nurse practitioner, or clinical nurse specialist who meets the applicable definition in </a:t>
            </a:r>
            <a:r>
              <a:rPr lang="en-US" sz="1400" dirty="0">
                <a:hlinkClick r:id="rId4"/>
              </a:rPr>
              <a:t>§ 42 CFR 491.2 </a:t>
            </a:r>
            <a:r>
              <a:rPr lang="en-US" sz="1400" dirty="0"/>
              <a:t>or, in the case of a clinical nurse specialist, is licensed as such by the state and is acting within the scope of practice laws as defined by state law. </a:t>
            </a:r>
            <a:r>
              <a:rPr lang="en-US" sz="1400" b="1" i="1" dirty="0">
                <a:solidFill>
                  <a:srgbClr val="BE382C"/>
                </a:solidFill>
              </a:rPr>
              <a:t>Terminated on 5/7/22.</a:t>
            </a:r>
            <a:endParaRPr lang="en-US" sz="1400" dirty="0">
              <a:solidFill>
                <a:srgbClr val="BE382C"/>
              </a:solidFill>
            </a:endParaRPr>
          </a:p>
          <a:p>
            <a:pPr marL="422910" indent="-285750">
              <a:lnSpc>
                <a:spcPct val="100000"/>
              </a:lnSpc>
              <a:spcBef>
                <a:spcPts val="0"/>
              </a:spcBef>
              <a:spcAft>
                <a:spcPts val="600"/>
              </a:spcAft>
              <a:buClrTx/>
              <a:buSzTx/>
              <a:buFont typeface="Wingdings" panose="05000000000000000000" pitchFamily="2" charset="2"/>
              <a:buChar char="§"/>
              <a:defRPr/>
            </a:pPr>
            <a:r>
              <a:rPr lang="en-US" sz="1400" b="1" dirty="0"/>
              <a:t>Physician Visits: </a:t>
            </a:r>
            <a:r>
              <a:rPr lang="en-US" sz="1400" dirty="0"/>
              <a:t>CMS waived the requirement at </a:t>
            </a:r>
            <a:r>
              <a:rPr lang="en-US" sz="1400" dirty="0">
                <a:hlinkClick r:id="rId3"/>
              </a:rPr>
              <a:t>§ 483.30(c)(3)</a:t>
            </a:r>
            <a:r>
              <a:rPr lang="en-US" sz="1400" dirty="0"/>
              <a:t> that all required physician visits (not already exempted in </a:t>
            </a:r>
            <a:r>
              <a:rPr lang="en-US" sz="1400" dirty="0">
                <a:hlinkClick r:id="rId3"/>
              </a:rPr>
              <a:t>§ 483.30(c)(4) and (f)</a:t>
            </a:r>
            <a:r>
              <a:rPr lang="en-US" sz="1400" dirty="0"/>
              <a:t>) must be made by the physician personally. This permits physicians to delegate any required physician visit to a nurse practitioner, physician assistant, or clinical nurse specialist who is not an employee of the facility, who is working in collaboration with a physician, and who is licensed by the state and performing within the state’s scope of practice laws. </a:t>
            </a:r>
            <a:r>
              <a:rPr lang="en-US" sz="1400" b="1" i="1" dirty="0">
                <a:solidFill>
                  <a:srgbClr val="BE382C"/>
                </a:solidFill>
              </a:rPr>
              <a:t>Terminated on 5/7/22.</a:t>
            </a:r>
            <a:endParaRPr lang="en-US" sz="1400" dirty="0"/>
          </a:p>
          <a:p>
            <a:pPr marL="422910" indent="-285750">
              <a:lnSpc>
                <a:spcPct val="100000"/>
              </a:lnSpc>
              <a:spcBef>
                <a:spcPts val="0"/>
              </a:spcBef>
              <a:spcAft>
                <a:spcPts val="600"/>
              </a:spcAft>
              <a:buClrTx/>
              <a:buSzTx/>
              <a:buFont typeface="Wingdings" panose="05000000000000000000" pitchFamily="2" charset="2"/>
              <a:buChar char="§"/>
              <a:defRPr/>
            </a:pPr>
            <a:r>
              <a:rPr lang="en-US" sz="1400" b="1" dirty="0"/>
              <a:t>Training and Certification of Nurse Aides. </a:t>
            </a:r>
            <a:r>
              <a:rPr lang="en-US" sz="1400" dirty="0"/>
              <a:t>CMS waived the requirements at </a:t>
            </a:r>
            <a:r>
              <a:rPr lang="en-US" sz="1400" dirty="0">
                <a:hlinkClick r:id="rId5"/>
              </a:rPr>
              <a:t>§ 483.35(d)</a:t>
            </a:r>
            <a:r>
              <a:rPr lang="en-US" sz="1400" dirty="0"/>
              <a:t>, except for §483.35(d)(1)(i)). To ensure the health and safety of nursing home residents, CMS did not waive §483.35(d)(1)(i), which requires facilities to not use any individual working as a nurse aide for more than four months, on a full-time basis, unless that individual is competent to provide nursing and nursing related services. CMS temporarily waived these requirements so they do not present barriers for SNFs and NFs to hire staff; the temporary waiver helped these facilities provide adequate levels of staffing for the duration of the COVID-19 pandemic. </a:t>
            </a:r>
            <a:r>
              <a:rPr lang="en-US" sz="1400" b="1" i="1" dirty="0">
                <a:solidFill>
                  <a:srgbClr val="BE382C"/>
                </a:solidFill>
              </a:rPr>
              <a:t>Terminated on 6/6/22.</a:t>
            </a:r>
            <a:endParaRPr lang="en-US" sz="1400" b="1" dirty="0"/>
          </a:p>
        </p:txBody>
      </p:sp>
      <p:sp>
        <p:nvSpPr>
          <p:cNvPr id="6" name="Rectangle 5">
            <a:extLst>
              <a:ext uri="{FF2B5EF4-FFF2-40B4-BE49-F238E27FC236}">
                <a16:creationId xmlns:a16="http://schemas.microsoft.com/office/drawing/2014/main" id="{BCEA5027-568A-45D0-9A2E-19A68AE5C921}"/>
              </a:ext>
            </a:extLst>
          </p:cNvPr>
          <p:cNvSpPr/>
          <p:nvPr/>
        </p:nvSpPr>
        <p:spPr>
          <a:xfrm>
            <a:off x="479835" y="6459785"/>
            <a:ext cx="9645016" cy="3001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rPr>
              <a:t>Source: </a:t>
            </a:r>
            <a:r>
              <a:rPr lang="en-US" sz="900" dirty="0">
                <a:hlinkClick r:id="rId6"/>
              </a:rPr>
              <a:t>Long Term Care Facilities (Skilled Nursing Facilities and/or Nursing Facilities): CMS Flexibilities to Fight COVID-19</a:t>
            </a:r>
            <a:endParaRPr lang="en-US" sz="900" b="1" dirty="0">
              <a:solidFill>
                <a:schemeClr val="tx1"/>
              </a:solidFill>
            </a:endParaRPr>
          </a:p>
        </p:txBody>
      </p:sp>
    </p:spTree>
    <p:extLst>
      <p:ext uri="{BB962C8B-B14F-4D97-AF65-F5344CB8AC3E}">
        <p14:creationId xmlns:p14="http://schemas.microsoft.com/office/powerpoint/2010/main" val="4115215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14</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Discussion: SNF PHE Flexibilities</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8568" y="1682423"/>
            <a:ext cx="10193015" cy="5175577"/>
          </a:xfrm>
        </p:spPr>
        <p:txBody>
          <a:bodyPr>
            <a:normAutofit/>
          </a:bodyPr>
          <a:lstStyle/>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What have been the successes and/or challenges with implementing these waivers during the PHE?</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How has care delivery been impacted as a result of these waivers being terminated?</a:t>
            </a:r>
          </a:p>
        </p:txBody>
      </p:sp>
    </p:spTree>
    <p:extLst>
      <p:ext uri="{BB962C8B-B14F-4D97-AF65-F5344CB8AC3E}">
        <p14:creationId xmlns:p14="http://schemas.microsoft.com/office/powerpoint/2010/main" val="3271943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15</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#2: SNF Flexibility Around Billing</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5652" y="1666855"/>
            <a:ext cx="10236831" cy="4657745"/>
          </a:xfrm>
        </p:spPr>
        <p:txBody>
          <a:bodyPr>
            <a:normAutofit/>
          </a:bodyPr>
          <a:lstStyle/>
          <a:p>
            <a:pPr>
              <a:spcAft>
                <a:spcPts val="1200"/>
              </a:spcAft>
            </a:pPr>
            <a:r>
              <a:rPr lang="en-US" sz="1600" b="1" i="1" dirty="0"/>
              <a:t>Feedback Received to Date:</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600" dirty="0"/>
              <a:t>To expand SNFs’ abilities to attract solo physicians and use locums, SNFs should have the flexibility to bill Medicare directly for those physician services. Currently the physician, physician practice, hospital, or FQHC must do the billing.</a:t>
            </a:r>
          </a:p>
          <a:p>
            <a:pPr marL="914400" lvl="1" indent="-320040">
              <a:lnSpc>
                <a:spcPct val="110000"/>
              </a:lnSpc>
              <a:spcBef>
                <a:spcPts val="600"/>
              </a:spcBef>
              <a:spcAft>
                <a:spcPts val="600"/>
              </a:spcAft>
              <a:buClrTx/>
              <a:buFont typeface="Montserrat" panose="00000500000000000000" pitchFamily="2" charset="0"/>
              <a:buChar char="–"/>
              <a:defRPr/>
            </a:pPr>
            <a:r>
              <a:rPr lang="en-US" sz="1600" dirty="0"/>
              <a:t>Physicians do not want the administrative burdens associated with billing.</a:t>
            </a:r>
          </a:p>
          <a:p>
            <a:pPr marL="914400" lvl="1" indent="-320040">
              <a:lnSpc>
                <a:spcPct val="110000"/>
              </a:lnSpc>
              <a:spcBef>
                <a:spcPts val="600"/>
              </a:spcBef>
              <a:spcAft>
                <a:spcPts val="600"/>
              </a:spcAft>
              <a:buClrTx/>
              <a:buFont typeface="Montserrat" panose="00000500000000000000" pitchFamily="2" charset="0"/>
              <a:buChar char="–"/>
              <a:defRPr/>
            </a:pPr>
            <a:r>
              <a:rPr lang="en-US" sz="1600" dirty="0">
                <a:solidFill>
                  <a:schemeClr val="tx1"/>
                </a:solidFill>
              </a:rPr>
              <a:t>In situations where some SNFs are contracting with a vendor for locums, nobody can bill for the physician services.  </a:t>
            </a:r>
          </a:p>
          <a:p>
            <a:pPr marL="1371600" lvl="2" indent="-320040">
              <a:lnSpc>
                <a:spcPct val="110000"/>
              </a:lnSpc>
              <a:spcBef>
                <a:spcPts val="600"/>
              </a:spcBef>
              <a:spcAft>
                <a:spcPts val="600"/>
              </a:spcAft>
              <a:buClrTx/>
              <a:buFont typeface="Wingdings 2" panose="05020102010507070707" pitchFamily="18" charset="2"/>
              <a:buChar char="®"/>
              <a:defRPr/>
            </a:pPr>
            <a:r>
              <a:rPr lang="en-US" sz="1600" dirty="0"/>
              <a:t>The vendor cannot because it is not Medicaid/Medicare certified.</a:t>
            </a:r>
          </a:p>
          <a:p>
            <a:pPr marL="1371600" lvl="2" indent="-320040">
              <a:lnSpc>
                <a:spcPct val="110000"/>
              </a:lnSpc>
              <a:spcBef>
                <a:spcPts val="600"/>
              </a:spcBef>
              <a:spcAft>
                <a:spcPts val="600"/>
              </a:spcAft>
              <a:buClrTx/>
              <a:buFont typeface="Wingdings 2" panose="05020102010507070707" pitchFamily="18" charset="2"/>
              <a:buChar char="®"/>
              <a:defRPr/>
            </a:pPr>
            <a:r>
              <a:rPr lang="en-US" sz="1600" dirty="0"/>
              <a:t>SNFs are Medicaid/Medicare certified but do not technically provide the service. They are responsible for ensuring it is provided. Therefore, they can’t bill.</a:t>
            </a:r>
          </a:p>
          <a:p>
            <a:pPr marL="914400" lvl="1" indent="-320040">
              <a:lnSpc>
                <a:spcPct val="110000"/>
              </a:lnSpc>
              <a:spcBef>
                <a:spcPts val="600"/>
              </a:spcBef>
              <a:spcAft>
                <a:spcPts val="600"/>
              </a:spcAft>
              <a:buClrTx/>
              <a:buFont typeface="Montserrat" panose="00000500000000000000" pitchFamily="2" charset="0"/>
              <a:buChar char="–"/>
              <a:defRPr/>
            </a:pPr>
            <a:r>
              <a:rPr lang="en-US" sz="1600" dirty="0"/>
              <a:t>If the SNF had the flexibility to bill, they could engage in flat fee contracts with physicians for services, and recoup Medicare dollars to cover the costs.</a:t>
            </a:r>
          </a:p>
        </p:txBody>
      </p:sp>
    </p:spTree>
    <p:extLst>
      <p:ext uri="{BB962C8B-B14F-4D97-AF65-F5344CB8AC3E}">
        <p14:creationId xmlns:p14="http://schemas.microsoft.com/office/powerpoint/2010/main" val="6047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16</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Discussion: SNF Billing Flexibility</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8568" y="1682423"/>
            <a:ext cx="10193015" cy="5175577"/>
          </a:xfrm>
        </p:spPr>
        <p:txBody>
          <a:bodyPr>
            <a:normAutofit/>
          </a:bodyPr>
          <a:lstStyle/>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Based on our review of recent CMMI models, </a:t>
            </a:r>
            <a:r>
              <a:rPr lang="en-US" sz="1800" b="1" dirty="0"/>
              <a:t>no</a:t>
            </a:r>
            <a:r>
              <a:rPr lang="en-US" sz="1800" dirty="0"/>
              <a:t> existing model has this flexibility.</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Should Vermont seek to advance this concept with CMS?</a:t>
            </a:r>
          </a:p>
        </p:txBody>
      </p:sp>
    </p:spTree>
    <p:extLst>
      <p:ext uri="{BB962C8B-B14F-4D97-AF65-F5344CB8AC3E}">
        <p14:creationId xmlns:p14="http://schemas.microsoft.com/office/powerpoint/2010/main" val="69595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47E62A7-4457-4653-A43A-839353FD600F}"/>
              </a:ext>
            </a:extLst>
          </p:cNvPr>
          <p:cNvSpPr/>
          <p:nvPr/>
        </p:nvSpPr>
        <p:spPr>
          <a:xfrm>
            <a:off x="-1" y="6188149"/>
            <a:ext cx="12192001" cy="669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lumMod val="65000"/>
                  </a:schemeClr>
                </a:solidFill>
              </a:rPr>
              <a:t>17</a:t>
            </a:fld>
            <a:endParaRPr lang="en-US" dirty="0">
              <a:solidFill>
                <a:schemeClr val="bg1">
                  <a:lumMod val="65000"/>
                </a:schemeClr>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#3: 3-day SNF Rule Waiver</a:t>
            </a:r>
          </a:p>
        </p:txBody>
      </p:sp>
      <p:sp>
        <p:nvSpPr>
          <p:cNvPr id="2" name="Rectangle 1">
            <a:extLst>
              <a:ext uri="{FF2B5EF4-FFF2-40B4-BE49-F238E27FC236}">
                <a16:creationId xmlns:a16="http://schemas.microsoft.com/office/drawing/2014/main" id="{CD816236-7201-49D3-8760-386F3EC428D3}"/>
              </a:ext>
            </a:extLst>
          </p:cNvPr>
          <p:cNvSpPr/>
          <p:nvPr/>
        </p:nvSpPr>
        <p:spPr>
          <a:xfrm>
            <a:off x="479835" y="6394825"/>
            <a:ext cx="9645016" cy="3651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rPr>
              <a:t>Source(s): </a:t>
            </a:r>
            <a:r>
              <a:rPr lang="en-US" sz="900" b="0" dirty="0">
                <a:solidFill>
                  <a:schemeClr val="tx1"/>
                </a:solidFill>
              </a:rPr>
              <a:t>Appendix D of</a:t>
            </a:r>
            <a:r>
              <a:rPr lang="en-US" sz="900" b="0" dirty="0"/>
              <a:t> </a:t>
            </a:r>
            <a:r>
              <a:rPr lang="en-US" sz="900" dirty="0">
                <a:hlinkClick r:id="rId3"/>
              </a:rPr>
              <a:t>VTAPM 2019 Participation Agreement</a:t>
            </a:r>
            <a:r>
              <a:rPr lang="en-US" sz="900" dirty="0">
                <a:solidFill>
                  <a:schemeClr val="tx1"/>
                </a:solidFill>
              </a:rPr>
              <a:t>;</a:t>
            </a:r>
            <a:r>
              <a:rPr lang="en-US" sz="900" b="1" dirty="0">
                <a:solidFill>
                  <a:schemeClr val="tx1"/>
                </a:solidFill>
              </a:rPr>
              <a:t> </a:t>
            </a:r>
            <a:r>
              <a:rPr lang="en-US" sz="900" b="0" dirty="0">
                <a:solidFill>
                  <a:schemeClr val="tx1"/>
                </a:solidFill>
              </a:rPr>
              <a:t>pp. 71-72 of </a:t>
            </a:r>
            <a:r>
              <a:rPr lang="en-US" sz="900" dirty="0">
                <a:solidFill>
                  <a:schemeClr val="tx1"/>
                </a:solidFill>
                <a:hlinkClick r:id="rId4"/>
              </a:rPr>
              <a:t>ACO REACH 2022 Request for Applications</a:t>
            </a:r>
            <a:r>
              <a:rPr lang="en-US" sz="900" dirty="0">
                <a:solidFill>
                  <a:schemeClr val="tx1"/>
                </a:solidFill>
              </a:rPr>
              <a:t>; </a:t>
            </a:r>
            <a:r>
              <a:rPr lang="en-US" sz="900" b="0" dirty="0">
                <a:solidFill>
                  <a:schemeClr val="tx1"/>
                </a:solidFill>
              </a:rPr>
              <a:t>Appendix I of </a:t>
            </a:r>
            <a:r>
              <a:rPr lang="en-US" sz="900" b="0" dirty="0">
                <a:solidFill>
                  <a:schemeClr val="tx1"/>
                </a:solidFill>
                <a:hlinkClick r:id="rId5"/>
              </a:rPr>
              <a:t>ACO REACH 2022 Model Performance Period Participation Agreement (2023 Starters)</a:t>
            </a:r>
            <a:endParaRPr lang="en-US" sz="900" b="1" dirty="0">
              <a:solidFill>
                <a:schemeClr val="tx1"/>
              </a:solidFill>
            </a:endParaRPr>
          </a:p>
        </p:txBody>
      </p:sp>
      <p:sp>
        <p:nvSpPr>
          <p:cNvPr id="13" name="TextBox 12">
            <a:extLst>
              <a:ext uri="{FF2B5EF4-FFF2-40B4-BE49-F238E27FC236}">
                <a16:creationId xmlns:a16="http://schemas.microsoft.com/office/drawing/2014/main" id="{ABCC7F73-4CBB-41E5-8BDD-9924CE10ECED}"/>
              </a:ext>
            </a:extLst>
          </p:cNvPr>
          <p:cNvSpPr txBox="1"/>
          <p:nvPr/>
        </p:nvSpPr>
        <p:spPr>
          <a:xfrm>
            <a:off x="243906" y="1589666"/>
            <a:ext cx="11704186" cy="307777"/>
          </a:xfrm>
          <a:prstGeom prst="rect">
            <a:avLst/>
          </a:prstGeom>
          <a:noFill/>
        </p:spPr>
        <p:txBody>
          <a:bodyPr wrap="square">
            <a:spAutoFit/>
          </a:bodyPr>
          <a:lstStyle/>
          <a:p>
            <a:pPr marL="0" lvl="2" indent="0" algn="ctr" fontAlgn="base">
              <a:spcBef>
                <a:spcPts val="0"/>
              </a:spcBef>
              <a:buClrTx/>
              <a:buSzPct val="100000"/>
              <a:buNone/>
              <a:defRPr/>
            </a:pPr>
            <a:r>
              <a:rPr lang="en-US" sz="1400" b="1" dirty="0"/>
              <a:t>The 3-day SNF rule waiver is available under many CMMI models, including MSSP, CHART, ACO REACH, and VTAPM.</a:t>
            </a:r>
          </a:p>
        </p:txBody>
      </p:sp>
      <p:sp>
        <p:nvSpPr>
          <p:cNvPr id="18" name="Rectangle 17">
            <a:extLst>
              <a:ext uri="{FF2B5EF4-FFF2-40B4-BE49-F238E27FC236}">
                <a16:creationId xmlns:a16="http://schemas.microsoft.com/office/drawing/2014/main" id="{33B9E644-D2C3-4E4B-8B03-4FB455742539}"/>
              </a:ext>
            </a:extLst>
          </p:cNvPr>
          <p:cNvSpPr/>
          <p:nvPr/>
        </p:nvSpPr>
        <p:spPr>
          <a:xfrm>
            <a:off x="146871" y="2077050"/>
            <a:ext cx="8771393" cy="4219725"/>
          </a:xfrm>
          <a:prstGeom prst="rect">
            <a:avLst/>
          </a:prstGeom>
          <a:no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dirty="0">
                <a:solidFill>
                  <a:schemeClr val="tx1"/>
                </a:solidFill>
              </a:rPr>
              <a:t>An </a:t>
            </a:r>
            <a:r>
              <a:rPr lang="en-US" sz="900" b="1" dirty="0">
                <a:solidFill>
                  <a:schemeClr val="tx1"/>
                </a:solidFill>
              </a:rPr>
              <a:t>eligible SNF </a:t>
            </a:r>
            <a:r>
              <a:rPr lang="en-US" sz="900" b="0" dirty="0">
                <a:solidFill>
                  <a:schemeClr val="tx1"/>
                </a:solidFill>
              </a:rPr>
              <a:t>is a SNF or Swing-Bed Hospital that is an Initiative Participant or Preferred Provider that has: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dirty="0">
                <a:solidFill>
                  <a:schemeClr val="tx1"/>
                </a:solidFill>
              </a:rPr>
              <a:t>Entered into a written agreement with the ACO to provide </a:t>
            </a:r>
            <a:r>
              <a:rPr lang="en-US" sz="900" b="0" i="0" dirty="0">
                <a:solidFill>
                  <a:schemeClr val="tx1"/>
                </a:solidFill>
                <a:hlinkClick r:id="rId6"/>
              </a:rPr>
              <a:t>SNF services</a:t>
            </a:r>
            <a:r>
              <a:rPr lang="en-US" sz="900" b="0" i="0" dirty="0">
                <a:solidFill>
                  <a:schemeClr val="tx1"/>
                </a:solidFill>
              </a:rPr>
              <a:t> in accordance with the SNF 3-Day Rule Waiver Benefit Enhancement;</a:t>
            </a:r>
            <a:r>
              <a:rPr lang="en-US" sz="900" b="1" i="0" dirty="0">
                <a:solidFill>
                  <a:schemeClr val="tx1"/>
                </a:solidFill>
              </a:rPr>
              <a:t> </a:t>
            </a:r>
            <a:r>
              <a:rPr lang="en-US" sz="900" b="1" i="1" dirty="0">
                <a:solidFill>
                  <a:schemeClr val="tx1"/>
                </a:solidFill>
              </a:rPr>
              <a:t>and</a:t>
            </a:r>
            <a:endParaRPr lang="en-US" sz="9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dirty="0">
                <a:solidFill>
                  <a:schemeClr val="tx1"/>
                </a:solidFill>
              </a:rPr>
              <a:t>Been identified by the ACO as having agreed to participate in the 3-Day SNF Rule Waiver Benefit Enhancement; </a:t>
            </a:r>
            <a:r>
              <a:rPr lang="en-US" sz="900" b="1" i="1" dirty="0">
                <a:solidFill>
                  <a:schemeClr val="tx1"/>
                </a:solidFill>
              </a:rPr>
              <a:t>and</a:t>
            </a:r>
            <a:endParaRPr lang="en-US" sz="9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dirty="0">
                <a:solidFill>
                  <a:schemeClr val="tx1"/>
                </a:solidFill>
              </a:rPr>
              <a:t>Been approved by CMS to participate under the 3-Day SNF Rule Waiver Benefit Enhancement following a review of the qualifications of the SNF or Swing Bed Hospital to accept admissions without a prior inpatient hospital stay and admissions after an inpatient stay of fewer than 3 days</a:t>
            </a:r>
          </a:p>
          <a:p>
            <a:pPr marR="0" lvl="1" indent="-171450" algn="l" defTabSz="914400" rtl="0" eaLnBrk="1" fontAlgn="auto" latinLnBrk="0" hangingPunct="1">
              <a:lnSpc>
                <a:spcPct val="100000"/>
              </a:lnSpc>
              <a:spcBef>
                <a:spcPts val="0"/>
              </a:spcBef>
              <a:spcAft>
                <a:spcPts val="0"/>
              </a:spcAft>
              <a:buClrTx/>
              <a:buSzTx/>
              <a:buFont typeface="Montserrat" panose="00000500000000000000" pitchFamily="2" charset="0"/>
              <a:buChar char="–"/>
              <a:tabLst/>
              <a:defRPr/>
            </a:pPr>
            <a:r>
              <a:rPr lang="en-US" sz="900" b="0" i="0" dirty="0">
                <a:solidFill>
                  <a:schemeClr val="tx1"/>
                </a:solidFill>
              </a:rPr>
              <a:t>Must have an overall rating of 3+ stars under the CMS 5-Star Quality Rating system in 7 of the previous 12 months as reported on the Nursing Home Compare website*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dirty="0">
                <a:solidFill>
                  <a:schemeClr val="tx1"/>
                </a:solidFill>
              </a:rPr>
              <a:t>A </a:t>
            </a:r>
            <a:r>
              <a:rPr lang="en-US" sz="900" b="1" dirty="0">
                <a:solidFill>
                  <a:schemeClr val="tx1"/>
                </a:solidFill>
              </a:rPr>
              <a:t>beneficiary</a:t>
            </a:r>
            <a:r>
              <a:rPr lang="en-US" sz="900" b="0" dirty="0">
                <a:solidFill>
                  <a:schemeClr val="tx1"/>
                </a:solidFill>
              </a:rPr>
              <a:t> is eligible to receive services under this waiver if they 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An initiative beneficiary at the time of admission to an Eligible SNF under this waiver or within the grace period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Not residing in a SNF or LTC Facility at the time of admission to an Eligible SNF under this waiver (independent living facilities and assisted living facilities shall not be deemed LTC facilities)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dirty="0">
                <a:solidFill>
                  <a:schemeClr val="tx1"/>
                </a:solidFill>
              </a:rPr>
              <a:t>A </a:t>
            </a:r>
            <a:r>
              <a:rPr lang="en-US" sz="900" b="1" dirty="0">
                <a:solidFill>
                  <a:schemeClr val="tx1"/>
                </a:solidFill>
              </a:rPr>
              <a:t>direct SNF admission </a:t>
            </a:r>
            <a:r>
              <a:rPr lang="en-US" sz="900" b="0" dirty="0">
                <a:solidFill>
                  <a:schemeClr val="tx1"/>
                </a:solidFill>
              </a:rPr>
              <a:t>will be covered if, at the time of admission, the beneficiary 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Is medically stable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Has confirmed diagnoses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Has been evaluated by a physician or other practitioner licensed to perform the evaluation within 3 days prior to admission to the eligible SNF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Does not require inpatient hospital evaluation or treatment; </a:t>
            </a:r>
            <a:r>
              <a:rPr lang="en-US" sz="900" b="1" i="1" dirty="0">
                <a:solidFill>
                  <a:schemeClr val="tx1"/>
                </a:solidFill>
              </a:rPr>
              <a:t>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dirty="0">
                <a:solidFill>
                  <a:schemeClr val="tx1"/>
                </a:solidFill>
              </a:rPr>
              <a:t>Has a skilled nursing or rehabilitation need that is identified by the evaluating physician or other practitioner and cannot be provided as an outpatient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dirty="0">
                <a:solidFill>
                  <a:schemeClr val="tx1"/>
                </a:solidFill>
              </a:rPr>
              <a:t>A </a:t>
            </a:r>
            <a:r>
              <a:rPr lang="en-US" sz="900" b="1" i="0" dirty="0">
                <a:solidFill>
                  <a:schemeClr val="tx1"/>
                </a:solidFill>
              </a:rPr>
              <a:t>SNF or Swing Bed Hospital Admission </a:t>
            </a:r>
            <a:r>
              <a:rPr lang="en-US" sz="900" b="0" i="0" dirty="0">
                <a:solidFill>
                  <a:schemeClr val="tx1"/>
                </a:solidFill>
              </a:rPr>
              <a:t>will be covered for a beneficiary who is discharged to an Eligible SNF after fewer than 3 days of the inpatient hospitalization only if, at the time of admission, the beneficiary 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Is medically stable;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Has confirmed diagnoses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Does not require further inpatient hospital evaluation of treatment;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rPr>
              <a:t>Has a skilled nursing or rehabilitation need that has been identified by a physician or other practitioner during the inpatient hospitalization and that cannot be provided on an outpatient basis</a:t>
            </a:r>
          </a:p>
        </p:txBody>
      </p:sp>
      <p:sp>
        <p:nvSpPr>
          <p:cNvPr id="19" name="Arrow: Pentagon 18">
            <a:extLst>
              <a:ext uri="{FF2B5EF4-FFF2-40B4-BE49-F238E27FC236}">
                <a16:creationId xmlns:a16="http://schemas.microsoft.com/office/drawing/2014/main" id="{7F210737-E876-455C-8800-23C7CF25BEF0}"/>
              </a:ext>
            </a:extLst>
          </p:cNvPr>
          <p:cNvSpPr/>
          <p:nvPr/>
        </p:nvSpPr>
        <p:spPr>
          <a:xfrm>
            <a:off x="146871" y="1938925"/>
            <a:ext cx="5866644" cy="298764"/>
          </a:xfrm>
          <a:prstGeom prst="homePlat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t>Eligibility Under VTAPM </a:t>
            </a:r>
            <a:r>
              <a:rPr lang="en-US" sz="1200" b="1" i="1" dirty="0"/>
              <a:t>(but criteria is similar across all models)</a:t>
            </a:r>
            <a:endParaRPr lang="en-US" sz="1400" b="1" dirty="0"/>
          </a:p>
        </p:txBody>
      </p:sp>
      <p:sp>
        <p:nvSpPr>
          <p:cNvPr id="7" name="Rectangle 6">
            <a:extLst>
              <a:ext uri="{FF2B5EF4-FFF2-40B4-BE49-F238E27FC236}">
                <a16:creationId xmlns:a16="http://schemas.microsoft.com/office/drawing/2014/main" id="{B31C1AB3-93D5-4B4B-967B-486BB047C7E1}"/>
              </a:ext>
            </a:extLst>
          </p:cNvPr>
          <p:cNvSpPr/>
          <p:nvPr/>
        </p:nvSpPr>
        <p:spPr>
          <a:xfrm>
            <a:off x="8997146" y="2088307"/>
            <a:ext cx="3123236" cy="4111099"/>
          </a:xfrm>
          <a:prstGeom prst="rect">
            <a:avLst/>
          </a:prstGeom>
          <a:solidFill>
            <a:srgbClr val="E6EEF6"/>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0"/>
              </a:spcBef>
              <a:spcAft>
                <a:spcPts val="0"/>
              </a:spcAft>
              <a:buClrTx/>
              <a:buSzTx/>
              <a:tabLst/>
              <a:defRPr/>
            </a:pPr>
            <a:r>
              <a:rPr lang="en-US" sz="1400" b="1" dirty="0">
                <a:solidFill>
                  <a:prstClr val="black"/>
                </a:solidFill>
                <a:latin typeface="Calibri" panose="020F0502020204030204" pitchFamily="34" charset="0"/>
                <a:cs typeface="Calibri" panose="020F0502020204030204" pitchFamily="34" charset="0"/>
              </a:rPr>
              <a:t>Update to 3-Day SNF Rule Waiver</a:t>
            </a:r>
          </a:p>
          <a:p>
            <a:pPr marR="0" lvl="0" algn="ctr" defTabSz="457200" rtl="0" eaLnBrk="1" fontAlgn="auto" latinLnBrk="0" hangingPunct="1">
              <a:lnSpc>
                <a:spcPct val="100000"/>
              </a:lnSpc>
              <a:spcBef>
                <a:spcPts val="0"/>
              </a:spcBef>
              <a:spcAft>
                <a:spcPts val="0"/>
              </a:spcAft>
              <a:buClrTx/>
              <a:buSzTx/>
              <a:tabLst/>
              <a:defRPr/>
            </a:pPr>
            <a:endParaRPr kumimoji="0" lang="en-US" sz="1200" b="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R="0" lvl="0" algn="l" defTabSz="457200" rtl="0" eaLnBrk="1" fontAlgn="auto" latinLnBrk="0" hangingPunct="1">
              <a:lnSpc>
                <a:spcPct val="100000"/>
              </a:lnSpc>
              <a:spcBef>
                <a:spcPts val="0"/>
              </a:spcBef>
              <a:spcAft>
                <a:spcPts val="0"/>
              </a:spcAft>
              <a:buClrTx/>
              <a:buSzTx/>
              <a:tabLst/>
              <a:defRPr/>
            </a:pPr>
            <a:r>
              <a:rPr kumimoji="0" lang="en-US" sz="1200" b="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CMS has expanded the eligibility criteria for SNFs to participate in the 3-day SNF Rule Waiver. This additional flexibility is intended to increase access to care. </a:t>
            </a:r>
          </a:p>
          <a:p>
            <a:pPr marR="0" lvl="0" algn="l" defTabSz="457200" rtl="0" eaLnBrk="1" fontAlgn="auto" latinLnBrk="0" hangingPunct="1">
              <a:lnSpc>
                <a:spcPct val="100000"/>
              </a:lnSpc>
              <a:spcBef>
                <a:spcPts val="0"/>
              </a:spcBef>
              <a:spcAft>
                <a:spcPts val="0"/>
              </a:spcAft>
              <a:buClrTx/>
              <a:buSzTx/>
              <a:tabLst/>
              <a:defRPr/>
            </a:pPr>
            <a:endParaRPr lang="en-US" sz="1200" b="1" i="1" dirty="0">
              <a:solidFill>
                <a:prstClr val="black"/>
              </a:solidFill>
              <a:latin typeface="Calibri" panose="020F0502020204030204" pitchFamily="34" charset="0"/>
              <a:cs typeface="Calibri" panose="020F050202020403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sz="1200" i="1" dirty="0">
                <a:solidFill>
                  <a:prstClr val="black"/>
                </a:solidFill>
                <a:latin typeface="Calibri" panose="020F0502020204030204" pitchFamily="34" charset="0"/>
                <a:cs typeface="Calibri" panose="020F0502020204030204" pitchFamily="34" charset="0"/>
              </a:rPr>
              <a:t>Currently, only SNFs with 12 or more months of data reported on the Nursing Home Compare website can participate in the 3-day SNF Rule Waiver (as long as they have a rating of 3+ stars for 7 of the past 12 months). </a:t>
            </a:r>
          </a:p>
          <a:p>
            <a:pPr marR="0" lvl="0" algn="l" defTabSz="457200" rtl="0" eaLnBrk="1" fontAlgn="auto" latinLnBrk="0" hangingPunct="1">
              <a:lnSpc>
                <a:spcPct val="100000"/>
              </a:lnSpc>
              <a:spcBef>
                <a:spcPts val="0"/>
              </a:spcBef>
              <a:spcAft>
                <a:spcPts val="0"/>
              </a:spcAft>
              <a:buClrTx/>
              <a:buSzTx/>
              <a:tabLst/>
              <a:defRPr/>
            </a:pPr>
            <a:endParaRPr lang="en-US" sz="1200" i="1" dirty="0">
              <a:solidFill>
                <a:prstClr val="black"/>
              </a:solidFill>
              <a:latin typeface="Calibri" panose="020F0502020204030204" pitchFamily="34" charset="0"/>
              <a:cs typeface="Calibri" panose="020F0502020204030204" pitchFamily="34" charset="0"/>
            </a:endParaRPr>
          </a:p>
          <a:p>
            <a:pPr marR="0" lvl="0" algn="l" defTabSz="457200" rtl="0" eaLnBrk="1" fontAlgn="auto" latinLnBrk="0" hangingPunct="1">
              <a:lnSpc>
                <a:spcPct val="100000"/>
              </a:lnSpc>
              <a:spcBef>
                <a:spcPts val="0"/>
              </a:spcBef>
              <a:spcAft>
                <a:spcPts val="0"/>
              </a:spcAft>
              <a:buClrTx/>
              <a:buSzTx/>
              <a:tabLst/>
              <a:defRPr/>
            </a:pPr>
            <a:r>
              <a:rPr lang="en-US" sz="1200" i="1" dirty="0">
                <a:solidFill>
                  <a:prstClr val="black"/>
                </a:solidFill>
                <a:latin typeface="Calibri" panose="020F0502020204030204" pitchFamily="34" charset="0"/>
                <a:cs typeface="Calibri" panose="020F0502020204030204" pitchFamily="34" charset="0"/>
              </a:rPr>
              <a:t>Under ACO REACH, newer SNFs with 6-11 months of data reported on Nursing Home Compare can participate in the 3-day SNF Rule Waiver starting July 1, 2023 as long as they meet CMS’ requirements around number of months with ratings of 3+ stars (see </a:t>
            </a:r>
            <a:r>
              <a:rPr lang="en-US" sz="1200" i="1" dirty="0">
                <a:solidFill>
                  <a:prstClr val="black"/>
                </a:solidFill>
                <a:latin typeface="Calibri" panose="020F0502020204030204" pitchFamily="34" charset="0"/>
                <a:cs typeface="Calibri" panose="020F0502020204030204" pitchFamily="34" charset="0"/>
                <a:hlinkClick r:id="rId5"/>
              </a:rPr>
              <a:t>page 265</a:t>
            </a:r>
            <a:r>
              <a:rPr lang="en-US" sz="1200" i="1" dirty="0">
                <a:solidFill>
                  <a:prstClr val="black"/>
                </a:solidFill>
                <a:latin typeface="Calibri" panose="020F0502020204030204" pitchFamily="34" charset="0"/>
                <a:cs typeface="Calibri" panose="020F0502020204030204" pitchFamily="34" charset="0"/>
              </a:rPr>
              <a:t>). </a:t>
            </a:r>
            <a:endParaRPr kumimoji="0" lang="en-US" sz="1200" i="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24" name="Star: 5 Points 23">
            <a:extLst>
              <a:ext uri="{FF2B5EF4-FFF2-40B4-BE49-F238E27FC236}">
                <a16:creationId xmlns:a16="http://schemas.microsoft.com/office/drawing/2014/main" id="{40380A2F-60EE-4E01-BF0F-8270BBF6CCEB}"/>
              </a:ext>
            </a:extLst>
          </p:cNvPr>
          <p:cNvSpPr/>
          <p:nvPr/>
        </p:nvSpPr>
        <p:spPr bwMode="auto">
          <a:xfrm>
            <a:off x="9033271" y="2237689"/>
            <a:ext cx="274320" cy="274320"/>
          </a:xfrm>
          <a:prstGeom prst="star5">
            <a:avLst/>
          </a:prstGeom>
          <a:solidFill>
            <a:srgbClr val="FFC000"/>
          </a:solidFill>
          <a:ln>
            <a:noFill/>
          </a:ln>
          <a:effectLst/>
        </p:spPr>
        <p:txBody>
          <a:bodyPr lIns="68580" tIns="68580" rIns="68580" bIns="6858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0199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18</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Discussion: 3-Day SNF Rule Waiver</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8568" y="1682423"/>
            <a:ext cx="10193015" cy="5175577"/>
          </a:xfrm>
        </p:spPr>
        <p:txBody>
          <a:bodyPr>
            <a:normAutofit/>
          </a:bodyPr>
          <a:lstStyle/>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What are the current challenges around implementing the 3-day SNF waiver under VTAPM?</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800" dirty="0"/>
              <a:t>What are the group’s reactions to the ACO REACH flexibility around allowing newer SNFs to participate in the 3-day SNF Rule waiver? Would be beneficial in Vermont?</a:t>
            </a:r>
          </a:p>
        </p:txBody>
      </p:sp>
    </p:spTree>
    <p:extLst>
      <p:ext uri="{BB962C8B-B14F-4D97-AF65-F5344CB8AC3E}">
        <p14:creationId xmlns:p14="http://schemas.microsoft.com/office/powerpoint/2010/main" val="2671693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758952"/>
            <a:ext cx="10658115" cy="3597291"/>
          </a:xfrm>
        </p:spPr>
        <p:txBody>
          <a:bodyPr>
            <a:normAutofit/>
          </a:bodyPr>
          <a:lstStyle/>
          <a:p>
            <a:r>
              <a:rPr lang="en-US" sz="4400" dirty="0">
                <a:solidFill>
                  <a:schemeClr val="tx1">
                    <a:lumMod val="75000"/>
                    <a:lumOff val="25000"/>
                  </a:schemeClr>
                </a:solidFill>
              </a:rPr>
              <a:t>4. Deeper Dive on Waiver Related to Hospice</a:t>
            </a:r>
          </a:p>
        </p:txBody>
      </p:sp>
      <p:sp>
        <p:nvSpPr>
          <p:cNvPr id="5" name="Slide Number Placeholder 3">
            <a:extLst>
              <a:ext uri="{FF2B5EF4-FFF2-40B4-BE49-F238E27FC236}">
                <a16:creationId xmlns:a16="http://schemas.microsoft.com/office/drawing/2014/main" id="{E6A232F6-A862-4048-A3FC-8D61C59F782A}"/>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19</a:t>
            </a:fld>
            <a:endParaRPr lang="en-US" dirty="0"/>
          </a:p>
        </p:txBody>
      </p:sp>
    </p:spTree>
    <p:extLst>
      <p:ext uri="{BB962C8B-B14F-4D97-AF65-F5344CB8AC3E}">
        <p14:creationId xmlns:p14="http://schemas.microsoft.com/office/powerpoint/2010/main" val="62886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4E56-F0CE-684C-3DEB-01FD953C4E84}"/>
              </a:ext>
            </a:extLst>
          </p:cNvPr>
          <p:cNvSpPr>
            <a:spLocks noGrp="1"/>
          </p:cNvSpPr>
          <p:nvPr>
            <p:ph type="title"/>
          </p:nvPr>
        </p:nvSpPr>
        <p:spPr/>
        <p:txBody>
          <a:bodyPr>
            <a:normAutofit/>
          </a:bodyPr>
          <a:lstStyle/>
          <a:p>
            <a:r>
              <a:rPr lang="en-US" sz="4000" dirty="0"/>
              <a:t>Meeting Agenda</a:t>
            </a:r>
          </a:p>
        </p:txBody>
      </p:sp>
      <p:sp>
        <p:nvSpPr>
          <p:cNvPr id="3" name="Content Placeholder 2">
            <a:extLst>
              <a:ext uri="{FF2B5EF4-FFF2-40B4-BE49-F238E27FC236}">
                <a16:creationId xmlns:a16="http://schemas.microsoft.com/office/drawing/2014/main" id="{26D4CFBA-F4B9-82FA-C29D-57D4AF14AC21}"/>
              </a:ext>
            </a:extLst>
          </p:cNvPr>
          <p:cNvSpPr>
            <a:spLocks noGrp="1"/>
          </p:cNvSpPr>
          <p:nvPr>
            <p:ph idx="1"/>
          </p:nvPr>
        </p:nvSpPr>
        <p:spPr>
          <a:xfrm>
            <a:off x="978569" y="1698618"/>
            <a:ext cx="10195868" cy="4392797"/>
          </a:xfrm>
        </p:spPr>
        <p:txBody>
          <a:bodyPr vert="horz" lIns="0" tIns="45720" rIns="0" bIns="45720" rtlCol="0" anchor="t">
            <a:normAutofit fontScale="92500" lnSpcReduction="10000"/>
          </a:bodyPr>
          <a:lstStyle/>
          <a:p>
            <a:pPr marL="457200" lvl="1" indent="-457200">
              <a:lnSpc>
                <a:spcPct val="100000"/>
              </a:lnSpc>
              <a:spcBef>
                <a:spcPts val="1200"/>
              </a:spcBef>
              <a:spcAft>
                <a:spcPts val="200"/>
              </a:spcAft>
              <a:buSzPct val="100000"/>
              <a:buFont typeface="+mj-lt"/>
              <a:buAutoNum type="arabicPeriod"/>
            </a:pPr>
            <a:r>
              <a:rPr lang="en-US" sz="2000" dirty="0"/>
              <a:t>Recap of AHEAD task at hand and potential waivers</a:t>
            </a:r>
          </a:p>
          <a:p>
            <a:pPr marL="457200" lvl="1" indent="-457200">
              <a:lnSpc>
                <a:spcPct val="100000"/>
              </a:lnSpc>
              <a:spcBef>
                <a:spcPts val="1200"/>
              </a:spcBef>
              <a:spcAft>
                <a:spcPts val="200"/>
              </a:spcAft>
              <a:buSzPct val="100000"/>
              <a:buFont typeface="+mj-lt"/>
              <a:buAutoNum type="arabicPeriod"/>
            </a:pPr>
            <a:r>
              <a:rPr lang="en-US" sz="2000" dirty="0"/>
              <a:t>Recap of discussion in first Medicare Waivers TAG meeting on 2/14</a:t>
            </a:r>
          </a:p>
          <a:p>
            <a:pPr marL="457200" lvl="1" indent="-457200">
              <a:lnSpc>
                <a:spcPct val="100000"/>
              </a:lnSpc>
              <a:spcBef>
                <a:spcPts val="1200"/>
              </a:spcBef>
              <a:spcAft>
                <a:spcPts val="200"/>
              </a:spcAft>
              <a:buSzPct val="100000"/>
              <a:buFont typeface="+mj-lt"/>
              <a:buAutoNum type="arabicPeriod"/>
            </a:pPr>
            <a:r>
              <a:rPr lang="en-US" sz="2000" dirty="0">
                <a:solidFill>
                  <a:schemeClr val="tx1">
                    <a:lumMod val="75000"/>
                    <a:lumOff val="25000"/>
                  </a:schemeClr>
                </a:solidFill>
              </a:rPr>
              <a:t>Deeper dive on potential waivers related to skilled nursing facilities</a:t>
            </a:r>
          </a:p>
          <a:p>
            <a:pPr marL="914400" lvl="2" indent="-457200">
              <a:lnSpc>
                <a:spcPct val="100000"/>
              </a:lnSpc>
              <a:spcBef>
                <a:spcPts val="1200"/>
              </a:spcBef>
              <a:spcAft>
                <a:spcPts val="200"/>
              </a:spcAft>
              <a:buSzPct val="100000"/>
              <a:buFont typeface="+mj-lt"/>
              <a:buAutoNum type="alphaLcPeriod"/>
            </a:pPr>
            <a:r>
              <a:rPr lang="en-US" sz="1800" dirty="0"/>
              <a:t>SNF PHE flexibilities (physician delegation, personal physician visits, temporary nurse aides)</a:t>
            </a:r>
          </a:p>
          <a:p>
            <a:pPr marL="914400" lvl="2" indent="-457200">
              <a:lnSpc>
                <a:spcPct val="100000"/>
              </a:lnSpc>
              <a:spcBef>
                <a:spcPts val="1200"/>
              </a:spcBef>
              <a:spcAft>
                <a:spcPts val="200"/>
              </a:spcAft>
              <a:buSzPct val="100000"/>
              <a:buFont typeface="+mj-lt"/>
              <a:buAutoNum type="alphaLcPeriod"/>
            </a:pPr>
            <a:r>
              <a:rPr lang="en-US" sz="1800" dirty="0"/>
              <a:t>Flexibility for SNFs around billing</a:t>
            </a:r>
          </a:p>
          <a:p>
            <a:pPr marL="914400" lvl="2" indent="-457200">
              <a:lnSpc>
                <a:spcPct val="100000"/>
              </a:lnSpc>
              <a:spcBef>
                <a:spcPts val="1200"/>
              </a:spcBef>
              <a:spcAft>
                <a:spcPts val="200"/>
              </a:spcAft>
              <a:buSzPct val="100000"/>
              <a:buFont typeface="+mj-lt"/>
              <a:buAutoNum type="alphaLcPeriod"/>
            </a:pPr>
            <a:r>
              <a:rPr lang="en-US" sz="1800" dirty="0"/>
              <a:t>3-day SNF rule</a:t>
            </a:r>
          </a:p>
          <a:p>
            <a:pPr marL="457200" lvl="1" indent="-457200">
              <a:lnSpc>
                <a:spcPct val="100000"/>
              </a:lnSpc>
              <a:spcBef>
                <a:spcPts val="1200"/>
              </a:spcBef>
              <a:spcAft>
                <a:spcPts val="200"/>
              </a:spcAft>
              <a:buSzPct val="100000"/>
              <a:buFont typeface="+mj-lt"/>
              <a:buAutoNum type="arabicPeriod"/>
            </a:pPr>
            <a:r>
              <a:rPr lang="en-US" sz="2000" dirty="0"/>
              <a:t>Deeper dive on waiver related to hospice</a:t>
            </a:r>
          </a:p>
          <a:p>
            <a:pPr marL="914400" lvl="2" indent="-457200">
              <a:lnSpc>
                <a:spcPct val="100000"/>
              </a:lnSpc>
              <a:spcBef>
                <a:spcPts val="1200"/>
              </a:spcBef>
              <a:spcAft>
                <a:spcPts val="200"/>
              </a:spcAft>
              <a:buSzPct val="100000"/>
              <a:buFont typeface="+mj-lt"/>
              <a:buAutoNum type="alphaLcPeriod"/>
            </a:pPr>
            <a:r>
              <a:rPr lang="en-US" sz="1800" dirty="0"/>
              <a:t>Hospice waiver that could allow for an expanded palliative care benefit for adults covered by Medicare</a:t>
            </a:r>
          </a:p>
          <a:p>
            <a:pPr marL="457200" lvl="1" indent="-457200">
              <a:lnSpc>
                <a:spcPct val="110000"/>
              </a:lnSpc>
              <a:spcBef>
                <a:spcPts val="1200"/>
              </a:spcBef>
              <a:spcAft>
                <a:spcPts val="200"/>
              </a:spcAft>
              <a:buSzPct val="100000"/>
              <a:buFont typeface="+mj-lt"/>
              <a:buAutoNum type="arabicPeriod"/>
            </a:pPr>
            <a:r>
              <a:rPr lang="en-US" sz="2000" dirty="0"/>
              <a:t>Next Steps</a:t>
            </a:r>
          </a:p>
        </p:txBody>
      </p:sp>
      <p:sp>
        <p:nvSpPr>
          <p:cNvPr id="4" name="Slide Number Placeholder 3">
            <a:extLst>
              <a:ext uri="{FF2B5EF4-FFF2-40B4-BE49-F238E27FC236}">
                <a16:creationId xmlns:a16="http://schemas.microsoft.com/office/drawing/2014/main" id="{52D85E7D-C5C5-F71B-27EF-473D2610EE7A}"/>
              </a:ext>
            </a:extLst>
          </p:cNvPr>
          <p:cNvSpPr>
            <a:spLocks noGrp="1"/>
          </p:cNvSpPr>
          <p:nvPr>
            <p:ph type="sldNum" sz="quarter" idx="12"/>
          </p:nvPr>
        </p:nvSpPr>
        <p:spPr/>
        <p:txBody>
          <a:bodyPr/>
          <a:lstStyle/>
          <a:p>
            <a:fld id="{2D4104C8-5BC6-4788-BB31-1022DBEA0CFF}" type="slidenum">
              <a:rPr lang="en-US" smtClean="0"/>
              <a:t>2</a:t>
            </a:fld>
            <a:endParaRPr lang="en-US" dirty="0"/>
          </a:p>
        </p:txBody>
      </p:sp>
    </p:spTree>
    <p:extLst>
      <p:ext uri="{BB962C8B-B14F-4D97-AF65-F5344CB8AC3E}">
        <p14:creationId xmlns:p14="http://schemas.microsoft.com/office/powerpoint/2010/main" val="2636860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20</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Rationale/Philosophy for Hospice Waiver</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5652" y="1666856"/>
            <a:ext cx="10236831" cy="4552970"/>
          </a:xfrm>
        </p:spPr>
        <p:txBody>
          <a:bodyPr>
            <a:normAutofit/>
          </a:bodyPr>
          <a:lstStyle/>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600" dirty="0"/>
              <a:t>When a Medicare beneficiary elects the Medicare hospice benefit, they must forgo Medicare coverage for treatment of their terminal illness (i.e., curative care) to receive hospice services. </a:t>
            </a:r>
          </a:p>
          <a:p>
            <a:pPr marL="457200" indent="-320040">
              <a:lnSpc>
                <a:spcPct val="120000"/>
              </a:lnSpc>
              <a:spcBef>
                <a:spcPts val="0"/>
              </a:spcBef>
              <a:spcAft>
                <a:spcPts val="600"/>
              </a:spcAft>
              <a:buClrTx/>
              <a:buSzTx/>
              <a:buFont typeface="Wingdings" panose="05000000000000000000" pitchFamily="2" charset="2"/>
              <a:buChar char="§"/>
              <a:defRPr/>
            </a:pPr>
            <a:r>
              <a:rPr lang="en-US" sz="1600" dirty="0"/>
              <a:t>The requirement to cease curative treatment may hinder beneficiaries from choosing hospice care. National data show that slightly fewer than half of Medicare decedents received hospice care in 2021 and most only used hospice care for a short period of time (17 days). </a:t>
            </a:r>
          </a:p>
          <a:p>
            <a:pPr marL="749808" lvl="1" indent="-320040">
              <a:lnSpc>
                <a:spcPct val="120000"/>
              </a:lnSpc>
              <a:spcBef>
                <a:spcPts val="0"/>
              </a:spcBef>
              <a:spcAft>
                <a:spcPts val="600"/>
              </a:spcAft>
              <a:buClrTx/>
              <a:buFont typeface="Montserrat" panose="00000500000000000000" pitchFamily="2" charset="0"/>
              <a:buChar char="–"/>
              <a:defRPr/>
            </a:pPr>
            <a:r>
              <a:rPr lang="en-US" sz="1400" dirty="0">
                <a:solidFill>
                  <a:schemeClr val="tx1"/>
                </a:solidFill>
              </a:rPr>
              <a:t>Vermont is on the lower end of Medicare hospice utilization, ranking #38 out of 50 states in 2020. 44.5% of Medicare decedents in Vermont used hospice, compared with a national average of 47.8%.</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600" dirty="0"/>
              <a:t>This is problematic since hospice care improves quality of life and health care outcomes for individuals and their families. The Medicare hospice benefit includes services such as symptom management and pain control, counseling, and support services for family.</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r>
              <a:rPr lang="en-US" sz="1600" b="1" dirty="0"/>
              <a:t>A Medicare hospice waiver would remove this barrier by allowing beneficiaries to receive hospice care and curative care simultaneously. </a:t>
            </a:r>
            <a:r>
              <a:rPr lang="en-US" sz="1600" dirty="0"/>
              <a:t>This would also align with Vermont Medicaid’s approach. </a:t>
            </a:r>
          </a:p>
          <a:p>
            <a:pPr marL="457200" marR="0" lvl="0" indent="-320040" fontAlgn="auto">
              <a:lnSpc>
                <a:spcPct val="120000"/>
              </a:lnSpc>
              <a:spcBef>
                <a:spcPts val="0"/>
              </a:spcBef>
              <a:spcAft>
                <a:spcPts val="600"/>
              </a:spcAft>
              <a:buClrTx/>
              <a:buSzTx/>
              <a:buFont typeface="Wingdings" panose="05000000000000000000" pitchFamily="2" charset="2"/>
              <a:buChar char="§"/>
              <a:tabLst/>
              <a:defRPr/>
            </a:pPr>
            <a:endParaRPr lang="en-US" sz="1600" dirty="0"/>
          </a:p>
        </p:txBody>
      </p:sp>
      <p:sp>
        <p:nvSpPr>
          <p:cNvPr id="6" name="Rectangle 5">
            <a:extLst>
              <a:ext uri="{FF2B5EF4-FFF2-40B4-BE49-F238E27FC236}">
                <a16:creationId xmlns:a16="http://schemas.microsoft.com/office/drawing/2014/main" id="{53583BC2-863A-4E0B-A98A-A61CA5CB31DE}"/>
              </a:ext>
            </a:extLst>
          </p:cNvPr>
          <p:cNvSpPr/>
          <p:nvPr/>
        </p:nvSpPr>
        <p:spPr>
          <a:xfrm>
            <a:off x="255442" y="6543810"/>
            <a:ext cx="8810551" cy="2402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a:solidFill>
                  <a:schemeClr val="tx1"/>
                </a:solidFill>
              </a:rPr>
              <a:t>Source(s): </a:t>
            </a:r>
            <a:r>
              <a:rPr lang="en-US" sz="900" dirty="0">
                <a:solidFill>
                  <a:srgbClr val="6B9F25"/>
                </a:solidFill>
                <a:hlinkClick r:id="rId3"/>
              </a:rPr>
              <a:t>March 2023 </a:t>
            </a:r>
            <a:r>
              <a:rPr lang="en-US" sz="900" dirty="0" err="1">
                <a:solidFill>
                  <a:srgbClr val="6B9F25"/>
                </a:solidFill>
                <a:hlinkClick r:id="rId3"/>
              </a:rPr>
              <a:t>MedPAC</a:t>
            </a:r>
            <a:r>
              <a:rPr lang="en-US" sz="900" dirty="0">
                <a:solidFill>
                  <a:srgbClr val="6B9F25"/>
                </a:solidFill>
                <a:hlinkClick r:id="rId3"/>
              </a:rPr>
              <a:t> Report to Congress</a:t>
            </a:r>
            <a:r>
              <a:rPr lang="en-US" sz="900" dirty="0">
                <a:solidFill>
                  <a:schemeClr val="tx1"/>
                </a:solidFill>
              </a:rPr>
              <a:t>; </a:t>
            </a:r>
            <a:r>
              <a:rPr lang="en-US" sz="900" dirty="0">
                <a:solidFill>
                  <a:srgbClr val="6B9F25"/>
                </a:solidFill>
                <a:hlinkClick r:id="rId4">
                  <a:extLst>
                    <a:ext uri="{A12FA001-AC4F-418D-AE19-62706E023703}">
                      <ahyp:hlinkClr xmlns:ahyp="http://schemas.microsoft.com/office/drawing/2018/hyperlinkcolor" val="tx"/>
                    </a:ext>
                  </a:extLst>
                </a:hlinkClick>
              </a:rPr>
              <a:t>Hospice Coverage</a:t>
            </a:r>
            <a:r>
              <a:rPr lang="en-US" sz="900" dirty="0">
                <a:solidFill>
                  <a:schemeClr val="tx1"/>
                </a:solidFill>
              </a:rPr>
              <a:t>; </a:t>
            </a:r>
            <a:r>
              <a:rPr lang="en-US" sz="900" dirty="0">
                <a:solidFill>
                  <a:schemeClr val="tx1"/>
                </a:solidFill>
                <a:hlinkClick r:id="rId5"/>
              </a:rPr>
              <a:t>NHPCO Facts and Figures 2022 Edition </a:t>
            </a:r>
            <a:endParaRPr lang="en-US" sz="900" dirty="0">
              <a:solidFill>
                <a:schemeClr val="tx1"/>
              </a:solidFill>
            </a:endParaRPr>
          </a:p>
        </p:txBody>
      </p:sp>
    </p:spTree>
    <p:extLst>
      <p:ext uri="{BB962C8B-B14F-4D97-AF65-F5344CB8AC3E}">
        <p14:creationId xmlns:p14="http://schemas.microsoft.com/office/powerpoint/2010/main" val="242547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2EF09-B122-47A7-9BAD-1E650A530805}"/>
              </a:ext>
            </a:extLst>
          </p:cNvPr>
          <p:cNvSpPr>
            <a:spLocks noGrp="1"/>
          </p:cNvSpPr>
          <p:nvPr>
            <p:ph type="title"/>
          </p:nvPr>
        </p:nvSpPr>
        <p:spPr/>
        <p:txBody>
          <a:bodyPr>
            <a:normAutofit/>
          </a:bodyPr>
          <a:lstStyle/>
          <a:p>
            <a:r>
              <a:rPr lang="en-US" sz="4000" dirty="0"/>
              <a:t>Vermont’s Medicaid Policy Around Hospice</a:t>
            </a:r>
          </a:p>
        </p:txBody>
      </p:sp>
      <p:sp>
        <p:nvSpPr>
          <p:cNvPr id="3" name="Content Placeholder 2">
            <a:extLst>
              <a:ext uri="{FF2B5EF4-FFF2-40B4-BE49-F238E27FC236}">
                <a16:creationId xmlns:a16="http://schemas.microsoft.com/office/drawing/2014/main" id="{5F60C1E7-F477-49C6-8346-2AB7469D7B13}"/>
              </a:ext>
            </a:extLst>
          </p:cNvPr>
          <p:cNvSpPr>
            <a:spLocks noGrp="1"/>
          </p:cNvSpPr>
          <p:nvPr>
            <p:ph idx="1"/>
          </p:nvPr>
        </p:nvSpPr>
        <p:spPr>
          <a:xfrm>
            <a:off x="975652" y="1696879"/>
            <a:ext cx="10195931" cy="4023360"/>
          </a:xfrm>
        </p:spPr>
        <p:txBody>
          <a:bodyPr>
            <a:normAutofit/>
          </a:bodyPr>
          <a:lstStyle/>
          <a:p>
            <a:pPr marL="457200" indent="-320040">
              <a:lnSpc>
                <a:spcPct val="130000"/>
              </a:lnSpc>
              <a:spcBef>
                <a:spcPts val="0"/>
              </a:spcBef>
              <a:spcAft>
                <a:spcPts val="600"/>
              </a:spcAft>
              <a:buClrTx/>
              <a:buSzTx/>
              <a:buFont typeface="Wingdings" panose="05000000000000000000" pitchFamily="2" charset="2"/>
              <a:buChar char="§"/>
              <a:defRPr/>
            </a:pPr>
            <a:r>
              <a:rPr lang="en-US" b="1" dirty="0"/>
              <a:t>Medicaid-Enrolled Adults. </a:t>
            </a:r>
            <a:r>
              <a:rPr lang="en-US" dirty="0"/>
              <a:t>Vermont has the authority through the </a:t>
            </a:r>
            <a:r>
              <a:rPr lang="en-US" dirty="0">
                <a:hlinkClick r:id="rId2"/>
              </a:rPr>
              <a:t>Section 1115 demonstration</a:t>
            </a:r>
            <a:r>
              <a:rPr lang="en-US" dirty="0"/>
              <a:t> to provide coverage for hospice services concurrently with palliative and curative services for adults enrolled in Medicaid. However, this has not been implemented due to the need for appropriations.  Alignment with Medicare would mitigate cost impacts. </a:t>
            </a:r>
          </a:p>
          <a:p>
            <a:pPr marL="457200" indent="-320040">
              <a:lnSpc>
                <a:spcPct val="130000"/>
              </a:lnSpc>
              <a:spcBef>
                <a:spcPts val="0"/>
              </a:spcBef>
              <a:spcAft>
                <a:spcPts val="600"/>
              </a:spcAft>
              <a:buClrTx/>
              <a:buSzTx/>
              <a:buFont typeface="Wingdings" panose="05000000000000000000" pitchFamily="2" charset="2"/>
              <a:buChar char="§"/>
              <a:defRPr/>
            </a:pPr>
            <a:r>
              <a:rPr lang="en-US" b="1" dirty="0"/>
              <a:t>Medicaid-Enrolled Children (under age 21).</a:t>
            </a:r>
            <a:r>
              <a:rPr lang="en-US" dirty="0"/>
              <a:t> Under the state plan, children and youth under 21 receiving hospice care may continue to receive curative services.</a:t>
            </a:r>
          </a:p>
        </p:txBody>
      </p:sp>
      <p:sp>
        <p:nvSpPr>
          <p:cNvPr id="4" name="Slide Number Placeholder 3">
            <a:extLst>
              <a:ext uri="{FF2B5EF4-FFF2-40B4-BE49-F238E27FC236}">
                <a16:creationId xmlns:a16="http://schemas.microsoft.com/office/drawing/2014/main" id="{F42EABC2-128A-42FF-8BA7-7EE583591A38}"/>
              </a:ext>
            </a:extLst>
          </p:cNvPr>
          <p:cNvSpPr>
            <a:spLocks noGrp="1"/>
          </p:cNvSpPr>
          <p:nvPr>
            <p:ph type="sldNum" sz="quarter" idx="12"/>
          </p:nvPr>
        </p:nvSpPr>
        <p:spPr/>
        <p:txBody>
          <a:bodyPr/>
          <a:lstStyle/>
          <a:p>
            <a:fld id="{2D4104C8-5BC6-4788-BB31-1022DBEA0CFF}" type="slidenum">
              <a:rPr lang="en-US" smtClean="0"/>
              <a:t>21</a:t>
            </a:fld>
            <a:endParaRPr lang="en-US"/>
          </a:p>
        </p:txBody>
      </p:sp>
    </p:spTree>
    <p:extLst>
      <p:ext uri="{BB962C8B-B14F-4D97-AF65-F5344CB8AC3E}">
        <p14:creationId xmlns:p14="http://schemas.microsoft.com/office/powerpoint/2010/main" val="1867130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170846-BA07-4F2F-B1E9-4C6BDE33CC93}"/>
              </a:ext>
            </a:extLst>
          </p:cNvPr>
          <p:cNvSpPr/>
          <p:nvPr/>
        </p:nvSpPr>
        <p:spPr>
          <a:xfrm>
            <a:off x="-1" y="6188149"/>
            <a:ext cx="12181367" cy="669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lumMod val="65000"/>
                  </a:schemeClr>
                </a:solidFill>
              </a:rPr>
              <a:t>22</a:t>
            </a:fld>
            <a:endParaRPr lang="en-US" dirty="0">
              <a:solidFill>
                <a:schemeClr val="bg1">
                  <a:lumMod val="65000"/>
                </a:schemeClr>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For Consideration: CMS’ Hospice Waiver in ACO REACH</a:t>
            </a:r>
          </a:p>
        </p:txBody>
      </p:sp>
      <p:sp>
        <p:nvSpPr>
          <p:cNvPr id="12" name="Rectangle 11">
            <a:extLst>
              <a:ext uri="{FF2B5EF4-FFF2-40B4-BE49-F238E27FC236}">
                <a16:creationId xmlns:a16="http://schemas.microsoft.com/office/drawing/2014/main" id="{4BB03BA1-E216-416D-858D-04C41FC755BC}"/>
              </a:ext>
            </a:extLst>
          </p:cNvPr>
          <p:cNvSpPr/>
          <p:nvPr/>
        </p:nvSpPr>
        <p:spPr>
          <a:xfrm>
            <a:off x="255442" y="6543810"/>
            <a:ext cx="8810551" cy="2402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a:solidFill>
                  <a:schemeClr val="tx1"/>
                </a:solidFill>
              </a:rPr>
              <a:t>Source(s): </a:t>
            </a:r>
            <a:r>
              <a:rPr lang="en-US" sz="900" b="0" dirty="0">
                <a:solidFill>
                  <a:schemeClr val="tx1"/>
                </a:solidFill>
              </a:rPr>
              <a:t>pp. 74-75 of </a:t>
            </a:r>
            <a:r>
              <a:rPr lang="en-US" sz="900" b="0" dirty="0">
                <a:solidFill>
                  <a:schemeClr val="tx1"/>
                </a:solidFill>
                <a:hlinkClick r:id="rId3"/>
              </a:rPr>
              <a:t>ACO REACH 2022 Request for Applications</a:t>
            </a:r>
            <a:endParaRPr lang="en-US" sz="900" b="1" dirty="0">
              <a:solidFill>
                <a:schemeClr val="tx1"/>
              </a:solidFill>
            </a:endParaRPr>
          </a:p>
        </p:txBody>
      </p:sp>
      <p:sp>
        <p:nvSpPr>
          <p:cNvPr id="8" name="Rectangle 7">
            <a:extLst>
              <a:ext uri="{FF2B5EF4-FFF2-40B4-BE49-F238E27FC236}">
                <a16:creationId xmlns:a16="http://schemas.microsoft.com/office/drawing/2014/main" id="{3726FCAB-E593-4F11-99CD-A2649F9FD7A0}"/>
              </a:ext>
            </a:extLst>
          </p:cNvPr>
          <p:cNvSpPr/>
          <p:nvPr/>
        </p:nvSpPr>
        <p:spPr>
          <a:xfrm>
            <a:off x="439725" y="1813692"/>
            <a:ext cx="11037900" cy="4579418"/>
          </a:xfrm>
          <a:prstGeom prst="rect">
            <a:avLst/>
          </a:prstGeom>
          <a:no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37160" indent="0">
              <a:lnSpc>
                <a:spcPct val="100000"/>
              </a:lnSpc>
              <a:buClrTx/>
              <a:buNone/>
            </a:pPr>
            <a:endParaRPr lang="en-US" sz="1200" b="1" dirty="0">
              <a:solidFill>
                <a:schemeClr val="tx1"/>
              </a:solidFill>
            </a:endParaRPr>
          </a:p>
          <a:p>
            <a:pPr marL="137160" indent="0">
              <a:lnSpc>
                <a:spcPct val="100000"/>
              </a:lnSpc>
              <a:buClrTx/>
              <a:buNone/>
            </a:pPr>
            <a:r>
              <a:rPr lang="en-US" sz="1200" b="1" dirty="0">
                <a:solidFill>
                  <a:schemeClr val="tx1"/>
                </a:solidFill>
              </a:rPr>
              <a:t>This waiver under ACO REACH allows Medicare beneficiaries to receive hospice and curative care simultaneously. Currently, under </a:t>
            </a:r>
            <a:r>
              <a:rPr lang="en-US" sz="1200" b="1" dirty="0">
                <a:solidFill>
                  <a:schemeClr val="tx1"/>
                </a:solidFill>
                <a:hlinkClick r:id="rId4"/>
              </a:rPr>
              <a:t>Section 1812(d)(2)(A)</a:t>
            </a:r>
            <a:r>
              <a:rPr lang="en-US" sz="1200" b="1" dirty="0">
                <a:solidFill>
                  <a:schemeClr val="tx1"/>
                </a:solidFill>
              </a:rPr>
              <a:t> of the Act, beneficiaries who elect the Medicare Hospice Benefit give up their right to receive curative care.</a:t>
            </a:r>
            <a:br>
              <a:rPr lang="en-US" sz="1200" b="1" dirty="0">
                <a:solidFill>
                  <a:schemeClr val="tx1"/>
                </a:solidFill>
              </a:rPr>
            </a:br>
            <a:endParaRPr lang="en-US" sz="1200" b="1" dirty="0">
              <a:solidFill>
                <a:srgbClr val="59A87C"/>
              </a:solidFill>
            </a:endParaRPr>
          </a:p>
          <a:p>
            <a:pPr marL="137160" marR="0" lvl="0" indent="0" fontAlgn="auto">
              <a:buClrTx/>
              <a:buNone/>
              <a:tabLst/>
              <a:defRPr/>
            </a:pPr>
            <a:r>
              <a:rPr lang="en-US" sz="1100" b="1" dirty="0">
                <a:solidFill>
                  <a:srgbClr val="59A87C"/>
                </a:solidFill>
              </a:rPr>
              <a:t>Personnel</a:t>
            </a:r>
          </a:p>
          <a:p>
            <a:pPr marL="457200" indent="-320040">
              <a:lnSpc>
                <a:spcPct val="100000"/>
              </a:lnSpc>
              <a:spcBef>
                <a:spcPts val="0"/>
              </a:spcBef>
              <a:spcAft>
                <a:spcPts val="600"/>
              </a:spcAft>
              <a:buClrTx/>
              <a:buSzTx/>
              <a:buFont typeface="Wingdings" panose="05000000000000000000" pitchFamily="2" charset="2"/>
              <a:buChar char="§"/>
              <a:defRPr/>
            </a:pPr>
            <a:r>
              <a:rPr lang="en-US" sz="1100" dirty="0">
                <a:solidFill>
                  <a:schemeClr val="tx1"/>
                </a:solidFill>
              </a:rPr>
              <a:t>ACO to identify hospice and non-hospice providers and suppliers to participate under this benefit enhancement. These providers must be Participant Providers or Preferred Providers.</a:t>
            </a:r>
          </a:p>
          <a:p>
            <a:pPr marL="137160" indent="0">
              <a:buClrTx/>
              <a:buNone/>
              <a:defRPr/>
            </a:pPr>
            <a:r>
              <a:rPr lang="en-US" sz="1100" b="1" dirty="0">
                <a:solidFill>
                  <a:srgbClr val="59A87C"/>
                </a:solidFill>
              </a:rPr>
              <a:t>Implementation</a:t>
            </a:r>
          </a:p>
          <a:p>
            <a:pPr marL="457200" marR="0" lvl="0" indent="-320040" fontAlgn="auto">
              <a:lnSpc>
                <a:spcPct val="100000"/>
              </a:lnSpc>
              <a:spcBef>
                <a:spcPts val="0"/>
              </a:spcBef>
              <a:spcAft>
                <a:spcPts val="600"/>
              </a:spcAft>
              <a:buClrTx/>
              <a:buSzTx/>
              <a:buFont typeface="Wingdings" panose="05000000000000000000" pitchFamily="2" charset="2"/>
              <a:buChar char="§"/>
              <a:tabLst/>
              <a:defRPr/>
            </a:pPr>
            <a:r>
              <a:rPr lang="en-US" sz="1100" dirty="0">
                <a:solidFill>
                  <a:schemeClr val="tx1"/>
                </a:solidFill>
              </a:rPr>
              <a:t>CMS will require ACOs to include the following information in their implementation plans:</a:t>
            </a:r>
          </a:p>
          <a:p>
            <a:pPr marL="640080" lvl="1" indent="-182880">
              <a:lnSpc>
                <a:spcPct val="100000"/>
              </a:lnSpc>
              <a:spcBef>
                <a:spcPts val="0"/>
              </a:spcBef>
              <a:spcAft>
                <a:spcPts val="600"/>
              </a:spcAft>
              <a:buClrTx/>
              <a:buFont typeface="Montserrat" panose="00000500000000000000" pitchFamily="2" charset="0"/>
              <a:buChar char="–"/>
              <a:defRPr/>
            </a:pPr>
            <a:r>
              <a:rPr lang="en-US" sz="1100" dirty="0">
                <a:solidFill>
                  <a:schemeClr val="tx1"/>
                </a:solidFill>
              </a:rPr>
              <a:t>Description of how the identified Participant Providers and Preferred providers will have the appropriate staff capacity and necessary infrastructure to carry out proposed care coordination activities; </a:t>
            </a:r>
            <a:r>
              <a:rPr lang="en-US" sz="1100" b="1" i="1" dirty="0">
                <a:solidFill>
                  <a:schemeClr val="tx1"/>
                </a:solidFill>
              </a:rPr>
              <a:t>and</a:t>
            </a:r>
          </a:p>
          <a:p>
            <a:pPr marL="640080" lvl="1" indent="-182880">
              <a:lnSpc>
                <a:spcPct val="100000"/>
              </a:lnSpc>
              <a:spcBef>
                <a:spcPts val="0"/>
              </a:spcBef>
              <a:spcAft>
                <a:spcPts val="600"/>
              </a:spcAft>
              <a:buClrTx/>
              <a:buFont typeface="Montserrat" panose="00000500000000000000" pitchFamily="2" charset="0"/>
              <a:buChar char="–"/>
              <a:defRPr/>
            </a:pPr>
            <a:r>
              <a:rPr lang="en-US" sz="1100" dirty="0">
                <a:solidFill>
                  <a:schemeClr val="tx1"/>
                </a:solidFill>
              </a:rPr>
              <a:t>Explanation of how the ACO will ensure, working with participating hospices and non-hospice providers and suppliers, that an appropriate plan of care will be developed for all beneficiaries receiving concurrent care and that these beneficiaries will be fully informed of what care or services would or would not be included in their care plan, what clinician or organization would be providing which services, how care coordination would be achieved, and whether there are any limitations; </a:t>
            </a:r>
            <a:r>
              <a:rPr lang="en-US" sz="1100" b="1" i="1" dirty="0">
                <a:solidFill>
                  <a:schemeClr val="tx1"/>
                </a:solidFill>
              </a:rPr>
              <a:t>and</a:t>
            </a:r>
          </a:p>
          <a:p>
            <a:pPr marL="640080" lvl="1" indent="-182880">
              <a:lnSpc>
                <a:spcPct val="100000"/>
              </a:lnSpc>
              <a:spcBef>
                <a:spcPts val="0"/>
              </a:spcBef>
              <a:spcAft>
                <a:spcPts val="600"/>
              </a:spcAft>
              <a:buClrTx/>
              <a:buFont typeface="Montserrat" panose="00000500000000000000" pitchFamily="2" charset="0"/>
              <a:buChar char="–"/>
              <a:defRPr/>
            </a:pPr>
            <a:r>
              <a:rPr lang="en-US" sz="1100" dirty="0">
                <a:solidFill>
                  <a:schemeClr val="tx1"/>
                </a:solidFill>
              </a:rPr>
              <a:t>Explanation of how the ACO will ensure that the beneficiary or his/her representative is fully aware of the care plan and informed of the beneficiary’s right to revoke the hospice election at any time consistent with current law</a:t>
            </a:r>
          </a:p>
          <a:p>
            <a:pPr marL="457200" marR="0" lvl="0" indent="-320040" fontAlgn="auto">
              <a:lnSpc>
                <a:spcPct val="100000"/>
              </a:lnSpc>
              <a:spcBef>
                <a:spcPts val="0"/>
              </a:spcBef>
              <a:spcAft>
                <a:spcPts val="600"/>
              </a:spcAft>
              <a:buClrTx/>
              <a:buSzTx/>
              <a:buFont typeface="Wingdings" panose="05000000000000000000" pitchFamily="2" charset="2"/>
              <a:buChar char="§"/>
              <a:tabLst/>
              <a:defRPr/>
            </a:pPr>
            <a:r>
              <a:rPr lang="en-US" sz="1100" dirty="0">
                <a:solidFill>
                  <a:schemeClr val="tx1"/>
                </a:solidFill>
              </a:rPr>
              <a:t>Medicare will retain its existing claims-based edits to prevent non-hospice claims from processing while a beneficiary is under hospice election, except with respect to services furnished by those hospice and non-hospice providers and suppliers identified by the ACO as participating in this benefit enhancement</a:t>
            </a:r>
          </a:p>
          <a:p>
            <a:pPr marL="457200" marR="0" lvl="0" indent="-320040" fontAlgn="auto">
              <a:lnSpc>
                <a:spcPct val="100000"/>
              </a:lnSpc>
              <a:spcBef>
                <a:spcPts val="0"/>
              </a:spcBef>
              <a:spcAft>
                <a:spcPts val="600"/>
              </a:spcAft>
              <a:buClrTx/>
              <a:buSzTx/>
              <a:buFont typeface="Wingdings" panose="05000000000000000000" pitchFamily="2" charset="2"/>
              <a:buChar char="§"/>
              <a:tabLst/>
              <a:defRPr/>
            </a:pPr>
            <a:r>
              <a:rPr lang="en-US" sz="1100" dirty="0">
                <a:solidFill>
                  <a:schemeClr val="tx1"/>
                </a:solidFill>
              </a:rPr>
              <a:t>Medicare FFS claims submitted by these organizations will be paid by Medicare if they are otherwise appropriate for payment absent the restrictions on paying claims for a beneficiary that has elected hospice</a:t>
            </a:r>
          </a:p>
        </p:txBody>
      </p:sp>
      <p:sp>
        <p:nvSpPr>
          <p:cNvPr id="9" name="Arrow: Pentagon 8">
            <a:extLst>
              <a:ext uri="{FF2B5EF4-FFF2-40B4-BE49-F238E27FC236}">
                <a16:creationId xmlns:a16="http://schemas.microsoft.com/office/drawing/2014/main" id="{DA34B152-11D0-4792-A457-33DA24073A1E}"/>
              </a:ext>
            </a:extLst>
          </p:cNvPr>
          <p:cNvSpPr/>
          <p:nvPr/>
        </p:nvSpPr>
        <p:spPr>
          <a:xfrm>
            <a:off x="439725" y="1662992"/>
            <a:ext cx="5866644" cy="298764"/>
          </a:xfrm>
          <a:prstGeom prst="homePlat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t>Detail on Medicare Hospice Waiver in ACO REACH</a:t>
            </a:r>
          </a:p>
        </p:txBody>
      </p:sp>
    </p:spTree>
    <p:extLst>
      <p:ext uri="{BB962C8B-B14F-4D97-AF65-F5344CB8AC3E}">
        <p14:creationId xmlns:p14="http://schemas.microsoft.com/office/powerpoint/2010/main" val="4262099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23</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Discussion: Potential Hospice Waiver</a:t>
            </a:r>
          </a:p>
        </p:txBody>
      </p:sp>
      <p:sp>
        <p:nvSpPr>
          <p:cNvPr id="3" name="Content Placeholder 2">
            <a:extLst>
              <a:ext uri="{FF2B5EF4-FFF2-40B4-BE49-F238E27FC236}">
                <a16:creationId xmlns:a16="http://schemas.microsoft.com/office/drawing/2014/main" id="{E9604CC1-5839-4C22-A6B0-72EE77C84870}"/>
              </a:ext>
            </a:extLst>
          </p:cNvPr>
          <p:cNvSpPr>
            <a:spLocks noGrp="1"/>
          </p:cNvSpPr>
          <p:nvPr>
            <p:ph idx="1"/>
          </p:nvPr>
        </p:nvSpPr>
        <p:spPr>
          <a:xfrm>
            <a:off x="975652" y="1666856"/>
            <a:ext cx="10236831" cy="4552970"/>
          </a:xfrm>
        </p:spPr>
        <p:txBody>
          <a:bodyPr>
            <a:normAutofit/>
          </a:bodyPr>
          <a:lstStyle/>
          <a:p>
            <a:pPr>
              <a:spcAft>
                <a:spcPts val="1200"/>
              </a:spcAft>
            </a:pPr>
            <a:r>
              <a:rPr lang="en-US" sz="1600" b="1" i="1" dirty="0"/>
              <a:t>Discussion Questions:</a:t>
            </a:r>
          </a:p>
          <a:p>
            <a:pPr marL="457200" indent="-320040">
              <a:lnSpc>
                <a:spcPct val="120000"/>
              </a:lnSpc>
              <a:spcBef>
                <a:spcPts val="0"/>
              </a:spcBef>
              <a:spcAft>
                <a:spcPts val="600"/>
              </a:spcAft>
              <a:buClrTx/>
              <a:buSzTx/>
              <a:buFont typeface="Wingdings" panose="05000000000000000000" pitchFamily="2" charset="2"/>
              <a:buChar char="§"/>
              <a:defRPr/>
            </a:pPr>
            <a:r>
              <a:rPr lang="en-US" sz="1600" dirty="0"/>
              <a:t>What are the group’s reactions to the waiver under ACO REACH? Should Vermont consider advancing a request for the same or similar flexibility?</a:t>
            </a:r>
          </a:p>
          <a:p>
            <a:pPr marL="457200" indent="-320040">
              <a:lnSpc>
                <a:spcPct val="120000"/>
              </a:lnSpc>
              <a:spcBef>
                <a:spcPts val="0"/>
              </a:spcBef>
              <a:spcAft>
                <a:spcPts val="600"/>
              </a:spcAft>
              <a:buClrTx/>
              <a:buSzTx/>
              <a:buFont typeface="Wingdings" panose="05000000000000000000" pitchFamily="2" charset="2"/>
              <a:buChar char="§"/>
              <a:defRPr/>
            </a:pPr>
            <a:r>
              <a:rPr lang="en-US" sz="1600" dirty="0"/>
              <a:t>What are the lessons learned so far from implementation of the VT Medicaid Hospice Benefit?</a:t>
            </a:r>
          </a:p>
          <a:p>
            <a:pPr marL="457200" indent="-320040">
              <a:lnSpc>
                <a:spcPct val="120000"/>
              </a:lnSpc>
              <a:spcBef>
                <a:spcPts val="0"/>
              </a:spcBef>
              <a:spcAft>
                <a:spcPts val="600"/>
              </a:spcAft>
              <a:buClrTx/>
              <a:buSzTx/>
              <a:buFont typeface="Wingdings" panose="05000000000000000000" pitchFamily="2" charset="2"/>
              <a:buChar char="§"/>
              <a:defRPr/>
            </a:pPr>
            <a:r>
              <a:rPr lang="en-US" sz="1600" dirty="0"/>
              <a:t>What other features should be considered in order to align with Medicaid to the maximum extent possible?</a:t>
            </a:r>
          </a:p>
          <a:p>
            <a:pPr marL="457200" indent="-320040">
              <a:lnSpc>
                <a:spcPct val="120000"/>
              </a:lnSpc>
              <a:spcBef>
                <a:spcPts val="0"/>
              </a:spcBef>
              <a:spcAft>
                <a:spcPts val="600"/>
              </a:spcAft>
              <a:buClrTx/>
              <a:buSzTx/>
              <a:buFont typeface="Wingdings" panose="05000000000000000000" pitchFamily="2" charset="2"/>
              <a:buChar char="§"/>
              <a:defRPr/>
            </a:pPr>
            <a:r>
              <a:rPr lang="en-US" sz="1600" dirty="0"/>
              <a:t>If this waiver were to be available under the AHEAD model, would there be implementation challenges?</a:t>
            </a:r>
          </a:p>
        </p:txBody>
      </p:sp>
    </p:spTree>
    <p:extLst>
      <p:ext uri="{BB962C8B-B14F-4D97-AF65-F5344CB8AC3E}">
        <p14:creationId xmlns:p14="http://schemas.microsoft.com/office/powerpoint/2010/main" val="731380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758952"/>
            <a:ext cx="10658115" cy="3597291"/>
          </a:xfrm>
        </p:spPr>
        <p:txBody>
          <a:bodyPr>
            <a:normAutofit/>
          </a:bodyPr>
          <a:lstStyle/>
          <a:p>
            <a:r>
              <a:rPr lang="en-US" sz="4400" dirty="0">
                <a:solidFill>
                  <a:schemeClr val="tx1">
                    <a:lumMod val="75000"/>
                    <a:lumOff val="25000"/>
                  </a:schemeClr>
                </a:solidFill>
              </a:rPr>
              <a:t>4. Next Steps</a:t>
            </a:r>
          </a:p>
        </p:txBody>
      </p:sp>
      <p:sp>
        <p:nvSpPr>
          <p:cNvPr id="5" name="Slide Number Placeholder 3">
            <a:extLst>
              <a:ext uri="{FF2B5EF4-FFF2-40B4-BE49-F238E27FC236}">
                <a16:creationId xmlns:a16="http://schemas.microsoft.com/office/drawing/2014/main" id="{C23BD36D-C7D0-4F42-8985-F3D75BA2DF9D}"/>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24</a:t>
            </a:fld>
            <a:endParaRPr lang="en-US" dirty="0"/>
          </a:p>
        </p:txBody>
      </p:sp>
    </p:spTree>
    <p:extLst>
      <p:ext uri="{BB962C8B-B14F-4D97-AF65-F5344CB8AC3E}">
        <p14:creationId xmlns:p14="http://schemas.microsoft.com/office/powerpoint/2010/main" val="937194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AABE7FD-D0AC-4317-A576-F3EF6953012A}"/>
              </a:ext>
            </a:extLst>
          </p:cNvPr>
          <p:cNvSpPr>
            <a:spLocks noGrp="1"/>
          </p:cNvSpPr>
          <p:nvPr>
            <p:ph type="title"/>
          </p:nvPr>
        </p:nvSpPr>
        <p:spPr>
          <a:xfrm>
            <a:off x="1097280" y="286603"/>
            <a:ext cx="10058400" cy="1450757"/>
          </a:xfrm>
        </p:spPr>
        <p:txBody>
          <a:bodyPr>
            <a:normAutofit/>
          </a:bodyPr>
          <a:lstStyle/>
          <a:p>
            <a:r>
              <a:rPr lang="it-IT" sz="4000" dirty="0"/>
              <a:t>Next Steps</a:t>
            </a:r>
          </a:p>
        </p:txBody>
      </p:sp>
      <p:sp>
        <p:nvSpPr>
          <p:cNvPr id="9" name="Content Placeholder 3">
            <a:extLst>
              <a:ext uri="{FF2B5EF4-FFF2-40B4-BE49-F238E27FC236}">
                <a16:creationId xmlns:a16="http://schemas.microsoft.com/office/drawing/2014/main" id="{0C4554FE-C0AA-4B29-984D-C28778648963}"/>
              </a:ext>
            </a:extLst>
          </p:cNvPr>
          <p:cNvSpPr txBox="1">
            <a:spLocks/>
          </p:cNvSpPr>
          <p:nvPr/>
        </p:nvSpPr>
        <p:spPr bwMode="auto">
          <a:xfrm>
            <a:off x="1200150" y="1858015"/>
            <a:ext cx="9955530" cy="3024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buClr>
                <a:prstClr val="black"/>
              </a:buClr>
              <a:buSzPct val="100000"/>
              <a:buFont typeface="Wingdings" panose="05000000000000000000" pitchFamily="2" charset="2"/>
              <a:buChar char="§"/>
              <a:defRPr/>
            </a:pPr>
            <a:r>
              <a:rPr lang="en-US" sz="2000" dirty="0">
                <a:solidFill>
                  <a:prstClr val="black">
                    <a:lumMod val="75000"/>
                    <a:lumOff val="25000"/>
                  </a:prstClr>
                </a:solidFill>
                <a:latin typeface="Montserrat"/>
              </a:rPr>
              <a:t>AHS is continuing to discuss internally on engaging directly with care providers on these topics. </a:t>
            </a:r>
          </a:p>
          <a:p>
            <a:pPr marL="285750" lvl="2" indent="-285750">
              <a:spcBef>
                <a:spcPts val="0"/>
              </a:spcBef>
              <a:buClr>
                <a:prstClr val="black"/>
              </a:buClr>
              <a:buSzPct val="100000"/>
              <a:buFont typeface="Wingdings" panose="05000000000000000000" pitchFamily="2" charset="2"/>
              <a:buChar char="§"/>
              <a:defRPr/>
            </a:pPr>
            <a:r>
              <a:rPr lang="en-US" sz="2000" dirty="0">
                <a:solidFill>
                  <a:prstClr val="black">
                    <a:lumMod val="75000"/>
                    <a:lumOff val="25000"/>
                  </a:prstClr>
                </a:solidFill>
                <a:latin typeface="Montserrat"/>
              </a:rPr>
              <a:t>AHS expects to discuss Medicare waivers with CMMI in </a:t>
            </a:r>
            <a:r>
              <a:rPr lang="en-US" sz="2000" dirty="0">
                <a:latin typeface="Montserrat"/>
              </a:rPr>
              <a:t>late Spring or early Summer.</a:t>
            </a:r>
          </a:p>
          <a:p>
            <a:pPr marL="285750" lvl="2" indent="-285750">
              <a:spcBef>
                <a:spcPts val="0"/>
              </a:spcBef>
              <a:buClr>
                <a:prstClr val="black"/>
              </a:buClr>
              <a:buSzPct val="100000"/>
              <a:buFont typeface="Wingdings" panose="05000000000000000000" pitchFamily="2" charset="2"/>
              <a:buChar char="§"/>
              <a:defRPr/>
            </a:pPr>
            <a:r>
              <a:rPr lang="en-US" sz="2000" dirty="0">
                <a:solidFill>
                  <a:prstClr val="black">
                    <a:lumMod val="75000"/>
                    <a:lumOff val="25000"/>
                  </a:prstClr>
                </a:solidFill>
                <a:latin typeface="Montserrat"/>
              </a:rPr>
              <a:t>The next two Medicare Waivers Technical Advisory Group meetings will be on Tuesdays from 9:00 – 10:00 am and will focus on the topics below. </a:t>
            </a:r>
          </a:p>
          <a:p>
            <a:pPr marL="688975" lvl="3" indent="-342900">
              <a:spcBef>
                <a:spcPts val="0"/>
              </a:spcBef>
              <a:buClr>
                <a:prstClr val="black"/>
              </a:buClr>
              <a:buSzPct val="100000"/>
              <a:buFont typeface="Montserrat" panose="00000500000000000000" pitchFamily="2" charset="0"/>
              <a:buChar char="–"/>
              <a:defRPr/>
            </a:pPr>
            <a:r>
              <a:rPr lang="en-US" sz="2000" b="1" dirty="0">
                <a:solidFill>
                  <a:prstClr val="black">
                    <a:lumMod val="75000"/>
                    <a:lumOff val="25000"/>
                  </a:prstClr>
                </a:solidFill>
                <a:latin typeface="Montserrat"/>
              </a:rPr>
              <a:t>4/11: </a:t>
            </a:r>
            <a:r>
              <a:rPr lang="en-US" sz="2000" dirty="0">
                <a:solidFill>
                  <a:prstClr val="black">
                    <a:lumMod val="75000"/>
                    <a:lumOff val="25000"/>
                  </a:prstClr>
                </a:solidFill>
                <a:latin typeface="Montserrat"/>
              </a:rPr>
              <a:t>Telehealth, MH/SUD personnel</a:t>
            </a:r>
          </a:p>
          <a:p>
            <a:pPr marL="688975" lvl="3" indent="-342900">
              <a:spcBef>
                <a:spcPts val="0"/>
              </a:spcBef>
              <a:buClr>
                <a:prstClr val="black"/>
              </a:buClr>
              <a:buSzPct val="100000"/>
              <a:buFont typeface="Montserrat" panose="00000500000000000000" pitchFamily="2" charset="0"/>
              <a:buChar char="–"/>
              <a:defRPr/>
            </a:pPr>
            <a:r>
              <a:rPr lang="en-US" sz="2000" b="1" dirty="0">
                <a:solidFill>
                  <a:prstClr val="black">
                    <a:lumMod val="75000"/>
                    <a:lumOff val="25000"/>
                  </a:prstClr>
                </a:solidFill>
                <a:latin typeface="Montserrat"/>
              </a:rPr>
              <a:t>4/18: </a:t>
            </a:r>
            <a:r>
              <a:rPr lang="en-US" sz="2000" dirty="0">
                <a:solidFill>
                  <a:prstClr val="black">
                    <a:lumMod val="75000"/>
                    <a:lumOff val="25000"/>
                  </a:prstClr>
                </a:solidFill>
                <a:latin typeface="Montserrat"/>
              </a:rPr>
              <a:t>Wrap up</a:t>
            </a:r>
          </a:p>
        </p:txBody>
      </p:sp>
      <p:sp>
        <p:nvSpPr>
          <p:cNvPr id="5" name="Slide Number Placeholder 3">
            <a:extLst>
              <a:ext uri="{FF2B5EF4-FFF2-40B4-BE49-F238E27FC236}">
                <a16:creationId xmlns:a16="http://schemas.microsoft.com/office/drawing/2014/main" id="{41F53FA2-0AE3-4E27-A341-1084AC525CF1}"/>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25</a:t>
            </a:fld>
            <a:endParaRPr lang="en-US" dirty="0"/>
          </a:p>
        </p:txBody>
      </p:sp>
    </p:spTree>
    <p:extLst>
      <p:ext uri="{BB962C8B-B14F-4D97-AF65-F5344CB8AC3E}">
        <p14:creationId xmlns:p14="http://schemas.microsoft.com/office/powerpoint/2010/main" val="37853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758952"/>
            <a:ext cx="10658115" cy="3597291"/>
          </a:xfrm>
        </p:spPr>
        <p:txBody>
          <a:bodyPr>
            <a:normAutofit/>
          </a:bodyPr>
          <a:lstStyle/>
          <a:p>
            <a:r>
              <a:rPr lang="en-US" sz="4400" dirty="0">
                <a:solidFill>
                  <a:schemeClr val="tx1">
                    <a:lumMod val="75000"/>
                    <a:lumOff val="25000"/>
                  </a:schemeClr>
                </a:solidFill>
              </a:rPr>
              <a:t>1. </a:t>
            </a:r>
            <a:r>
              <a:rPr lang="en-US" sz="4400" dirty="0"/>
              <a:t>Recap Task at Hand and Current/Potential Medicare Waivers</a:t>
            </a:r>
          </a:p>
        </p:txBody>
      </p:sp>
      <p:sp>
        <p:nvSpPr>
          <p:cNvPr id="5" name="Slide Number Placeholder 3">
            <a:extLst>
              <a:ext uri="{FF2B5EF4-FFF2-40B4-BE49-F238E27FC236}">
                <a16:creationId xmlns:a16="http://schemas.microsoft.com/office/drawing/2014/main" id="{E6A232F6-A862-4048-A3FC-8D61C59F782A}"/>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3</a:t>
            </a:fld>
            <a:endParaRPr lang="en-US" dirty="0"/>
          </a:p>
        </p:txBody>
      </p:sp>
    </p:spTree>
    <p:extLst>
      <p:ext uri="{BB962C8B-B14F-4D97-AF65-F5344CB8AC3E}">
        <p14:creationId xmlns:p14="http://schemas.microsoft.com/office/powerpoint/2010/main" val="3346634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08775FD1-3AF3-4031-9610-BF6BFC627587}"/>
              </a:ext>
            </a:extLst>
          </p:cNvPr>
          <p:cNvSpPr>
            <a:spLocks noGrp="1"/>
          </p:cNvSpPr>
          <p:nvPr>
            <p:ph idx="1"/>
          </p:nvPr>
        </p:nvSpPr>
        <p:spPr>
          <a:xfrm>
            <a:off x="635000" y="2614016"/>
            <a:ext cx="10972191" cy="3268133"/>
          </a:xfrm>
        </p:spPr>
        <p:txBody>
          <a:bodyPr vert="horz" lIns="0" tIns="45720" rIns="0" bIns="45720" rtlCol="0" anchor="t">
            <a:noAutofit/>
          </a:bodyPr>
          <a:lstStyle/>
          <a:p>
            <a:pPr marL="457200" lvl="2" indent="-320040" fontAlgn="base">
              <a:spcBef>
                <a:spcPts val="0"/>
              </a:spcBef>
              <a:spcAft>
                <a:spcPts val="1200"/>
              </a:spcAft>
              <a:buClrTx/>
              <a:buSzPct val="100000"/>
              <a:buFont typeface="Wingdings" panose="05000000000000000000" pitchFamily="2" charset="2"/>
              <a:buChar char="§"/>
              <a:defRPr/>
            </a:pPr>
            <a:r>
              <a:rPr lang="en-US" sz="1800" dirty="0"/>
              <a:t>CMMI is considering the types of waivers it could make available to states under the AHEAD model and welcomes Vermont’s feedback.</a:t>
            </a:r>
          </a:p>
          <a:p>
            <a:pPr marL="457200" lvl="2" indent="-320040" fontAlgn="base">
              <a:spcBef>
                <a:spcPts val="0"/>
              </a:spcBef>
              <a:spcAft>
                <a:spcPts val="1200"/>
              </a:spcAft>
              <a:buClrTx/>
              <a:buSzPct val="100000"/>
              <a:buFont typeface="Wingdings" panose="05000000000000000000" pitchFamily="2" charset="2"/>
              <a:buChar char="§"/>
              <a:defRPr/>
            </a:pPr>
            <a:r>
              <a:rPr lang="en-US" sz="1800" dirty="0"/>
              <a:t>CMMI asked the State to indicate the most important “asks.”</a:t>
            </a:r>
          </a:p>
          <a:p>
            <a:pPr marL="822960" lvl="1" indent="-283464">
              <a:spcBef>
                <a:spcPts val="0"/>
              </a:spcBef>
              <a:spcAft>
                <a:spcPts val="1200"/>
              </a:spcAft>
              <a:buClrTx/>
              <a:buSzPct val="100000"/>
              <a:buFont typeface="Montserrat" panose="00000500000000000000" pitchFamily="2" charset="0"/>
              <a:buChar char="–"/>
              <a:defRPr/>
            </a:pPr>
            <a:r>
              <a:rPr lang="en-US" sz="1600" dirty="0">
                <a:solidFill>
                  <a:schemeClr val="tx1"/>
                </a:solidFill>
              </a:rPr>
              <a:t>Include a clear policy rationale for updating existing waivers available under the VTAPM and/or requesting new waivers under the AHEAD model.</a:t>
            </a:r>
          </a:p>
          <a:p>
            <a:pPr marL="822960" lvl="1" indent="-283464">
              <a:spcBef>
                <a:spcPts val="0"/>
              </a:spcBef>
              <a:spcAft>
                <a:spcPts val="1200"/>
              </a:spcAft>
              <a:buClrTx/>
              <a:buSzPct val="100000"/>
              <a:buFont typeface="Montserrat" panose="00000500000000000000" pitchFamily="2" charset="0"/>
              <a:buChar char="–"/>
              <a:defRPr/>
            </a:pPr>
            <a:r>
              <a:rPr lang="en-US" sz="1600" dirty="0">
                <a:solidFill>
                  <a:schemeClr val="tx1"/>
                </a:solidFill>
              </a:rPr>
              <a:t>Members have already provided some compelling examples.</a:t>
            </a:r>
          </a:p>
          <a:p>
            <a:pPr marL="457200" marR="0" lvl="2" indent="-320040" fontAlgn="base">
              <a:spcBef>
                <a:spcPts val="0"/>
              </a:spcBef>
              <a:spcAft>
                <a:spcPts val="1200"/>
              </a:spcAft>
              <a:buClrTx/>
              <a:buSzPct val="100000"/>
              <a:buFont typeface="Wingdings" panose="05000000000000000000" pitchFamily="2" charset="2"/>
              <a:buChar char="§"/>
              <a:tabLst/>
              <a:defRPr/>
            </a:pPr>
            <a:r>
              <a:rPr lang="en-US" sz="1800" dirty="0"/>
              <a:t>Vermont aims to understand:</a:t>
            </a:r>
          </a:p>
          <a:p>
            <a:pPr marL="822960" lvl="1" indent="-283464">
              <a:spcBef>
                <a:spcPts val="0"/>
              </a:spcBef>
              <a:spcAft>
                <a:spcPts val="1200"/>
              </a:spcAft>
              <a:buClrTx/>
              <a:buSzPct val="100000"/>
              <a:buFont typeface="Montserrat" panose="00000500000000000000" pitchFamily="2" charset="0"/>
              <a:buChar char="–"/>
              <a:defRPr/>
            </a:pPr>
            <a:r>
              <a:rPr lang="en-US" sz="1600" dirty="0">
                <a:solidFill>
                  <a:schemeClr val="tx1"/>
                </a:solidFill>
              </a:rPr>
              <a:t>Problems that new or revised waivers could help address (e.g., discontinuity of care with transitions)</a:t>
            </a:r>
          </a:p>
          <a:p>
            <a:pPr marL="822960" marR="0" lvl="1" indent="-283464" fontAlgn="auto">
              <a:spcBef>
                <a:spcPts val="0"/>
              </a:spcBef>
              <a:spcAft>
                <a:spcPts val="1200"/>
              </a:spcAft>
              <a:buClrTx/>
              <a:buSzPct val="100000"/>
              <a:buFont typeface="Montserrat" panose="00000500000000000000" pitchFamily="2" charset="0"/>
              <a:buChar char="–"/>
              <a:tabLst/>
              <a:defRPr/>
            </a:pPr>
            <a:r>
              <a:rPr lang="en-US" sz="1600" dirty="0">
                <a:solidFill>
                  <a:schemeClr val="tx1"/>
                </a:solidFill>
              </a:rPr>
              <a:t>On-the-ground experiences (successes, challenges) with implementing current waivers under the Vermont All-Payer ACO Model</a:t>
            </a:r>
          </a:p>
          <a:p>
            <a:pPr marL="822960" marR="0" lvl="1" indent="-283464" fontAlgn="auto">
              <a:spcBef>
                <a:spcPts val="0"/>
              </a:spcBef>
              <a:spcAft>
                <a:spcPts val="1200"/>
              </a:spcAft>
              <a:buClrTx/>
              <a:buSzPct val="100000"/>
              <a:buFont typeface="Montserrat" panose="00000500000000000000" pitchFamily="2" charset="0"/>
              <a:buChar char="–"/>
              <a:tabLst/>
              <a:defRPr/>
            </a:pPr>
            <a:r>
              <a:rPr lang="en-US" sz="1600" dirty="0">
                <a:solidFill>
                  <a:schemeClr val="tx1"/>
                </a:solidFill>
              </a:rPr>
              <a:t>New waivers that are of interest to stakeholders</a:t>
            </a:r>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4</a:t>
            </a:fld>
            <a:endParaRPr lang="en-US" dirty="0"/>
          </a:p>
        </p:txBody>
      </p:sp>
      <p:sp>
        <p:nvSpPr>
          <p:cNvPr id="8" name="Rectangle 7">
            <a:extLst>
              <a:ext uri="{FF2B5EF4-FFF2-40B4-BE49-F238E27FC236}">
                <a16:creationId xmlns:a16="http://schemas.microsoft.com/office/drawing/2014/main" id="{20ADCF2A-5119-4E05-9AD3-BE2085B1ECE8}"/>
              </a:ext>
            </a:extLst>
          </p:cNvPr>
          <p:cNvSpPr/>
          <p:nvPr/>
        </p:nvSpPr>
        <p:spPr>
          <a:xfrm>
            <a:off x="1142130" y="1747563"/>
            <a:ext cx="9930533" cy="757287"/>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fontAlgn="auto">
              <a:lnSpc>
                <a:spcPct val="90000"/>
              </a:lnSpc>
              <a:spcBef>
                <a:spcPts val="1200"/>
              </a:spcBef>
              <a:spcAft>
                <a:spcPts val="200"/>
              </a:spcAft>
              <a:buSzPct val="100000"/>
              <a:tabLst/>
              <a:defRPr/>
            </a:pPr>
            <a:r>
              <a:rPr lang="en-US" b="1" i="1" dirty="0">
                <a:solidFill>
                  <a:schemeClr val="tx1"/>
                </a:solidFill>
              </a:rPr>
              <a:t>The group’s primary goal is to identify the key “asks” on Medicare waivers to share with CMS to inform the design of the AHEAD model.</a:t>
            </a:r>
          </a:p>
        </p:txBody>
      </p:sp>
      <p:sp>
        <p:nvSpPr>
          <p:cNvPr id="12" name="Title 1">
            <a:extLst>
              <a:ext uri="{FF2B5EF4-FFF2-40B4-BE49-F238E27FC236}">
                <a16:creationId xmlns:a16="http://schemas.microsoft.com/office/drawing/2014/main" id="{2EFAA879-D18A-40F2-8D47-48C9518752C6}"/>
              </a:ext>
            </a:extLst>
          </p:cNvPr>
          <p:cNvSpPr>
            <a:spLocks noGrp="1"/>
          </p:cNvSpPr>
          <p:nvPr>
            <p:ph type="title"/>
          </p:nvPr>
        </p:nvSpPr>
        <p:spPr>
          <a:xfrm>
            <a:off x="978569" y="73949"/>
            <a:ext cx="10628623" cy="1450757"/>
          </a:xfrm>
        </p:spPr>
        <p:txBody>
          <a:bodyPr>
            <a:normAutofit/>
          </a:bodyPr>
          <a:lstStyle/>
          <a:p>
            <a:r>
              <a:rPr lang="en-US" sz="4000" dirty="0"/>
              <a:t>Medicare Waivers Technical Advisory Group’s Charge</a:t>
            </a:r>
          </a:p>
        </p:txBody>
      </p:sp>
    </p:spTree>
    <p:extLst>
      <p:ext uri="{BB962C8B-B14F-4D97-AF65-F5344CB8AC3E}">
        <p14:creationId xmlns:p14="http://schemas.microsoft.com/office/powerpoint/2010/main" val="2325143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08775FD1-3AF3-4031-9610-BF6BFC627587}"/>
              </a:ext>
            </a:extLst>
          </p:cNvPr>
          <p:cNvSpPr>
            <a:spLocks noGrp="1"/>
          </p:cNvSpPr>
          <p:nvPr>
            <p:ph idx="1"/>
          </p:nvPr>
        </p:nvSpPr>
        <p:spPr>
          <a:xfrm>
            <a:off x="978569" y="1704976"/>
            <a:ext cx="10195577" cy="3644094"/>
          </a:xfrm>
        </p:spPr>
        <p:txBody>
          <a:bodyPr vert="horz" lIns="0" tIns="45720" rIns="0" bIns="45720" rtlCol="0" anchor="t">
            <a:noAutofit/>
          </a:bodyPr>
          <a:lstStyle/>
          <a:p>
            <a:pPr marL="457200" indent="-320040">
              <a:buClrTx/>
              <a:buFont typeface="Wingdings" panose="05000000000000000000" pitchFamily="2" charset="2"/>
              <a:buChar char="§"/>
            </a:pPr>
            <a:r>
              <a:rPr lang="en-US" dirty="0"/>
              <a:t>Medicare waivers are a means to an end, not the end itself.</a:t>
            </a:r>
          </a:p>
          <a:p>
            <a:pPr marL="457200" indent="-320040">
              <a:buClrTx/>
              <a:buFont typeface="Wingdings" panose="05000000000000000000" pitchFamily="2" charset="2"/>
              <a:buChar char="§"/>
            </a:pPr>
            <a:r>
              <a:rPr lang="en-US" dirty="0"/>
              <a:t>Logic should be: </a:t>
            </a:r>
          </a:p>
          <a:p>
            <a:pPr marL="914400" lvl="1" indent="-320040">
              <a:spcBef>
                <a:spcPts val="600"/>
              </a:spcBef>
              <a:spcAft>
                <a:spcPts val="600"/>
              </a:spcAft>
              <a:buClrTx/>
              <a:buFont typeface="Montserrat" panose="00000500000000000000" pitchFamily="2" charset="0"/>
              <a:buChar char="–"/>
            </a:pPr>
            <a:r>
              <a:rPr lang="en-US" dirty="0"/>
              <a:t>What are the care delivery models we want to see implemented in Vermont?</a:t>
            </a:r>
          </a:p>
          <a:p>
            <a:pPr marL="914400" lvl="1" indent="-320040">
              <a:spcBef>
                <a:spcPts val="600"/>
              </a:spcBef>
              <a:spcAft>
                <a:spcPts val="600"/>
              </a:spcAft>
              <a:buClrTx/>
              <a:buFont typeface="Montserrat" panose="00000500000000000000" pitchFamily="2" charset="0"/>
              <a:buChar char="–"/>
            </a:pPr>
            <a:r>
              <a:rPr lang="en-US" dirty="0"/>
              <a:t>How do those care delivery models advance outcomes?</a:t>
            </a:r>
          </a:p>
          <a:p>
            <a:pPr marL="914400" lvl="1" indent="-320040">
              <a:spcBef>
                <a:spcPts val="600"/>
              </a:spcBef>
              <a:spcAft>
                <a:spcPts val="600"/>
              </a:spcAft>
              <a:buClrTx/>
              <a:buFont typeface="Montserrat" panose="00000500000000000000" pitchFamily="2" charset="0"/>
              <a:buChar char="–"/>
            </a:pPr>
            <a:r>
              <a:rPr lang="en-US" b="1" dirty="0"/>
              <a:t>What waivers do we </a:t>
            </a:r>
            <a:r>
              <a:rPr lang="en-US" b="1" u="sng" dirty="0"/>
              <a:t>need</a:t>
            </a:r>
            <a:r>
              <a:rPr lang="en-US" b="1" dirty="0"/>
              <a:t> to implement the models?</a:t>
            </a:r>
          </a:p>
          <a:p>
            <a:pPr marL="457200" indent="-320040">
              <a:buClrTx/>
              <a:buFont typeface="Wingdings" panose="05000000000000000000" pitchFamily="2" charset="2"/>
              <a:buChar char="§"/>
            </a:pPr>
            <a:r>
              <a:rPr lang="en-US" dirty="0"/>
              <a:t>Successful implementation of similar flexibilities by Medicaid and other payers is relevant and is likely to be of interest to CMMI.</a:t>
            </a:r>
          </a:p>
          <a:p>
            <a:pPr marL="137160" indent="0">
              <a:buClrTx/>
              <a:buNone/>
            </a:pPr>
            <a:endParaRPr lang="en-US" dirty="0"/>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5</a:t>
            </a:fld>
            <a:endParaRPr lang="en-US" dirty="0"/>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Theory of Change for Medicare Waivers</a:t>
            </a:r>
          </a:p>
        </p:txBody>
      </p:sp>
      <p:sp>
        <p:nvSpPr>
          <p:cNvPr id="2" name="Arrow: Down 1">
            <a:extLst>
              <a:ext uri="{FF2B5EF4-FFF2-40B4-BE49-F238E27FC236}">
                <a16:creationId xmlns:a16="http://schemas.microsoft.com/office/drawing/2014/main" id="{4A8385D3-6941-4211-8F1C-ED10FAFB6AB1}"/>
              </a:ext>
            </a:extLst>
          </p:cNvPr>
          <p:cNvSpPr/>
          <p:nvPr/>
        </p:nvSpPr>
        <p:spPr>
          <a:xfrm>
            <a:off x="11045795" y="2564570"/>
            <a:ext cx="333375" cy="1009650"/>
          </a:xfrm>
          <a:prstGeom prst="downArrow">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0696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7877E36-B929-4AE6-A3E6-E879D15E27ED}"/>
              </a:ext>
            </a:extLst>
          </p:cNvPr>
          <p:cNvSpPr/>
          <p:nvPr/>
        </p:nvSpPr>
        <p:spPr>
          <a:xfrm>
            <a:off x="-1" y="6188149"/>
            <a:ext cx="12181367" cy="669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lumMod val="65000"/>
                  </a:schemeClr>
                </a:solidFill>
              </a:rPr>
              <a:t>6</a:t>
            </a:fld>
            <a:endParaRPr lang="en-US" dirty="0">
              <a:solidFill>
                <a:schemeClr val="bg1">
                  <a:lumMod val="65000"/>
                </a:schemeClr>
              </a:solidFill>
            </a:endParaRPr>
          </a:p>
        </p:txBody>
      </p:sp>
      <p:graphicFrame>
        <p:nvGraphicFramePr>
          <p:cNvPr id="7" name="Table 6">
            <a:extLst>
              <a:ext uri="{FF2B5EF4-FFF2-40B4-BE49-F238E27FC236}">
                <a16:creationId xmlns:a16="http://schemas.microsoft.com/office/drawing/2014/main" id="{757F1EE9-99BA-418F-912F-8FC51546F452}"/>
              </a:ext>
            </a:extLst>
          </p:cNvPr>
          <p:cNvGraphicFramePr>
            <a:graphicFrameLocks noGrp="1"/>
          </p:cNvGraphicFramePr>
          <p:nvPr>
            <p:extLst>
              <p:ext uri="{D42A27DB-BD31-4B8C-83A1-F6EECF244321}">
                <p14:modId xmlns:p14="http://schemas.microsoft.com/office/powerpoint/2010/main" val="1974207761"/>
              </p:ext>
            </p:extLst>
          </p:nvPr>
        </p:nvGraphicFramePr>
        <p:xfrm>
          <a:off x="322382" y="1628483"/>
          <a:ext cx="9857934" cy="5100560"/>
        </p:xfrm>
        <a:graphic>
          <a:graphicData uri="http://schemas.openxmlformats.org/drawingml/2006/table">
            <a:tbl>
              <a:tblPr firstRow="1" bandRow="1">
                <a:tableStyleId>{5C22544A-7EE6-4342-B048-85BDC9FD1C3A}</a:tableStyleId>
              </a:tblPr>
              <a:tblGrid>
                <a:gridCol w="1122485">
                  <a:extLst>
                    <a:ext uri="{9D8B030D-6E8A-4147-A177-3AD203B41FA5}">
                      <a16:colId xmlns:a16="http://schemas.microsoft.com/office/drawing/2014/main" val="4043996229"/>
                    </a:ext>
                  </a:extLst>
                </a:gridCol>
                <a:gridCol w="4158760">
                  <a:extLst>
                    <a:ext uri="{9D8B030D-6E8A-4147-A177-3AD203B41FA5}">
                      <a16:colId xmlns:a16="http://schemas.microsoft.com/office/drawing/2014/main" val="3305082460"/>
                    </a:ext>
                  </a:extLst>
                </a:gridCol>
                <a:gridCol w="4576689">
                  <a:extLst>
                    <a:ext uri="{9D8B030D-6E8A-4147-A177-3AD203B41FA5}">
                      <a16:colId xmlns:a16="http://schemas.microsoft.com/office/drawing/2014/main" val="1770159030"/>
                    </a:ext>
                  </a:extLst>
                </a:gridCol>
              </a:tblGrid>
              <a:tr h="341620">
                <a:tc>
                  <a:txBody>
                    <a:bodyPr/>
                    <a:lstStyle/>
                    <a:p>
                      <a:r>
                        <a:rPr lang="en-US" sz="1000" dirty="0"/>
                        <a:t>Category</a:t>
                      </a:r>
                    </a:p>
                  </a:txBody>
                  <a:tcPr anchor="ctr">
                    <a:solidFill>
                      <a:srgbClr val="59A87C"/>
                    </a:solidFill>
                  </a:tcPr>
                </a:tc>
                <a:tc>
                  <a:txBody>
                    <a:bodyPr/>
                    <a:lstStyle/>
                    <a:p>
                      <a:r>
                        <a:rPr lang="en-US" sz="1000" dirty="0"/>
                        <a:t>Existing Under Current VTAPM</a:t>
                      </a:r>
                    </a:p>
                  </a:txBody>
                  <a:tcPr anchor="ctr">
                    <a:solidFill>
                      <a:srgbClr val="59A87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Potential New Waivers</a:t>
                      </a:r>
                    </a:p>
                  </a:txBody>
                  <a:tcPr anchor="ctr">
                    <a:solidFill>
                      <a:srgbClr val="59A87C"/>
                    </a:solidFill>
                  </a:tcPr>
                </a:tc>
                <a:extLst>
                  <a:ext uri="{0D108BD9-81ED-4DB2-BD59-A6C34878D82A}">
                    <a16:rowId xmlns:a16="http://schemas.microsoft.com/office/drawing/2014/main" val="4016265327"/>
                  </a:ext>
                </a:extLst>
              </a:tr>
              <a:tr h="1082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Participation/Fraud and Abuse</a:t>
                      </a:r>
                    </a:p>
                  </a:txBody>
                  <a:tcPr anchor="ctr">
                    <a:solidFill>
                      <a:srgbClr val="E1EFE7"/>
                    </a:solidFill>
                  </a:tcPr>
                </a:tc>
                <a:tc>
                  <a:txBody>
                    <a:bodyPr/>
                    <a:lstStyle/>
                    <a:p>
                      <a:pPr marL="228600" indent="-228600" algn="l">
                        <a:buClrTx/>
                        <a:buFont typeface="Arial" panose="020B0604020202020204" pitchFamily="34" charset="0"/>
                        <a:buChar char="•"/>
                      </a:pPr>
                      <a:r>
                        <a:rPr lang="en-US" sz="1000" b="0" kern="1200" dirty="0">
                          <a:solidFill>
                            <a:schemeClr val="tx1"/>
                          </a:solidFill>
                          <a:latin typeface="+mn-lt"/>
                          <a:ea typeface="+mn-ea"/>
                          <a:cs typeface="+mn-cs"/>
                        </a:rPr>
                        <a:t>Participation Waiver</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Shared Savings Distribution Waiver</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Physician Self-Referral Law Waiver</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Waiver for Patient Engagement Incentives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AIPBP Payment Arrangement Waiver</a:t>
                      </a:r>
                    </a:p>
                  </a:txBody>
                  <a:tcPr anchor="ctr">
                    <a:solidFill>
                      <a:srgbClr val="E1EFE7"/>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Waivers found in CHART model:</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Waiver of Certain Medicare Hospital and/or CAH Conditions of Participation (CoPs) </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96-hour Certification Rule</a:t>
                      </a:r>
                    </a:p>
                  </a:txBody>
                  <a:tcPr anchor="ctr">
                    <a:solidFill>
                      <a:srgbClr val="E1EFE7"/>
                    </a:solidFill>
                  </a:tcPr>
                </a:tc>
                <a:extLst>
                  <a:ext uri="{0D108BD9-81ED-4DB2-BD59-A6C34878D82A}">
                    <a16:rowId xmlns:a16="http://schemas.microsoft.com/office/drawing/2014/main" val="3967569335"/>
                  </a:ext>
                </a:extLst>
              </a:tr>
              <a:tr h="729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Telehealth</a:t>
                      </a:r>
                    </a:p>
                  </a:txBody>
                  <a:tcPr anchor="ctr">
                    <a:solidFill>
                      <a:schemeClr val="bg1">
                        <a:lumMod val="95000"/>
                      </a:schemeClr>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Telehealth Expansion Benefit Enhancement</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Waivers of Originating Site Requirements</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Waiver of Interactive Telecommunications System (teledermatology and teleophthalmology services)</a:t>
                      </a:r>
                    </a:p>
                  </a:txBody>
                  <a:tcPr anchor="ctr">
                    <a:solidFill>
                      <a:schemeClr val="bg1">
                        <a:lumMod val="95000"/>
                      </a:schemeClr>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n-lt"/>
                          <a:ea typeface="+mn-ea"/>
                          <a:cs typeface="+mn-cs"/>
                        </a:rPr>
                        <a:t>Allow use of telehealth in SNFs for physician services</a:t>
                      </a:r>
                    </a:p>
                  </a:txBody>
                  <a:tcPr anchor="ctr">
                    <a:solidFill>
                      <a:schemeClr val="bg1">
                        <a:lumMod val="95000"/>
                      </a:schemeClr>
                    </a:solidFill>
                  </a:tcPr>
                </a:tc>
                <a:extLst>
                  <a:ext uri="{0D108BD9-81ED-4DB2-BD59-A6C34878D82A}">
                    <a16:rowId xmlns:a16="http://schemas.microsoft.com/office/drawing/2014/main" val="2520688344"/>
                  </a:ext>
                </a:extLst>
              </a:tr>
              <a:tr h="5048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Services at Home</a:t>
                      </a:r>
                    </a:p>
                  </a:txBody>
                  <a:tcPr anchor="ctr">
                    <a:solidFill>
                      <a:srgbClr val="E1EFE7"/>
                    </a:solidFill>
                  </a:tcPr>
                </a:tc>
                <a:tc>
                  <a:txBody>
                    <a:bodyPr/>
                    <a:lstStyle/>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Care Management Home Visits</a:t>
                      </a:r>
                    </a:p>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Post-discharge Home Visits</a:t>
                      </a:r>
                    </a:p>
                  </a:txBody>
                  <a:tcPr anchor="ctr">
                    <a:solidFill>
                      <a:srgbClr val="E1EFE7"/>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effectLst/>
                          <a:latin typeface="+mn-lt"/>
                          <a:ea typeface="+mn-ea"/>
                          <a:cs typeface="+mn-cs"/>
                        </a:rPr>
                        <a:t>Home health expansion/flexibilities</a:t>
                      </a:r>
                    </a:p>
                  </a:txBody>
                  <a:tcPr anchor="ctr">
                    <a:solidFill>
                      <a:srgbClr val="E1EFE7"/>
                    </a:solidFill>
                  </a:tcPr>
                </a:tc>
                <a:extLst>
                  <a:ext uri="{0D108BD9-81ED-4DB2-BD59-A6C34878D82A}">
                    <a16:rowId xmlns:a16="http://schemas.microsoft.com/office/drawing/2014/main" val="412039910"/>
                  </a:ext>
                </a:extLst>
              </a:tr>
              <a:tr h="1364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SNF</a:t>
                      </a:r>
                    </a:p>
                  </a:txBody>
                  <a:tcPr anchor="ctr">
                    <a:solidFill>
                      <a:schemeClr val="bg1">
                        <a:lumMod val="95000"/>
                      </a:schemeClr>
                    </a:solidFill>
                  </a:tcPr>
                </a:tc>
                <a:tc>
                  <a:txBody>
                    <a:bodyPr/>
                    <a:lstStyle/>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3-day SNF Rule Payment</a:t>
                      </a:r>
                    </a:p>
                  </a:txBody>
                  <a:tcPr anchor="ctr">
                    <a:solidFill>
                      <a:schemeClr val="bg1">
                        <a:lumMod val="95000"/>
                      </a:schemeClr>
                    </a:solidFill>
                  </a:tcPr>
                </a:tc>
                <a:tc>
                  <a:txBody>
                    <a:bodyPr/>
                    <a:lstStyle/>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Allow SNFs to bill Medicare directly for physician services provided by locum physicians.</a:t>
                      </a:r>
                    </a:p>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For beneficiaries in SNFs, </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Physician delegation of tasks to a physician assistant, nurse practitioner</a:t>
                      </a:r>
                    </a:p>
                    <a:p>
                      <a:pPr marL="457200" marR="0" lvl="1"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000" b="0" kern="1200" dirty="0">
                          <a:solidFill>
                            <a:schemeClr val="tx1"/>
                          </a:solidFill>
                          <a:latin typeface="+mn-lt"/>
                          <a:ea typeface="+mn-ea"/>
                          <a:cs typeface="+mn-cs"/>
                        </a:rPr>
                        <a:t>Personal physician visits not already exempted by 483.30(c)(4)</a:t>
                      </a:r>
                    </a:p>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Temporary nurse aide waiver</a:t>
                      </a:r>
                    </a:p>
                    <a:p>
                      <a:pPr marL="228600" lvl="0" indent="-228600">
                        <a:buFont typeface="Arial" panose="020B0604020202020204" pitchFamily="34" charset="0"/>
                        <a:buChar char="•"/>
                      </a:pPr>
                      <a:r>
                        <a:rPr lang="en-US" sz="1000" b="0" kern="1200" dirty="0">
                          <a:solidFill>
                            <a:schemeClr val="tx1"/>
                          </a:solidFill>
                          <a:effectLst/>
                          <a:latin typeface="+mn-lt"/>
                          <a:ea typeface="+mn-ea"/>
                          <a:cs typeface="+mn-cs"/>
                        </a:rPr>
                        <a:t>Telehealth (as above)</a:t>
                      </a:r>
                    </a:p>
                  </a:txBody>
                  <a:tcPr anchor="ctr">
                    <a:solidFill>
                      <a:schemeClr val="bg1">
                        <a:lumMod val="95000"/>
                      </a:schemeClr>
                    </a:solidFill>
                  </a:tcPr>
                </a:tc>
                <a:extLst>
                  <a:ext uri="{0D108BD9-81ED-4DB2-BD59-A6C34878D82A}">
                    <a16:rowId xmlns:a16="http://schemas.microsoft.com/office/drawing/2014/main" val="2302080734"/>
                  </a:ext>
                </a:extLst>
              </a:tr>
              <a:tr h="34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Hospice</a:t>
                      </a:r>
                    </a:p>
                  </a:txBody>
                  <a:tcPr anchor="ctr">
                    <a:solidFill>
                      <a:srgbClr val="E1EFE7"/>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startAt="16"/>
                        <a:tabLst/>
                        <a:defRPr/>
                      </a:pPr>
                      <a:endParaRPr lang="en-US" sz="1000" b="0" kern="1200" dirty="0">
                        <a:solidFill>
                          <a:schemeClr val="tx1"/>
                        </a:solidFill>
                        <a:effectLst/>
                        <a:latin typeface="+mn-lt"/>
                        <a:ea typeface="+mn-ea"/>
                        <a:cs typeface="+mn-cs"/>
                      </a:endParaRPr>
                    </a:p>
                  </a:txBody>
                  <a:tcPr anchor="ctr">
                    <a:solidFill>
                      <a:srgbClr val="E1EFE7"/>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effectLst/>
                          <a:latin typeface="+mn-lt"/>
                          <a:ea typeface="+mn-ea"/>
                          <a:cs typeface="+mn-cs"/>
                        </a:rPr>
                        <a:t>Allow expanded palliative care benefit for adults</a:t>
                      </a:r>
                    </a:p>
                  </a:txBody>
                  <a:tcPr anchor="ctr">
                    <a:solidFill>
                      <a:srgbClr val="E1EFE7"/>
                    </a:solidFill>
                  </a:tcPr>
                </a:tc>
                <a:extLst>
                  <a:ext uri="{0D108BD9-81ED-4DB2-BD59-A6C34878D82A}">
                    <a16:rowId xmlns:a16="http://schemas.microsoft.com/office/drawing/2014/main" val="296683816"/>
                  </a:ext>
                </a:extLst>
              </a:tr>
              <a:tr h="7357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a:solidFill>
                            <a:schemeClr val="dk1"/>
                          </a:solidFill>
                          <a:effectLst/>
                          <a:latin typeface="+mn-lt"/>
                          <a:ea typeface="+mn-ea"/>
                          <a:cs typeface="+mn-cs"/>
                        </a:rPr>
                        <a:t>MH/SUD Access</a:t>
                      </a:r>
                    </a:p>
                  </a:txBody>
                  <a:tcPr anchor="ctr">
                    <a:solidFill>
                      <a:schemeClr val="bg1">
                        <a:lumMod val="95000"/>
                      </a:schemeClr>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startAt="17"/>
                        <a:tabLst/>
                        <a:defRPr/>
                      </a:pPr>
                      <a:endParaRPr lang="en-US" sz="1000" b="0" kern="1200" dirty="0">
                        <a:solidFill>
                          <a:schemeClr val="tx1"/>
                        </a:solidFill>
                        <a:effectLst/>
                        <a:latin typeface="+mn-lt"/>
                        <a:ea typeface="+mn-ea"/>
                        <a:cs typeface="+mn-cs"/>
                      </a:endParaRPr>
                    </a:p>
                  </a:txBody>
                  <a:tcPr anchor="ctr">
                    <a:solidFill>
                      <a:schemeClr val="bg1">
                        <a:lumMod val="95000"/>
                      </a:schemeClr>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dirty="0">
                          <a:solidFill>
                            <a:schemeClr val="tx1"/>
                          </a:solidFill>
                          <a:effectLst/>
                          <a:latin typeface="+mn-lt"/>
                          <a:ea typeface="+mn-ea"/>
                          <a:cs typeface="+mn-cs"/>
                        </a:rPr>
                        <a:t>Allow for Medicare reimbursement for Licensed Alcohol and Drug Counselors, Licensed Clinical Mental Health Counselors, Licensed Psychologists, Licensed Psychiatric Nurses, and Licensed Marriage and Family Counselors</a:t>
                      </a:r>
                    </a:p>
                  </a:txBody>
                  <a:tcPr anchor="ctr">
                    <a:solidFill>
                      <a:schemeClr val="bg1">
                        <a:lumMod val="95000"/>
                      </a:schemeClr>
                    </a:solidFill>
                  </a:tcPr>
                </a:tc>
                <a:extLst>
                  <a:ext uri="{0D108BD9-81ED-4DB2-BD59-A6C34878D82A}">
                    <a16:rowId xmlns:a16="http://schemas.microsoft.com/office/drawing/2014/main" val="1433958733"/>
                  </a:ext>
                </a:extLst>
              </a:tr>
            </a:tbl>
          </a:graphicData>
        </a:graphic>
      </p:graphicFrame>
      <p:sp>
        <p:nvSpPr>
          <p:cNvPr id="4" name="Rectangle 3">
            <a:extLst>
              <a:ext uri="{FF2B5EF4-FFF2-40B4-BE49-F238E27FC236}">
                <a16:creationId xmlns:a16="http://schemas.microsoft.com/office/drawing/2014/main" id="{F976F4A6-C779-4044-8FF0-12F644898C7F}"/>
              </a:ext>
            </a:extLst>
          </p:cNvPr>
          <p:cNvSpPr/>
          <p:nvPr/>
        </p:nvSpPr>
        <p:spPr>
          <a:xfrm>
            <a:off x="322382" y="4251594"/>
            <a:ext cx="9857934" cy="1741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ar: 5 Points 7">
            <a:extLst>
              <a:ext uri="{FF2B5EF4-FFF2-40B4-BE49-F238E27FC236}">
                <a16:creationId xmlns:a16="http://schemas.microsoft.com/office/drawing/2014/main" id="{4907ABF1-C0DE-4D78-93B8-D90974A891EA}"/>
              </a:ext>
            </a:extLst>
          </p:cNvPr>
          <p:cNvSpPr/>
          <p:nvPr/>
        </p:nvSpPr>
        <p:spPr bwMode="auto">
          <a:xfrm>
            <a:off x="10260657" y="4678925"/>
            <a:ext cx="274320" cy="274320"/>
          </a:xfrm>
          <a:prstGeom prst="star5">
            <a:avLst/>
          </a:prstGeom>
          <a:solidFill>
            <a:srgbClr val="FFC000"/>
          </a:solidFill>
          <a:ln>
            <a:noFill/>
          </a:ln>
          <a:effectLst/>
        </p:spPr>
        <p:txBody>
          <a:bodyPr lIns="68580" tIns="68580" rIns="68580" bIns="6858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9F29EDE9-3739-4DCE-86C8-65B8791F4BB7}"/>
              </a:ext>
            </a:extLst>
          </p:cNvPr>
          <p:cNvSpPr txBox="1"/>
          <p:nvPr/>
        </p:nvSpPr>
        <p:spPr>
          <a:xfrm>
            <a:off x="10502699" y="4678925"/>
            <a:ext cx="153911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black"/>
                </a:solidFill>
                <a:effectLst/>
                <a:uLnTx/>
                <a:uFillTx/>
                <a:latin typeface="Montserrat" panose="00000500000000000000" pitchFamily="2" charset="0"/>
              </a:rPr>
              <a:t>Focus of today’s discussion</a:t>
            </a:r>
          </a:p>
        </p:txBody>
      </p:sp>
      <p:sp>
        <p:nvSpPr>
          <p:cNvPr id="11" name="Title 1">
            <a:extLst>
              <a:ext uri="{FF2B5EF4-FFF2-40B4-BE49-F238E27FC236}">
                <a16:creationId xmlns:a16="http://schemas.microsoft.com/office/drawing/2014/main" id="{07B7D5D4-7B81-456C-84ED-46A0B8597F4D}"/>
              </a:ext>
            </a:extLst>
          </p:cNvPr>
          <p:cNvSpPr>
            <a:spLocks noGrp="1"/>
          </p:cNvSpPr>
          <p:nvPr>
            <p:ph type="title"/>
          </p:nvPr>
        </p:nvSpPr>
        <p:spPr>
          <a:xfrm>
            <a:off x="978569" y="73949"/>
            <a:ext cx="10628623" cy="1450757"/>
          </a:xfrm>
        </p:spPr>
        <p:txBody>
          <a:bodyPr>
            <a:normAutofit/>
          </a:bodyPr>
          <a:lstStyle/>
          <a:p>
            <a:r>
              <a:rPr lang="en-US" sz="4000" dirty="0"/>
              <a:t>Medicare Waivers Under Consideration</a:t>
            </a:r>
          </a:p>
        </p:txBody>
      </p:sp>
      <p:sp>
        <p:nvSpPr>
          <p:cNvPr id="2" name="Right Brace 1">
            <a:extLst>
              <a:ext uri="{FF2B5EF4-FFF2-40B4-BE49-F238E27FC236}">
                <a16:creationId xmlns:a16="http://schemas.microsoft.com/office/drawing/2014/main" id="{4DDD6553-0481-4D33-8CAA-DBA56BAA4B25}"/>
              </a:ext>
            </a:extLst>
          </p:cNvPr>
          <p:cNvSpPr/>
          <p:nvPr/>
        </p:nvSpPr>
        <p:spPr>
          <a:xfrm>
            <a:off x="10234954" y="1978853"/>
            <a:ext cx="205740" cy="1055077"/>
          </a:xfrm>
          <a:prstGeom prst="rightBrace">
            <a:avLst/>
          </a:prstGeom>
          <a:ln w="28575">
            <a:solidFill>
              <a:srgbClr val="38679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079F5D3D-AE93-4E91-AAE7-7C17EB069FD8}"/>
              </a:ext>
            </a:extLst>
          </p:cNvPr>
          <p:cNvSpPr txBox="1"/>
          <p:nvPr/>
        </p:nvSpPr>
        <p:spPr>
          <a:xfrm>
            <a:off x="10468709" y="1654979"/>
            <a:ext cx="1653442" cy="16312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prstClr val="black"/>
                </a:solidFill>
                <a:effectLst/>
                <a:uLnTx/>
                <a:uFillTx/>
                <a:latin typeface="Montserrat" panose="00000500000000000000" pitchFamily="2" charset="0"/>
              </a:rPr>
              <a:t>This workgroup will be primarily focused on </a:t>
            </a:r>
            <a:r>
              <a:rPr kumimoji="0" lang="en-US" sz="1000" b="1" i="1" u="sng" strike="noStrike" kern="1200" cap="none" spc="0" normalizeH="0" baseline="0" noProof="0" dirty="0">
                <a:ln>
                  <a:noFill/>
                </a:ln>
                <a:solidFill>
                  <a:prstClr val="black"/>
                </a:solidFill>
                <a:effectLst/>
                <a:uLnTx/>
                <a:uFillTx/>
                <a:latin typeface="Montserrat" panose="00000500000000000000" pitchFamily="2" charset="0"/>
              </a:rPr>
              <a:t>care delivery </a:t>
            </a:r>
            <a:r>
              <a:rPr kumimoji="0" lang="en-US" sz="1000" b="1" i="1" u="none" strike="noStrike" kern="1200" cap="none" spc="0" normalizeH="0" baseline="0" noProof="0" dirty="0">
                <a:ln>
                  <a:noFill/>
                </a:ln>
                <a:solidFill>
                  <a:prstClr val="black"/>
                </a:solidFill>
                <a:effectLst/>
                <a:uLnTx/>
                <a:uFillTx/>
                <a:latin typeface="Montserrat" panose="00000500000000000000" pitchFamily="2" charset="0"/>
              </a:rPr>
              <a:t>waivers. Work on </a:t>
            </a:r>
            <a:r>
              <a:rPr lang="en-US" sz="1000" b="1" i="1" dirty="0">
                <a:solidFill>
                  <a:prstClr val="black"/>
                </a:solidFill>
                <a:latin typeface="Montserrat" panose="00000500000000000000" pitchFamily="2" charset="0"/>
              </a:rPr>
              <a:t>the participation/fraud and abuse waivers is pending based on global budget design discussions (separate workgroup).</a:t>
            </a:r>
            <a:endParaRPr kumimoji="0" lang="en-US" sz="1000" b="1" i="1" u="none" strike="noStrike" kern="1200" cap="none" spc="0" normalizeH="0" baseline="0" noProof="0" dirty="0">
              <a:ln>
                <a:noFill/>
              </a:ln>
              <a:solidFill>
                <a:prstClr val="black"/>
              </a:solidFill>
              <a:effectLst/>
              <a:uLnTx/>
              <a:uFillTx/>
              <a:latin typeface="Montserrat" panose="00000500000000000000" pitchFamily="2" charset="0"/>
            </a:endParaRPr>
          </a:p>
        </p:txBody>
      </p:sp>
      <p:sp>
        <p:nvSpPr>
          <p:cNvPr id="12" name="Right Brace 11">
            <a:extLst>
              <a:ext uri="{FF2B5EF4-FFF2-40B4-BE49-F238E27FC236}">
                <a16:creationId xmlns:a16="http://schemas.microsoft.com/office/drawing/2014/main" id="{E8DBFB69-557D-400C-9F75-538BE174A70D}"/>
              </a:ext>
            </a:extLst>
          </p:cNvPr>
          <p:cNvSpPr/>
          <p:nvPr/>
        </p:nvSpPr>
        <p:spPr>
          <a:xfrm>
            <a:off x="10237300" y="3803530"/>
            <a:ext cx="203394" cy="400707"/>
          </a:xfrm>
          <a:prstGeom prst="rightBrace">
            <a:avLst/>
          </a:prstGeom>
          <a:ln w="28575">
            <a:solidFill>
              <a:srgbClr val="38679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545ACF5B-EFA8-4663-AED2-737B3B642907}"/>
              </a:ext>
            </a:extLst>
          </p:cNvPr>
          <p:cNvSpPr txBox="1"/>
          <p:nvPr/>
        </p:nvSpPr>
        <p:spPr>
          <a:xfrm>
            <a:off x="10440694" y="3803530"/>
            <a:ext cx="165344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prstClr val="black"/>
                </a:solidFill>
                <a:effectLst/>
                <a:uLnTx/>
                <a:uFillTx/>
                <a:latin typeface="Montserrat" panose="00000500000000000000" pitchFamily="2" charset="0"/>
              </a:rPr>
              <a:t>Discussed during 2/14 meeting.</a:t>
            </a:r>
          </a:p>
        </p:txBody>
      </p:sp>
    </p:spTree>
    <p:extLst>
      <p:ext uri="{BB962C8B-B14F-4D97-AF65-F5344CB8AC3E}">
        <p14:creationId xmlns:p14="http://schemas.microsoft.com/office/powerpoint/2010/main" val="1858540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7</a:t>
            </a:fld>
            <a:endParaRPr lang="en-US" dirty="0">
              <a:solidFill>
                <a:schemeClr val="bg1"/>
              </a:solidFill>
            </a:endParaRPr>
          </a:p>
        </p:txBody>
      </p:sp>
      <p:sp>
        <p:nvSpPr>
          <p:cNvPr id="11" name="Title 1">
            <a:extLst>
              <a:ext uri="{FF2B5EF4-FFF2-40B4-BE49-F238E27FC236}">
                <a16:creationId xmlns:a16="http://schemas.microsoft.com/office/drawing/2014/main" id="{07B7D5D4-7B81-456C-84ED-46A0B8597F4D}"/>
              </a:ext>
            </a:extLst>
          </p:cNvPr>
          <p:cNvSpPr>
            <a:spLocks noGrp="1"/>
          </p:cNvSpPr>
          <p:nvPr>
            <p:ph type="title"/>
          </p:nvPr>
        </p:nvSpPr>
        <p:spPr>
          <a:xfrm>
            <a:off x="978569" y="73949"/>
            <a:ext cx="10628623" cy="1450757"/>
          </a:xfrm>
        </p:spPr>
        <p:txBody>
          <a:bodyPr>
            <a:normAutofit/>
          </a:bodyPr>
          <a:lstStyle/>
          <a:p>
            <a:r>
              <a:rPr lang="en-US" sz="4000" dirty="0"/>
              <a:t>Medicare Waivers Within the Context of the Care Continuum </a:t>
            </a:r>
          </a:p>
        </p:txBody>
      </p:sp>
      <p:sp>
        <p:nvSpPr>
          <p:cNvPr id="35" name="Rectangle 34">
            <a:extLst>
              <a:ext uri="{FF2B5EF4-FFF2-40B4-BE49-F238E27FC236}">
                <a16:creationId xmlns:a16="http://schemas.microsoft.com/office/drawing/2014/main" id="{D0351FC8-624E-4196-8AA3-C5F7F39684D5}"/>
              </a:ext>
            </a:extLst>
          </p:cNvPr>
          <p:cNvSpPr/>
          <p:nvPr/>
        </p:nvSpPr>
        <p:spPr>
          <a:xfrm>
            <a:off x="123269" y="1704769"/>
            <a:ext cx="11934825" cy="2591290"/>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low confidence">
            <a:extLst>
              <a:ext uri="{FF2B5EF4-FFF2-40B4-BE49-F238E27FC236}">
                <a16:creationId xmlns:a16="http://schemas.microsoft.com/office/drawing/2014/main" id="{5753B5F1-3A88-465F-AA88-BCBCD7B0BF79}"/>
              </a:ext>
            </a:extLst>
          </p:cNvPr>
          <p:cNvPicPr>
            <a:picLocks noChangeAspect="1"/>
          </p:cNvPicPr>
          <p:nvPr/>
        </p:nvPicPr>
        <p:blipFill rotWithShape="1">
          <a:blip r:embed="rId3">
            <a:extLst>
              <a:ext uri="{28A0092B-C50C-407E-A947-70E740481C1C}">
                <a14:useLocalDpi xmlns:a14="http://schemas.microsoft.com/office/drawing/2010/main" val="0"/>
              </a:ext>
            </a:extLst>
          </a:blip>
          <a:srcRect l="7092" r="9142" b="20885"/>
          <a:stretch/>
        </p:blipFill>
        <p:spPr>
          <a:xfrm>
            <a:off x="594263" y="2088267"/>
            <a:ext cx="1394069" cy="1316677"/>
          </a:xfrm>
          <a:prstGeom prst="rect">
            <a:avLst/>
          </a:prstGeom>
        </p:spPr>
      </p:pic>
      <p:cxnSp>
        <p:nvCxnSpPr>
          <p:cNvPr id="17" name="Straight Arrow Connector 16">
            <a:extLst>
              <a:ext uri="{FF2B5EF4-FFF2-40B4-BE49-F238E27FC236}">
                <a16:creationId xmlns:a16="http://schemas.microsoft.com/office/drawing/2014/main" id="{59944C86-1B33-46E2-A42E-926650FEBEEA}"/>
              </a:ext>
            </a:extLst>
          </p:cNvPr>
          <p:cNvCxnSpPr>
            <a:cxnSpLocks/>
          </p:cNvCxnSpPr>
          <p:nvPr/>
        </p:nvCxnSpPr>
        <p:spPr>
          <a:xfrm>
            <a:off x="2523622" y="3199390"/>
            <a:ext cx="723900" cy="0"/>
          </a:xfrm>
          <a:prstGeom prst="straightConnector1">
            <a:avLst/>
          </a:prstGeom>
          <a:ln w="76200">
            <a:solidFill>
              <a:srgbClr val="386794"/>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18" descr="Shape&#10;&#10;Description automatically generated with low confidence">
            <a:extLst>
              <a:ext uri="{FF2B5EF4-FFF2-40B4-BE49-F238E27FC236}">
                <a16:creationId xmlns:a16="http://schemas.microsoft.com/office/drawing/2014/main" id="{604D97F1-6F52-40EC-A9AE-5D7A6916D668}"/>
              </a:ext>
            </a:extLst>
          </p:cNvPr>
          <p:cNvPicPr>
            <a:picLocks noChangeAspect="1"/>
          </p:cNvPicPr>
          <p:nvPr/>
        </p:nvPicPr>
        <p:blipFill rotWithShape="1">
          <a:blip r:embed="rId4">
            <a:extLst>
              <a:ext uri="{28A0092B-C50C-407E-A947-70E740481C1C}">
                <a14:useLocalDpi xmlns:a14="http://schemas.microsoft.com/office/drawing/2010/main" val="0"/>
              </a:ext>
            </a:extLst>
          </a:blip>
          <a:srcRect l="7715" t="4571" r="9143" b="24143"/>
          <a:stretch/>
        </p:blipFill>
        <p:spPr>
          <a:xfrm>
            <a:off x="3828681" y="2059895"/>
            <a:ext cx="1596832" cy="1369105"/>
          </a:xfrm>
          <a:prstGeom prst="rect">
            <a:avLst/>
          </a:prstGeom>
        </p:spPr>
      </p:pic>
      <p:cxnSp>
        <p:nvCxnSpPr>
          <p:cNvPr id="20" name="Straight Arrow Connector 19">
            <a:extLst>
              <a:ext uri="{FF2B5EF4-FFF2-40B4-BE49-F238E27FC236}">
                <a16:creationId xmlns:a16="http://schemas.microsoft.com/office/drawing/2014/main" id="{41484FA3-1B82-4030-93B8-118974F1A7BC}"/>
              </a:ext>
            </a:extLst>
          </p:cNvPr>
          <p:cNvCxnSpPr>
            <a:cxnSpLocks/>
          </p:cNvCxnSpPr>
          <p:nvPr/>
        </p:nvCxnSpPr>
        <p:spPr>
          <a:xfrm>
            <a:off x="5967432" y="3199390"/>
            <a:ext cx="723900" cy="0"/>
          </a:xfrm>
          <a:prstGeom prst="straightConnector1">
            <a:avLst/>
          </a:prstGeom>
          <a:ln w="76200">
            <a:solidFill>
              <a:srgbClr val="386794"/>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descr="Shape&#10;&#10;Description automatically generated with low confidence">
            <a:extLst>
              <a:ext uri="{FF2B5EF4-FFF2-40B4-BE49-F238E27FC236}">
                <a16:creationId xmlns:a16="http://schemas.microsoft.com/office/drawing/2014/main" id="{65E02170-04C2-4539-BFD1-0D3FC0D59E4B}"/>
              </a:ext>
            </a:extLst>
          </p:cNvPr>
          <p:cNvPicPr>
            <a:picLocks noChangeAspect="1"/>
          </p:cNvPicPr>
          <p:nvPr/>
        </p:nvPicPr>
        <p:blipFill rotWithShape="1">
          <a:blip r:embed="rId5">
            <a:extLst>
              <a:ext uri="{28A0092B-C50C-407E-A947-70E740481C1C}">
                <a14:useLocalDpi xmlns:a14="http://schemas.microsoft.com/office/drawing/2010/main" val="0"/>
              </a:ext>
            </a:extLst>
          </a:blip>
          <a:srcRect l="10683" t="8690" r="10542" b="27777"/>
          <a:stretch/>
        </p:blipFill>
        <p:spPr>
          <a:xfrm>
            <a:off x="7191800" y="2088267"/>
            <a:ext cx="1573445" cy="1268999"/>
          </a:xfrm>
          <a:prstGeom prst="rect">
            <a:avLst/>
          </a:prstGeom>
        </p:spPr>
      </p:pic>
      <p:cxnSp>
        <p:nvCxnSpPr>
          <p:cNvPr id="23" name="Straight Arrow Connector 22">
            <a:extLst>
              <a:ext uri="{FF2B5EF4-FFF2-40B4-BE49-F238E27FC236}">
                <a16:creationId xmlns:a16="http://schemas.microsoft.com/office/drawing/2014/main" id="{0590B90D-8A88-448E-BA6D-4EE37E98EA8E}"/>
              </a:ext>
            </a:extLst>
          </p:cNvPr>
          <p:cNvCxnSpPr>
            <a:cxnSpLocks/>
          </p:cNvCxnSpPr>
          <p:nvPr/>
        </p:nvCxnSpPr>
        <p:spPr>
          <a:xfrm>
            <a:off x="9375463" y="3199390"/>
            <a:ext cx="723900" cy="0"/>
          </a:xfrm>
          <a:prstGeom prst="straightConnector1">
            <a:avLst/>
          </a:prstGeom>
          <a:ln w="76200">
            <a:solidFill>
              <a:srgbClr val="386794"/>
            </a:solidFill>
            <a:tailEnd type="triangle"/>
          </a:ln>
        </p:spPr>
        <p:style>
          <a:lnRef idx="1">
            <a:schemeClr val="accent1"/>
          </a:lnRef>
          <a:fillRef idx="0">
            <a:schemeClr val="accent1"/>
          </a:fillRef>
          <a:effectRef idx="0">
            <a:schemeClr val="accent1"/>
          </a:effectRef>
          <a:fontRef idx="minor">
            <a:schemeClr val="tx1"/>
          </a:fontRef>
        </p:style>
      </p:cxnSp>
      <p:pic>
        <p:nvPicPr>
          <p:cNvPr id="25" name="Picture 24" descr="Shape&#10;&#10;Description automatically generated with low confidence">
            <a:extLst>
              <a:ext uri="{FF2B5EF4-FFF2-40B4-BE49-F238E27FC236}">
                <a16:creationId xmlns:a16="http://schemas.microsoft.com/office/drawing/2014/main" id="{1A3369AF-27DF-45E5-AAF7-CEFE17E4DC2E}"/>
              </a:ext>
            </a:extLst>
          </p:cNvPr>
          <p:cNvPicPr>
            <a:picLocks noChangeAspect="1"/>
          </p:cNvPicPr>
          <p:nvPr/>
        </p:nvPicPr>
        <p:blipFill rotWithShape="1">
          <a:blip r:embed="rId6">
            <a:extLst>
              <a:ext uri="{28A0092B-C50C-407E-A947-70E740481C1C}">
                <a14:useLocalDpi xmlns:a14="http://schemas.microsoft.com/office/drawing/2010/main" val="0"/>
              </a:ext>
            </a:extLst>
          </a:blip>
          <a:srcRect l="23000" t="8428" r="24143" b="25000"/>
          <a:stretch/>
        </p:blipFill>
        <p:spPr>
          <a:xfrm>
            <a:off x="10262216" y="2088267"/>
            <a:ext cx="1151889" cy="1450757"/>
          </a:xfrm>
          <a:prstGeom prst="rect">
            <a:avLst/>
          </a:prstGeom>
        </p:spPr>
      </p:pic>
      <p:sp>
        <p:nvSpPr>
          <p:cNvPr id="26" name="TextBox 25">
            <a:extLst>
              <a:ext uri="{FF2B5EF4-FFF2-40B4-BE49-F238E27FC236}">
                <a16:creationId xmlns:a16="http://schemas.microsoft.com/office/drawing/2014/main" id="{212DEE6F-F669-44DC-9A80-B2C7CF923C79}"/>
              </a:ext>
            </a:extLst>
          </p:cNvPr>
          <p:cNvSpPr txBox="1"/>
          <p:nvPr/>
        </p:nvSpPr>
        <p:spPr>
          <a:xfrm>
            <a:off x="167347" y="3639199"/>
            <a:ext cx="2247900" cy="600164"/>
          </a:xfrm>
          <a:prstGeom prst="rect">
            <a:avLst/>
          </a:prstGeom>
          <a:noFill/>
        </p:spPr>
        <p:txBody>
          <a:bodyPr wrap="square" rtlCol="0">
            <a:spAutoFit/>
          </a:bodyPr>
          <a:lstStyle/>
          <a:p>
            <a:pPr algn="ctr"/>
            <a:r>
              <a:rPr lang="en-US" sz="1100" b="1" dirty="0"/>
              <a:t>An individual is admitted to a hospital and requires an inpatient stay.</a:t>
            </a:r>
          </a:p>
        </p:txBody>
      </p:sp>
      <p:sp>
        <p:nvSpPr>
          <p:cNvPr id="29" name="TextBox 28">
            <a:extLst>
              <a:ext uri="{FF2B5EF4-FFF2-40B4-BE49-F238E27FC236}">
                <a16:creationId xmlns:a16="http://schemas.microsoft.com/office/drawing/2014/main" id="{E020ADED-8A4D-451F-ACEB-96452968311E}"/>
              </a:ext>
            </a:extLst>
          </p:cNvPr>
          <p:cNvSpPr txBox="1"/>
          <p:nvPr/>
        </p:nvSpPr>
        <p:spPr>
          <a:xfrm>
            <a:off x="3591113" y="3610827"/>
            <a:ext cx="2247900" cy="430887"/>
          </a:xfrm>
          <a:prstGeom prst="rect">
            <a:avLst/>
          </a:prstGeom>
          <a:noFill/>
        </p:spPr>
        <p:txBody>
          <a:bodyPr wrap="square" rtlCol="0">
            <a:spAutoFit/>
          </a:bodyPr>
          <a:lstStyle/>
          <a:p>
            <a:pPr algn="ctr"/>
            <a:r>
              <a:rPr lang="en-US" sz="1100" b="1" dirty="0"/>
              <a:t>The individual is discharged to a skilled nursing facility. </a:t>
            </a:r>
          </a:p>
        </p:txBody>
      </p:sp>
      <p:sp>
        <p:nvSpPr>
          <p:cNvPr id="30" name="TextBox 29">
            <a:extLst>
              <a:ext uri="{FF2B5EF4-FFF2-40B4-BE49-F238E27FC236}">
                <a16:creationId xmlns:a16="http://schemas.microsoft.com/office/drawing/2014/main" id="{5C1CA3E6-DD21-4E42-9D29-3FD53F313981}"/>
              </a:ext>
            </a:extLst>
          </p:cNvPr>
          <p:cNvSpPr txBox="1"/>
          <p:nvPr/>
        </p:nvSpPr>
        <p:spPr>
          <a:xfrm>
            <a:off x="6854572" y="3630921"/>
            <a:ext cx="2247900" cy="600164"/>
          </a:xfrm>
          <a:prstGeom prst="rect">
            <a:avLst/>
          </a:prstGeom>
          <a:noFill/>
        </p:spPr>
        <p:txBody>
          <a:bodyPr wrap="square" rtlCol="0">
            <a:spAutoFit/>
          </a:bodyPr>
          <a:lstStyle/>
          <a:p>
            <a:pPr algn="ctr"/>
            <a:r>
              <a:rPr lang="en-US" sz="1100" b="1" dirty="0"/>
              <a:t>The individual is discharged to the home and may require home care.</a:t>
            </a:r>
          </a:p>
        </p:txBody>
      </p:sp>
      <p:sp>
        <p:nvSpPr>
          <p:cNvPr id="31" name="TextBox 30">
            <a:extLst>
              <a:ext uri="{FF2B5EF4-FFF2-40B4-BE49-F238E27FC236}">
                <a16:creationId xmlns:a16="http://schemas.microsoft.com/office/drawing/2014/main" id="{CC9A7F4E-0536-4CC0-A7C8-C9CC18D95514}"/>
              </a:ext>
            </a:extLst>
          </p:cNvPr>
          <p:cNvSpPr txBox="1"/>
          <p:nvPr/>
        </p:nvSpPr>
        <p:spPr>
          <a:xfrm>
            <a:off x="9618228" y="3639199"/>
            <a:ext cx="2439866" cy="600164"/>
          </a:xfrm>
          <a:prstGeom prst="rect">
            <a:avLst/>
          </a:prstGeom>
          <a:noFill/>
        </p:spPr>
        <p:txBody>
          <a:bodyPr wrap="square" rtlCol="0">
            <a:spAutoFit/>
          </a:bodyPr>
          <a:lstStyle/>
          <a:p>
            <a:pPr algn="ctr"/>
            <a:r>
              <a:rPr lang="en-US" sz="1100" b="1" dirty="0"/>
              <a:t>The individual requires care from their primary care provider and other specialists.</a:t>
            </a:r>
          </a:p>
        </p:txBody>
      </p:sp>
      <p:sp>
        <p:nvSpPr>
          <p:cNvPr id="39" name="TextBox 38">
            <a:extLst>
              <a:ext uri="{FF2B5EF4-FFF2-40B4-BE49-F238E27FC236}">
                <a16:creationId xmlns:a16="http://schemas.microsoft.com/office/drawing/2014/main" id="{86921AB7-5522-4FBA-8C0C-1BC9530C514D}"/>
              </a:ext>
            </a:extLst>
          </p:cNvPr>
          <p:cNvSpPr txBox="1"/>
          <p:nvPr/>
        </p:nvSpPr>
        <p:spPr>
          <a:xfrm>
            <a:off x="3408745" y="4332330"/>
            <a:ext cx="2992056" cy="1938992"/>
          </a:xfrm>
          <a:prstGeom prst="rect">
            <a:avLst/>
          </a:prstGeom>
          <a:noFill/>
        </p:spPr>
        <p:txBody>
          <a:bodyPr wrap="square" rtlCol="0">
            <a:spAutoFit/>
          </a:bodyPr>
          <a:lstStyle/>
          <a:p>
            <a:pPr marL="171450" indent="-171450">
              <a:buFont typeface="Arial" panose="020B0604020202020204" pitchFamily="34" charset="0"/>
              <a:buChar char="•"/>
            </a:pPr>
            <a:r>
              <a:rPr lang="en-US" sz="1200" dirty="0"/>
              <a:t>3-day SNF Rule</a:t>
            </a:r>
          </a:p>
          <a:p>
            <a:pPr marL="171450" indent="-171450">
              <a:buFont typeface="Arial" panose="020B0604020202020204" pitchFamily="34" charset="0"/>
              <a:buChar char="•"/>
            </a:pPr>
            <a:r>
              <a:rPr lang="en-US" sz="1200" dirty="0"/>
              <a:t>Allowing SNFs to bill Medicare directly for physician services provided by locum physicians</a:t>
            </a:r>
          </a:p>
          <a:p>
            <a:pPr marL="171450" indent="-171450">
              <a:buFont typeface="Arial" panose="020B0604020202020204" pitchFamily="34" charset="0"/>
              <a:buChar char="•"/>
            </a:pPr>
            <a:r>
              <a:rPr lang="en-US" sz="1200" dirty="0"/>
              <a:t>Physician delegation of tasks in SNFs</a:t>
            </a:r>
          </a:p>
          <a:p>
            <a:pPr marL="171450" indent="-171450">
              <a:buFont typeface="Arial" panose="020B0604020202020204" pitchFamily="34" charset="0"/>
              <a:buChar char="•"/>
            </a:pPr>
            <a:r>
              <a:rPr lang="en-US" sz="1200" dirty="0"/>
              <a:t>Personal physician visits</a:t>
            </a:r>
          </a:p>
          <a:p>
            <a:pPr marL="171450" indent="-171450">
              <a:buFont typeface="Arial" panose="020B0604020202020204" pitchFamily="34" charset="0"/>
              <a:buChar char="•"/>
            </a:pPr>
            <a:r>
              <a:rPr lang="en-US" sz="1200" dirty="0"/>
              <a:t>Temporary nurse aides</a:t>
            </a:r>
          </a:p>
          <a:p>
            <a:pPr marL="171450" indent="-171450">
              <a:buFont typeface="Arial" panose="020B0604020202020204" pitchFamily="34" charset="0"/>
              <a:buChar char="•"/>
            </a:pPr>
            <a:r>
              <a:rPr lang="en-US" sz="1200" dirty="0"/>
              <a:t>Use of telehealth in SNFs for physician services</a:t>
            </a:r>
          </a:p>
        </p:txBody>
      </p:sp>
      <p:sp>
        <p:nvSpPr>
          <p:cNvPr id="42" name="TextBox 41">
            <a:extLst>
              <a:ext uri="{FF2B5EF4-FFF2-40B4-BE49-F238E27FC236}">
                <a16:creationId xmlns:a16="http://schemas.microsoft.com/office/drawing/2014/main" id="{DF261254-380F-4518-A2C1-E85688F8BB10}"/>
              </a:ext>
            </a:extLst>
          </p:cNvPr>
          <p:cNvSpPr txBox="1"/>
          <p:nvPr/>
        </p:nvSpPr>
        <p:spPr>
          <a:xfrm>
            <a:off x="7026851" y="4411148"/>
            <a:ext cx="2143106" cy="1200329"/>
          </a:xfrm>
          <a:prstGeom prst="rect">
            <a:avLst/>
          </a:prstGeom>
          <a:noFill/>
        </p:spPr>
        <p:txBody>
          <a:bodyPr wrap="square" rtlCol="0">
            <a:spAutoFit/>
          </a:bodyPr>
          <a:lstStyle/>
          <a:p>
            <a:pPr marL="171450" indent="-171450">
              <a:buFont typeface="Arial" panose="020B0604020202020204" pitchFamily="34" charset="0"/>
              <a:buChar char="•"/>
            </a:pPr>
            <a:r>
              <a:rPr lang="en-US" sz="1200" dirty="0"/>
              <a:t>Post Discharge Home Visits</a:t>
            </a:r>
          </a:p>
          <a:p>
            <a:pPr marL="171450" indent="-171450">
              <a:buFont typeface="Arial" panose="020B0604020202020204" pitchFamily="34" charset="0"/>
              <a:buChar char="•"/>
            </a:pPr>
            <a:r>
              <a:rPr lang="en-US" sz="1200" dirty="0"/>
              <a:t>Care Management Home Visits</a:t>
            </a:r>
          </a:p>
          <a:p>
            <a:pPr marL="171450" indent="-171450">
              <a:buFont typeface="Arial" panose="020B0604020202020204" pitchFamily="34" charset="0"/>
              <a:buChar char="•"/>
            </a:pPr>
            <a:r>
              <a:rPr lang="en-US" sz="1200" dirty="0"/>
              <a:t>Home health expansion/flexibilities</a:t>
            </a:r>
          </a:p>
        </p:txBody>
      </p:sp>
      <p:sp>
        <p:nvSpPr>
          <p:cNvPr id="44" name="TextBox 43">
            <a:extLst>
              <a:ext uri="{FF2B5EF4-FFF2-40B4-BE49-F238E27FC236}">
                <a16:creationId xmlns:a16="http://schemas.microsoft.com/office/drawing/2014/main" id="{4369F696-E897-4D56-AC50-10E734677C47}"/>
              </a:ext>
            </a:extLst>
          </p:cNvPr>
          <p:cNvSpPr txBox="1"/>
          <p:nvPr/>
        </p:nvSpPr>
        <p:spPr>
          <a:xfrm>
            <a:off x="9737413" y="4332330"/>
            <a:ext cx="2527594" cy="1384995"/>
          </a:xfrm>
          <a:prstGeom prst="rect">
            <a:avLst/>
          </a:prstGeom>
          <a:noFill/>
        </p:spPr>
        <p:txBody>
          <a:bodyPr wrap="square" rtlCol="0">
            <a:spAutoFit/>
          </a:bodyPr>
          <a:lstStyle/>
          <a:p>
            <a:pPr marL="171450" indent="-171450">
              <a:buFont typeface="Arial" panose="020B0604020202020204" pitchFamily="34" charset="0"/>
              <a:buChar char="•"/>
            </a:pPr>
            <a:r>
              <a:rPr lang="en-US" sz="1200" dirty="0"/>
              <a:t>Telehealth waiver of originating site requirements</a:t>
            </a:r>
          </a:p>
          <a:p>
            <a:pPr marL="171450" indent="-171450">
              <a:buFont typeface="Arial" panose="020B0604020202020204" pitchFamily="34" charset="0"/>
              <a:buChar char="•"/>
            </a:pPr>
            <a:r>
              <a:rPr lang="en-US" sz="1200" dirty="0"/>
              <a:t>Telehealth waiver of interactive telecommunications system</a:t>
            </a:r>
          </a:p>
        </p:txBody>
      </p:sp>
      <p:cxnSp>
        <p:nvCxnSpPr>
          <p:cNvPr id="21" name="Straight Arrow Connector 20">
            <a:extLst>
              <a:ext uri="{FF2B5EF4-FFF2-40B4-BE49-F238E27FC236}">
                <a16:creationId xmlns:a16="http://schemas.microsoft.com/office/drawing/2014/main" id="{1C12F06E-B213-40A2-B908-4BF205EC0EC4}"/>
              </a:ext>
            </a:extLst>
          </p:cNvPr>
          <p:cNvCxnSpPr>
            <a:cxnSpLocks/>
          </p:cNvCxnSpPr>
          <p:nvPr/>
        </p:nvCxnSpPr>
        <p:spPr>
          <a:xfrm>
            <a:off x="2479172" y="1948440"/>
            <a:ext cx="4375400" cy="0"/>
          </a:xfrm>
          <a:prstGeom prst="straightConnector1">
            <a:avLst/>
          </a:prstGeom>
          <a:ln w="76200">
            <a:solidFill>
              <a:srgbClr val="386794"/>
            </a:solidFill>
            <a:tailEnd type="triangle"/>
          </a:ln>
        </p:spPr>
        <p:style>
          <a:lnRef idx="1">
            <a:schemeClr val="accent1"/>
          </a:lnRef>
          <a:fillRef idx="0">
            <a:schemeClr val="accent1"/>
          </a:fillRef>
          <a:effectRef idx="0">
            <a:schemeClr val="accent1"/>
          </a:effectRef>
          <a:fontRef idx="minor">
            <a:schemeClr val="tx1"/>
          </a:fontRef>
        </p:style>
      </p:cxnSp>
      <p:sp>
        <p:nvSpPr>
          <p:cNvPr id="4" name="Right Brace 3">
            <a:extLst>
              <a:ext uri="{FF2B5EF4-FFF2-40B4-BE49-F238E27FC236}">
                <a16:creationId xmlns:a16="http://schemas.microsoft.com/office/drawing/2014/main" id="{EAB2C73E-2E78-4E41-BF98-EAB909C1FA12}"/>
              </a:ext>
            </a:extLst>
          </p:cNvPr>
          <p:cNvSpPr/>
          <p:nvPr/>
        </p:nvSpPr>
        <p:spPr>
          <a:xfrm>
            <a:off x="2146300" y="1885950"/>
            <a:ext cx="214469" cy="1471316"/>
          </a:xfrm>
          <a:prstGeom prst="rightBrace">
            <a:avLst/>
          </a:prstGeom>
          <a:ln w="57150">
            <a:solidFill>
              <a:srgbClr val="38679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45081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8</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Recap from 2/14: ACO REACH’S Home Health Homebound Waiver</a:t>
            </a:r>
          </a:p>
        </p:txBody>
      </p:sp>
      <p:sp>
        <p:nvSpPr>
          <p:cNvPr id="7" name="Content Placeholder 2">
            <a:extLst>
              <a:ext uri="{FF2B5EF4-FFF2-40B4-BE49-F238E27FC236}">
                <a16:creationId xmlns:a16="http://schemas.microsoft.com/office/drawing/2014/main" id="{4B1460A2-0659-4FC6-8A43-B317A0D2F82F}"/>
              </a:ext>
            </a:extLst>
          </p:cNvPr>
          <p:cNvSpPr>
            <a:spLocks noGrp="1"/>
          </p:cNvSpPr>
          <p:nvPr>
            <p:ph idx="1"/>
          </p:nvPr>
        </p:nvSpPr>
        <p:spPr>
          <a:xfrm>
            <a:off x="276205" y="1654009"/>
            <a:ext cx="7719274" cy="4755839"/>
          </a:xfrm>
        </p:spPr>
        <p:txBody>
          <a:bodyPr vert="horz" lIns="0" tIns="45720" rIns="0" bIns="45720" rtlCol="0" anchor="t">
            <a:noAutofit/>
          </a:bodyPr>
          <a:lstStyle/>
          <a:p>
            <a:pPr marL="137160" indent="0">
              <a:buClrTx/>
              <a:buNone/>
            </a:pPr>
            <a:r>
              <a:rPr lang="en-US" sz="1400" b="1" dirty="0"/>
              <a:t>This waiver </a:t>
            </a:r>
            <a:r>
              <a:rPr lang="en-US" sz="1400" b="1" dirty="0">
                <a:solidFill>
                  <a:schemeClr val="tx1"/>
                </a:solidFill>
              </a:rPr>
              <a:t>under ACO REACH allows </a:t>
            </a:r>
            <a:r>
              <a:rPr lang="en-US" sz="1400" b="1" dirty="0"/>
              <a:t>expansion of Home Health for Medicare beneficiaries with multiple chronic conditions who are at risk of unplanned inpatient admissions.</a:t>
            </a:r>
          </a:p>
          <a:p>
            <a:pPr marL="137160" indent="0">
              <a:buClrTx/>
              <a:buNone/>
            </a:pPr>
            <a:r>
              <a:rPr lang="en-US" sz="1200" b="1" dirty="0">
                <a:solidFill>
                  <a:srgbClr val="59A87C"/>
                </a:solidFill>
              </a:rPr>
              <a:t>Eligibility</a:t>
            </a:r>
          </a:p>
          <a:p>
            <a:pPr marL="457200" marR="0" lvl="0" indent="-32004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0" dirty="0"/>
              <a:t>Otherwise qualify for home health services under </a:t>
            </a:r>
            <a:r>
              <a:rPr lang="en-US" sz="1200" dirty="0">
                <a:hlinkClick r:id="rId3"/>
              </a:rPr>
              <a:t>42 CFR § 409.42</a:t>
            </a:r>
            <a:r>
              <a:rPr lang="en-US" sz="1200" dirty="0"/>
              <a:t> </a:t>
            </a:r>
            <a:r>
              <a:rPr lang="en-US" sz="1200" b="1" i="1" dirty="0"/>
              <a:t>except</a:t>
            </a:r>
            <a:r>
              <a:rPr lang="en-US" sz="1200" dirty="0"/>
              <a:t> that the beneficiary is not required to be confined to the home; </a:t>
            </a:r>
            <a:r>
              <a:rPr lang="en-US" sz="1200" b="1" i="1" dirty="0"/>
              <a:t>and</a:t>
            </a:r>
            <a:endParaRPr lang="en-US" sz="1200" b="1" dirty="0"/>
          </a:p>
          <a:p>
            <a:pPr marL="457200" marR="0" lvl="0" indent="-32004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0" dirty="0"/>
              <a:t>Have at least 2 </a:t>
            </a:r>
            <a:r>
              <a:rPr lang="en-US" sz="1200" b="0" dirty="0">
                <a:hlinkClick r:id="rId4"/>
              </a:rPr>
              <a:t>chronic conditions</a:t>
            </a:r>
            <a:r>
              <a:rPr lang="en-US" sz="1200" b="0" dirty="0"/>
              <a:t> as defined by CMS (i.e., condition that requires ongoing assessment and treatment that is documented in the beneficiary’s plan of care); </a:t>
            </a:r>
            <a:r>
              <a:rPr lang="en-US" sz="1200" b="1" i="1" dirty="0"/>
              <a:t>and</a:t>
            </a:r>
            <a:endParaRPr lang="en-US" sz="1200" b="0" dirty="0"/>
          </a:p>
          <a:p>
            <a:pPr marL="457200" marR="0" lvl="0" indent="-32004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0" dirty="0"/>
              <a:t>Have 1 of 3 indicators: inpatient service utilization, frailty, and/or social isolation; </a:t>
            </a:r>
            <a:r>
              <a:rPr lang="en-US" sz="1200" b="1" i="1" dirty="0"/>
              <a:t>and</a:t>
            </a:r>
            <a:endParaRPr lang="en-US" sz="1200" b="0" dirty="0"/>
          </a:p>
          <a:p>
            <a:pPr marL="457200" marR="0" lvl="0" indent="-32004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0" dirty="0"/>
              <a:t>Not be receiving services under the Post-Discharge Home Visits Benefit Enhancement or the Care Management Home Visits Benefit Enhancement</a:t>
            </a:r>
          </a:p>
          <a:p>
            <a:pPr marL="137160" marR="0" lvl="0" indent="0" fontAlgn="auto">
              <a:buClrTx/>
              <a:buNone/>
              <a:tabLst/>
              <a:defRPr/>
            </a:pPr>
            <a:r>
              <a:rPr lang="en-US" sz="1200" b="1" dirty="0">
                <a:solidFill>
                  <a:srgbClr val="59A87C"/>
                </a:solidFill>
              </a:rPr>
              <a:t>Personnel</a:t>
            </a:r>
          </a:p>
          <a:p>
            <a:pPr marL="457200" indent="-320040">
              <a:lnSpc>
                <a:spcPct val="100000"/>
              </a:lnSpc>
              <a:spcBef>
                <a:spcPts val="0"/>
              </a:spcBef>
              <a:spcAft>
                <a:spcPts val="600"/>
              </a:spcAft>
              <a:buClrTx/>
              <a:buSzTx/>
              <a:buFont typeface="Wingdings" panose="05000000000000000000" pitchFamily="2" charset="2"/>
              <a:buChar char="§"/>
              <a:defRPr/>
            </a:pPr>
            <a:r>
              <a:rPr lang="en-US" sz="1200" dirty="0"/>
              <a:t>ACO to identify home health providers that are Participant Providers or Preferred Providers who would offer these services to eligible beneficiaries</a:t>
            </a:r>
          </a:p>
          <a:p>
            <a:pPr marL="137160" indent="0">
              <a:buClrTx/>
              <a:buNone/>
              <a:defRPr/>
            </a:pPr>
            <a:r>
              <a:rPr lang="en-US" sz="1200" b="1" dirty="0">
                <a:solidFill>
                  <a:srgbClr val="59A87C"/>
                </a:solidFill>
              </a:rPr>
              <a:t>Implementation</a:t>
            </a:r>
          </a:p>
          <a:p>
            <a:pPr marL="457200" marR="0" lvl="0" indent="-320040" fontAlgn="auto">
              <a:lnSpc>
                <a:spcPct val="100000"/>
              </a:lnSpc>
              <a:spcBef>
                <a:spcPts val="0"/>
              </a:spcBef>
              <a:spcAft>
                <a:spcPts val="600"/>
              </a:spcAft>
              <a:buClrTx/>
              <a:buSzTx/>
              <a:buFont typeface="Wingdings" panose="05000000000000000000" pitchFamily="2" charset="2"/>
              <a:buChar char="§"/>
              <a:tabLst/>
              <a:defRPr/>
            </a:pPr>
            <a:r>
              <a:rPr lang="en-US" sz="1200" dirty="0"/>
              <a:t>CMS will provide the ACO with a “Home Health Homebound Waiver” form template to document these eligibility criteria</a:t>
            </a:r>
          </a:p>
          <a:p>
            <a:pPr marL="457200" marR="0" lvl="0" indent="-320040" fontAlgn="auto">
              <a:lnSpc>
                <a:spcPct val="100000"/>
              </a:lnSpc>
              <a:spcBef>
                <a:spcPts val="0"/>
              </a:spcBef>
              <a:spcAft>
                <a:spcPts val="600"/>
              </a:spcAft>
              <a:buClrTx/>
              <a:buSzTx/>
              <a:buFont typeface="Wingdings" panose="05000000000000000000" pitchFamily="2" charset="2"/>
              <a:buChar char="§"/>
              <a:tabLst/>
              <a:defRPr/>
            </a:pPr>
            <a:r>
              <a:rPr lang="en-US" sz="1200" dirty="0"/>
              <a:t>ACO shall ensure that a completed and certified form is maintained in the beneficiary’s medical records</a:t>
            </a:r>
          </a:p>
        </p:txBody>
      </p:sp>
      <p:sp>
        <p:nvSpPr>
          <p:cNvPr id="3" name="Rectangle 2">
            <a:extLst>
              <a:ext uri="{FF2B5EF4-FFF2-40B4-BE49-F238E27FC236}">
                <a16:creationId xmlns:a16="http://schemas.microsoft.com/office/drawing/2014/main" id="{2079F34F-9DD3-4E7B-B2EE-24B1C1C7959D}"/>
              </a:ext>
            </a:extLst>
          </p:cNvPr>
          <p:cNvSpPr/>
          <p:nvPr/>
        </p:nvSpPr>
        <p:spPr>
          <a:xfrm>
            <a:off x="8256104" y="1708856"/>
            <a:ext cx="3454400" cy="4253794"/>
          </a:xfrm>
          <a:prstGeom prst="rect">
            <a:avLst/>
          </a:prstGeom>
          <a:solidFill>
            <a:srgbClr val="E6EEF6"/>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b="1" dirty="0">
                <a:solidFill>
                  <a:schemeClr val="tx1"/>
                </a:solidFill>
              </a:rPr>
              <a:t>Feedback Received</a:t>
            </a:r>
          </a:p>
          <a:p>
            <a:pPr marL="285750" indent="-285750">
              <a:spcAft>
                <a:spcPts val="600"/>
              </a:spcAft>
              <a:buFont typeface="Arial" panose="020B0604020202020204" pitchFamily="34" charset="0"/>
              <a:buChar char="•"/>
            </a:pPr>
            <a:r>
              <a:rPr lang="en-US" sz="1400" dirty="0">
                <a:solidFill>
                  <a:schemeClr val="tx1"/>
                </a:solidFill>
              </a:rPr>
              <a:t>Interest in discussing with CMS</a:t>
            </a:r>
          </a:p>
          <a:p>
            <a:pPr marL="285750" indent="-285750">
              <a:spcAft>
                <a:spcPts val="600"/>
              </a:spcAft>
              <a:buFont typeface="Arial" panose="020B0604020202020204" pitchFamily="34" charset="0"/>
              <a:buChar char="•"/>
            </a:pPr>
            <a:r>
              <a:rPr lang="en-US" sz="1400" dirty="0">
                <a:solidFill>
                  <a:schemeClr val="tx1"/>
                </a:solidFill>
              </a:rPr>
              <a:t>Some concerns with the requirement around the </a:t>
            </a:r>
            <a:r>
              <a:rPr lang="en-US" sz="1400" u="sng" dirty="0">
                <a:solidFill>
                  <a:schemeClr val="tx1"/>
                </a:solidFill>
              </a:rPr>
              <a:t>need for skilled services</a:t>
            </a:r>
          </a:p>
          <a:p>
            <a:pPr marL="742950" lvl="1" indent="-285750">
              <a:spcAft>
                <a:spcPts val="600"/>
              </a:spcAft>
              <a:buFont typeface="Courier New" panose="02070309020205020404" pitchFamily="49" charset="0"/>
              <a:buChar char="o"/>
            </a:pPr>
            <a:r>
              <a:rPr lang="en-US" sz="1400" dirty="0">
                <a:solidFill>
                  <a:schemeClr val="tx1"/>
                </a:solidFill>
              </a:rPr>
              <a:t>OneCare’s Longitudinal Care Pilot Program is helpful because participants do </a:t>
            </a:r>
            <a:r>
              <a:rPr lang="en-US" sz="1400" u="sng" dirty="0">
                <a:solidFill>
                  <a:schemeClr val="tx1"/>
                </a:solidFill>
              </a:rPr>
              <a:t>not</a:t>
            </a:r>
            <a:r>
              <a:rPr lang="en-US" sz="1400" dirty="0">
                <a:solidFill>
                  <a:schemeClr val="tx1"/>
                </a:solidFill>
              </a:rPr>
              <a:t> need to have a demonstrated need for skilled services</a:t>
            </a:r>
          </a:p>
          <a:p>
            <a:pPr marL="285750" indent="-285750">
              <a:spcAft>
                <a:spcPts val="600"/>
              </a:spcAft>
              <a:buFont typeface="Arial" panose="020B0604020202020204" pitchFamily="34" charset="0"/>
              <a:buChar char="•"/>
            </a:pPr>
            <a:r>
              <a:rPr lang="en-US" sz="1400" dirty="0">
                <a:solidFill>
                  <a:schemeClr val="tx1"/>
                </a:solidFill>
              </a:rPr>
              <a:t>To improve uptake and implementation of waiver, direct payments to home health providers for provision of services under this waiver would be important</a:t>
            </a:r>
          </a:p>
        </p:txBody>
      </p:sp>
    </p:spTree>
    <p:extLst>
      <p:ext uri="{BB962C8B-B14F-4D97-AF65-F5344CB8AC3E}">
        <p14:creationId xmlns:p14="http://schemas.microsoft.com/office/powerpoint/2010/main" val="163567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FEB1C8A-643C-484D-B25C-0E62A76E1F34}"/>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solidFill>
                  <a:schemeClr val="bg1"/>
                </a:solidFill>
              </a:rPr>
              <a:t>9</a:t>
            </a:fld>
            <a:endParaRPr lang="en-US" dirty="0">
              <a:solidFill>
                <a:schemeClr val="bg1"/>
              </a:solidFill>
            </a:endParaRPr>
          </a:p>
        </p:txBody>
      </p:sp>
      <p:sp>
        <p:nvSpPr>
          <p:cNvPr id="4" name="Title 3">
            <a:extLst>
              <a:ext uri="{FF2B5EF4-FFF2-40B4-BE49-F238E27FC236}">
                <a16:creationId xmlns:a16="http://schemas.microsoft.com/office/drawing/2014/main" id="{40BFB065-91A6-4353-90B6-09C10E86092A}"/>
              </a:ext>
            </a:extLst>
          </p:cNvPr>
          <p:cNvSpPr>
            <a:spLocks noGrp="1"/>
          </p:cNvSpPr>
          <p:nvPr>
            <p:ph type="title"/>
          </p:nvPr>
        </p:nvSpPr>
        <p:spPr/>
        <p:txBody>
          <a:bodyPr>
            <a:normAutofit/>
          </a:bodyPr>
          <a:lstStyle/>
          <a:p>
            <a:r>
              <a:rPr lang="en-US" sz="4000" dirty="0"/>
              <a:t>Recap from 2/14: Post Discharge Home Visits</a:t>
            </a:r>
          </a:p>
        </p:txBody>
      </p:sp>
      <p:sp>
        <p:nvSpPr>
          <p:cNvPr id="3" name="Rectangle 2">
            <a:extLst>
              <a:ext uri="{FF2B5EF4-FFF2-40B4-BE49-F238E27FC236}">
                <a16:creationId xmlns:a16="http://schemas.microsoft.com/office/drawing/2014/main" id="{2079F34F-9DD3-4E7B-B2EE-24B1C1C7959D}"/>
              </a:ext>
            </a:extLst>
          </p:cNvPr>
          <p:cNvSpPr/>
          <p:nvPr/>
        </p:nvSpPr>
        <p:spPr>
          <a:xfrm>
            <a:off x="8256104" y="2261980"/>
            <a:ext cx="3454400" cy="3548270"/>
          </a:xfrm>
          <a:prstGeom prst="rect">
            <a:avLst/>
          </a:prstGeom>
          <a:solidFill>
            <a:srgbClr val="E6EEF6"/>
          </a:solidFill>
          <a:ln>
            <a:solidFill>
              <a:srgbClr val="386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b="1" dirty="0">
                <a:solidFill>
                  <a:schemeClr val="tx1"/>
                </a:solidFill>
              </a:rPr>
              <a:t>Feedback Received</a:t>
            </a:r>
          </a:p>
          <a:p>
            <a:pPr marL="285750" indent="-285750">
              <a:spcAft>
                <a:spcPts val="600"/>
              </a:spcAft>
              <a:buFont typeface="Arial" panose="020B0604020202020204" pitchFamily="34" charset="0"/>
              <a:buChar char="•"/>
            </a:pPr>
            <a:r>
              <a:rPr lang="en-US" sz="1400" dirty="0">
                <a:solidFill>
                  <a:schemeClr val="tx1"/>
                </a:solidFill>
              </a:rPr>
              <a:t>Concept of a waiver to allow for post-discharge care (as opposed to discharge from Home Health) is sound</a:t>
            </a:r>
          </a:p>
          <a:p>
            <a:pPr marL="285750" indent="-285750">
              <a:spcAft>
                <a:spcPts val="600"/>
              </a:spcAft>
              <a:buFont typeface="Arial" panose="020B0604020202020204" pitchFamily="34" charset="0"/>
              <a:buChar char="•"/>
            </a:pPr>
            <a:r>
              <a:rPr lang="en-US" sz="1400" dirty="0">
                <a:solidFill>
                  <a:schemeClr val="tx1"/>
                </a:solidFill>
              </a:rPr>
              <a:t>Challenges around implementing this waiver under current VTAPM due to contracting and billing issues – Home Health agencies had to contract with individual physicians, who hold responsibility for billing and reimbursing home health.</a:t>
            </a:r>
          </a:p>
        </p:txBody>
      </p:sp>
      <p:sp>
        <p:nvSpPr>
          <p:cNvPr id="8" name="Content Placeholder 2">
            <a:extLst>
              <a:ext uri="{FF2B5EF4-FFF2-40B4-BE49-F238E27FC236}">
                <a16:creationId xmlns:a16="http://schemas.microsoft.com/office/drawing/2014/main" id="{3F99F089-2F79-4712-8EBA-4C94A7BD45FA}"/>
              </a:ext>
            </a:extLst>
          </p:cNvPr>
          <p:cNvSpPr>
            <a:spLocks noGrp="1"/>
          </p:cNvSpPr>
          <p:nvPr>
            <p:ph idx="1"/>
          </p:nvPr>
        </p:nvSpPr>
        <p:spPr>
          <a:xfrm>
            <a:off x="481496" y="1811130"/>
            <a:ext cx="6610486" cy="633803"/>
          </a:xfrm>
        </p:spPr>
        <p:txBody>
          <a:bodyPr vert="horz" lIns="0" tIns="45720" rIns="0" bIns="45720" rtlCol="0" anchor="t">
            <a:noAutofit/>
          </a:bodyPr>
          <a:lstStyle/>
          <a:p>
            <a:pPr marL="0" lvl="2" indent="0" fontAlgn="base">
              <a:spcBef>
                <a:spcPts val="0"/>
              </a:spcBef>
              <a:spcAft>
                <a:spcPts val="1200"/>
              </a:spcAft>
              <a:buClrTx/>
              <a:buSzPct val="100000"/>
              <a:buNone/>
              <a:defRPr/>
            </a:pPr>
            <a:r>
              <a:rPr lang="en-US" sz="1600" b="1" dirty="0">
                <a:solidFill>
                  <a:schemeClr val="tx1"/>
                </a:solidFill>
              </a:rPr>
              <a:t>The post discharge home visit waiver is identical under the VTAPM and ACO REACH.</a:t>
            </a:r>
            <a:endParaRPr lang="en-US" sz="1400" b="0" dirty="0"/>
          </a:p>
        </p:txBody>
      </p:sp>
      <p:graphicFrame>
        <p:nvGraphicFramePr>
          <p:cNvPr id="9" name="Table 8">
            <a:extLst>
              <a:ext uri="{FF2B5EF4-FFF2-40B4-BE49-F238E27FC236}">
                <a16:creationId xmlns:a16="http://schemas.microsoft.com/office/drawing/2014/main" id="{7A5A8457-4112-4935-AFBC-CEC5C8925260}"/>
              </a:ext>
            </a:extLst>
          </p:cNvPr>
          <p:cNvGraphicFramePr>
            <a:graphicFrameLocks noGrp="1"/>
          </p:cNvGraphicFramePr>
          <p:nvPr>
            <p:extLst>
              <p:ext uri="{D42A27DB-BD31-4B8C-83A1-F6EECF244321}">
                <p14:modId xmlns:p14="http://schemas.microsoft.com/office/powerpoint/2010/main" val="1882164379"/>
              </p:ext>
            </p:extLst>
          </p:nvPr>
        </p:nvGraphicFramePr>
        <p:xfrm>
          <a:off x="481496" y="2443174"/>
          <a:ext cx="7269308" cy="3272445"/>
        </p:xfrm>
        <a:graphic>
          <a:graphicData uri="http://schemas.openxmlformats.org/drawingml/2006/table">
            <a:tbl>
              <a:tblPr firstRow="1" bandRow="1">
                <a:tableStyleId>{5C22544A-7EE6-4342-B048-85BDC9FD1C3A}</a:tableStyleId>
              </a:tblPr>
              <a:tblGrid>
                <a:gridCol w="1697223">
                  <a:extLst>
                    <a:ext uri="{9D8B030D-6E8A-4147-A177-3AD203B41FA5}">
                      <a16:colId xmlns:a16="http://schemas.microsoft.com/office/drawing/2014/main" val="290072669"/>
                    </a:ext>
                  </a:extLst>
                </a:gridCol>
                <a:gridCol w="5572085">
                  <a:extLst>
                    <a:ext uri="{9D8B030D-6E8A-4147-A177-3AD203B41FA5}">
                      <a16:colId xmlns:a16="http://schemas.microsoft.com/office/drawing/2014/main" val="1596067179"/>
                    </a:ext>
                  </a:extLst>
                </a:gridCol>
              </a:tblGrid>
              <a:tr h="285414">
                <a:tc>
                  <a:txBody>
                    <a:bodyPr/>
                    <a:lstStyle/>
                    <a:p>
                      <a:r>
                        <a:rPr lang="en-US" sz="1200" dirty="0"/>
                        <a:t>Topic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A87C"/>
                    </a:solidFill>
                  </a:tcPr>
                </a:tc>
                <a:tc>
                  <a:txBody>
                    <a:bodyPr/>
                    <a:lstStyle/>
                    <a:p>
                      <a:r>
                        <a:rPr lang="en-US" sz="1200" dirty="0"/>
                        <a:t>VTAPM and ACO REACH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A87C"/>
                    </a:solidFill>
                  </a:tcPr>
                </a:tc>
                <a:extLst>
                  <a:ext uri="{0D108BD9-81ED-4DB2-BD59-A6C34878D82A}">
                    <a16:rowId xmlns:a16="http://schemas.microsoft.com/office/drawing/2014/main" val="2998381344"/>
                  </a:ext>
                </a:extLst>
              </a:tr>
              <a:tr h="124639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Eligibility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3736" lvl="1" indent="-173736">
                        <a:lnSpc>
                          <a:spcPct val="100000"/>
                        </a:lnSpc>
                        <a:spcBef>
                          <a:spcPts val="0"/>
                        </a:spcBef>
                        <a:spcAft>
                          <a:spcPts val="0"/>
                        </a:spcAft>
                        <a:buClrTx/>
                        <a:buFont typeface="Arial" panose="020B0604020202020204" pitchFamily="34" charset="0"/>
                        <a:buChar char="•"/>
                        <a:defRPr/>
                      </a:pPr>
                      <a:r>
                        <a:rPr lang="en-US" sz="1100" b="0" dirty="0"/>
                        <a:t>Does not qualify for Medicare coverage of home health services under </a:t>
                      </a:r>
                      <a:r>
                        <a:rPr lang="en-US" sz="1100" dirty="0">
                          <a:hlinkClick r:id="rId3"/>
                        </a:rPr>
                        <a:t>42 CFR § 409.42</a:t>
                      </a:r>
                      <a:r>
                        <a:rPr lang="en-US" sz="1100" dirty="0"/>
                        <a:t> </a:t>
                      </a:r>
                      <a:r>
                        <a:rPr lang="en-US" sz="1100" b="1" i="1" dirty="0"/>
                        <a:t>or</a:t>
                      </a:r>
                      <a:r>
                        <a:rPr lang="en-US" sz="1100" b="0" dirty="0"/>
                        <a:t> does qualify for Medicare coverage of home health services on the sole basis of living in a medically underserved area; </a:t>
                      </a:r>
                      <a:r>
                        <a:rPr lang="en-US" sz="1100" b="1" i="1" dirty="0"/>
                        <a:t>and</a:t>
                      </a:r>
                    </a:p>
                    <a:p>
                      <a:pPr marL="173736" lvl="1" indent="-173736">
                        <a:lnSpc>
                          <a:spcPct val="100000"/>
                        </a:lnSpc>
                        <a:spcBef>
                          <a:spcPts val="0"/>
                        </a:spcBef>
                        <a:spcAft>
                          <a:spcPts val="0"/>
                        </a:spcAft>
                        <a:buClrTx/>
                        <a:buFont typeface="Arial" panose="020B0604020202020204" pitchFamily="34" charset="0"/>
                        <a:buChar char="•"/>
                        <a:defRPr/>
                      </a:pPr>
                      <a:r>
                        <a:rPr lang="en-US" sz="1100" b="0" dirty="0"/>
                        <a:t>Discharged from the acute inpatient hospital, inpatient psychiatric facility, inpatient rehabilitation facility, long-term care hospital, or SNF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2056444"/>
                  </a:ext>
                </a:extLst>
              </a:tr>
              <a:tr h="44397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Personnel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3736" lvl="1" indent="-173736">
                        <a:lnSpc>
                          <a:spcPct val="100000"/>
                        </a:lnSpc>
                        <a:spcBef>
                          <a:spcPts val="0"/>
                        </a:spcBef>
                        <a:spcAft>
                          <a:spcPts val="0"/>
                        </a:spcAft>
                        <a:buClrTx/>
                        <a:buFont typeface="Arial" panose="020B0604020202020204" pitchFamily="34" charset="0"/>
                        <a:buChar char="•"/>
                        <a:defRPr/>
                      </a:pPr>
                      <a:r>
                        <a:rPr lang="en-US" sz="1100" b="0" dirty="0"/>
                        <a:t>Furnished by auxiliary personnel under general supervision of ACO-participating provider (</a:t>
                      </a:r>
                      <a:r>
                        <a:rPr lang="en-US" sz="1100" b="0" i="0" kern="1200" dirty="0">
                          <a:solidFill>
                            <a:schemeClr val="dk1"/>
                          </a:solidFill>
                          <a:effectLst/>
                          <a:latin typeface="+mn-lt"/>
                          <a:ea typeface="+mn-ea"/>
                          <a:cs typeface="+mn-cs"/>
                          <a:hlinkClick r:id="rId4"/>
                        </a:rPr>
                        <a:t>42 CFR § 410.26</a:t>
                      </a:r>
                      <a:r>
                        <a:rPr lang="en-US" sz="1100" b="0" i="0" kern="1200" dirty="0">
                          <a:solidFill>
                            <a:schemeClr val="dk1"/>
                          </a:solidFill>
                          <a:effectLst/>
                          <a:latin typeface="+mn-lt"/>
                          <a:ea typeface="+mn-ea"/>
                          <a:cs typeface="+mn-cs"/>
                        </a:rPr>
                        <a:t>)</a:t>
                      </a:r>
                      <a:endParaRPr lang="en-US"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164899"/>
                  </a:ext>
                </a:extLst>
              </a:tr>
              <a:tr h="129666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dirty="0"/>
                        <a:t>Service Delivery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E7"/>
                    </a:solidFill>
                  </a:tcPr>
                </a:tc>
                <a:tc>
                  <a:txBody>
                    <a:bodyPr/>
                    <a:lstStyle/>
                    <a:p>
                      <a:pPr marL="173736" lvl="1" indent="-173736">
                        <a:lnSpc>
                          <a:spcPct val="100000"/>
                        </a:lnSpc>
                        <a:spcBef>
                          <a:spcPts val="0"/>
                        </a:spcBef>
                        <a:spcAft>
                          <a:spcPts val="0"/>
                        </a:spcAft>
                        <a:buClrTx/>
                        <a:buFont typeface="Arial" panose="020B0604020202020204" pitchFamily="34" charset="0"/>
                        <a:buChar char="•"/>
                        <a:defRPr/>
                      </a:pPr>
                      <a:r>
                        <a:rPr lang="en-US" sz="1100" b="0" dirty="0"/>
                        <a:t>No more than 9 times in the first 90 days following discharge</a:t>
                      </a:r>
                    </a:p>
                    <a:p>
                      <a:pPr marL="173736" lvl="1" indent="-173736">
                        <a:lnSpc>
                          <a:spcPct val="100000"/>
                        </a:lnSpc>
                        <a:spcBef>
                          <a:spcPts val="0"/>
                        </a:spcBef>
                        <a:spcAft>
                          <a:spcPts val="0"/>
                        </a:spcAft>
                        <a:buClrTx/>
                        <a:buFont typeface="Arial" panose="020B0604020202020204" pitchFamily="34" charset="0"/>
                        <a:buChar char="•"/>
                        <a:defRPr/>
                      </a:pPr>
                      <a:r>
                        <a:rPr lang="en-US" sz="1100" b="0" dirty="0">
                          <a:solidFill>
                            <a:schemeClr val="tx1"/>
                          </a:solidFill>
                        </a:rPr>
                        <a:t>The 9 home visit services do not accumulate across multiple discharges; if the beneficiary is readmitted within 90 days of the initial discharge and before receiving nine home visits, the beneficiary may receive only nine home visits in connection with the subsequent discharge. The beneficiary cannot receive the remainder of the nine home visits associated with the initial discharge.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8846321"/>
                  </a:ext>
                </a:extLst>
              </a:tr>
            </a:tbl>
          </a:graphicData>
        </a:graphic>
      </p:graphicFrame>
    </p:spTree>
    <p:extLst>
      <p:ext uri="{BB962C8B-B14F-4D97-AF65-F5344CB8AC3E}">
        <p14:creationId xmlns:p14="http://schemas.microsoft.com/office/powerpoint/2010/main" val="567431120"/>
      </p:ext>
    </p:extLst>
  </p:cSld>
  <p:clrMapOvr>
    <a:masterClrMapping/>
  </p:clrMapOvr>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
      <a:majorFont>
        <a:latin typeface="Montserrat"/>
        <a:ea typeface=""/>
        <a:cs typeface=""/>
      </a:majorFont>
      <a:minorFont>
        <a:latin typeface="Montserra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
      <a:majorFont>
        <a:latin typeface="Montserrat"/>
        <a:ea typeface=""/>
        <a:cs typeface=""/>
      </a:majorFont>
      <a:minorFont>
        <a:latin typeface="Montserra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1 6 " ? > < p r o p e r t i e s   x m l n s = " h t t p : / / w w w . i m a n a g e . c o m / w o r k / x m l s c h e m a " >  
     < d o c u m e n t i d > M A N A T T ! 4 0 1 9 7 6 1 7 7 . 3 < / d o c u m e n t i d >  
     < s e n d e r i d > L Y K I M < / s e n d e r i d >  
     < s e n d e r e m a i l > L Y K I M @ M A N A T T . C O M < / s e n d e r e m a i l >  
     < l a s t m o d i f i e d > 2 0 2 3 - 0 3 - 2 8 T 1 6 : 1 0 : 0 0 . 0 0 0 0 0 0 0 - 0 4 : 0 0 < / l a s t m o d i f i e d >  
     < d a t a b a s e > M A N A T T < / d a t a b a s e >  
 < / 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22BB821A096346AEF1342BEF536DA8" ma:contentTypeVersion="6" ma:contentTypeDescription="Create a new document." ma:contentTypeScope="" ma:versionID="667d7cb34ad9ed261af26258800172d4">
  <xsd:schema xmlns:xsd="http://www.w3.org/2001/XMLSchema" xmlns:xs="http://www.w3.org/2001/XMLSchema" xmlns:p="http://schemas.microsoft.com/office/2006/metadata/properties" xmlns:ns2="706b43fe-54bd-4906-979c-dbb1422fe369" xmlns:ns3="d29a8555-db37-4257-91ea-e6d336cdedf2" targetNamespace="http://schemas.microsoft.com/office/2006/metadata/properties" ma:root="true" ma:fieldsID="8135cdb21fa880e8fce645f1589d45a9" ns2:_="" ns3:_="">
    <xsd:import namespace="706b43fe-54bd-4906-979c-dbb1422fe369"/>
    <xsd:import namespace="d29a8555-db37-4257-91ea-e6d336cdedf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6b43fe-54bd-4906-979c-dbb1422fe3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9a8555-db37-4257-91ea-e6d336cdedf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SharedWithUsers xmlns="d29a8555-db37-4257-91ea-e6d336cdedf2">
      <UserInfo>
        <DisplayName>Michael Bailit</DisplayName>
        <AccountId>22</AccountId>
        <AccountType/>
      </UserInfo>
      <UserInfo>
        <DisplayName>Alyssa Vangeli</DisplayName>
        <AccountId>23618</AccountId>
        <AccountType/>
      </UserInfo>
    </SharedWithUsers>
  </documentManagement>
</p:properties>
</file>

<file path=customXml/itemProps1.xml><?xml version="1.0" encoding="utf-8"?>
<ds:datastoreItem xmlns:ds="http://schemas.openxmlformats.org/officeDocument/2006/customXml" ds:itemID="{F41C1E2B-012E-41A1-9C7A-857A39F7FA3C}">
  <ds:schemaRefs>
    <ds:schemaRef ds:uri="http://www.imanage.com/work/xmlschema"/>
  </ds:schemaRefs>
</ds:datastoreItem>
</file>

<file path=customXml/itemProps2.xml><?xml version="1.0" encoding="utf-8"?>
<ds:datastoreItem xmlns:ds="http://schemas.openxmlformats.org/officeDocument/2006/customXml" ds:itemID="{6D15A643-CD3A-447B-B565-D71175788476}">
  <ds:schemaRefs>
    <ds:schemaRef ds:uri="706b43fe-54bd-4906-979c-dbb1422fe369"/>
    <ds:schemaRef ds:uri="d29a8555-db37-4257-91ea-e6d336cded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A89EB3D-215A-4EB1-83B3-81BA40FFCB60}">
  <ds:schemaRefs>
    <ds:schemaRef ds:uri="http://schemas.microsoft.com/sharepoint/v3/contenttype/forms"/>
  </ds:schemaRefs>
</ds:datastoreItem>
</file>

<file path=customXml/itemProps4.xml><?xml version="1.0" encoding="utf-8"?>
<ds:datastoreItem xmlns:ds="http://schemas.openxmlformats.org/officeDocument/2006/customXml" ds:itemID="{A5CA06DA-5925-4CA7-8C39-84C2CFEA8A24}">
  <ds:schemaRefs>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terms/"/>
    <ds:schemaRef ds:uri="http://schemas.microsoft.com/office/2006/metadata/properties"/>
    <ds:schemaRef ds:uri="d29a8555-db37-4257-91ea-e6d336cdedf2"/>
    <ds:schemaRef ds:uri="706b43fe-54bd-4906-979c-dbb1422fe36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513</TotalTime>
  <Words>3674</Words>
  <Application>Microsoft Office PowerPoint</Application>
  <PresentationFormat>Widescreen</PresentationFormat>
  <Paragraphs>283</Paragraphs>
  <Slides>25</Slides>
  <Notes>19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Arial</vt:lpstr>
      <vt:lpstr>Calibri</vt:lpstr>
      <vt:lpstr>Courier New</vt:lpstr>
      <vt:lpstr>Montserrat</vt:lpstr>
      <vt:lpstr>Wingdings</vt:lpstr>
      <vt:lpstr>Wingdings 2</vt:lpstr>
      <vt:lpstr>Retrospect</vt:lpstr>
      <vt:lpstr>1_Retrospect</vt:lpstr>
      <vt:lpstr>Medicare Waivers Technical Advisory Group Meeting #2</vt:lpstr>
      <vt:lpstr>Meeting Agenda</vt:lpstr>
      <vt:lpstr>1. Recap Task at Hand and Current/Potential Medicare Waivers</vt:lpstr>
      <vt:lpstr>Medicare Waivers Technical Advisory Group’s Charge</vt:lpstr>
      <vt:lpstr>Theory of Change for Medicare Waivers</vt:lpstr>
      <vt:lpstr>Medicare Waivers Under Consideration</vt:lpstr>
      <vt:lpstr>Medicare Waivers Within the Context of the Care Continuum </vt:lpstr>
      <vt:lpstr>Recap from 2/14: ACO REACH’S Home Health Homebound Waiver</vt:lpstr>
      <vt:lpstr>Recap from 2/14: Post Discharge Home Visits</vt:lpstr>
      <vt:lpstr>Recap from 2/14: Care Management Home Visits</vt:lpstr>
      <vt:lpstr>3. Deeper Dive on Waivers Related to SNFs</vt:lpstr>
      <vt:lpstr>Discussion: Improvements in Care Delivery and Transitions</vt:lpstr>
      <vt:lpstr>#1: SNF Flexibilities Available During the PHE</vt:lpstr>
      <vt:lpstr>Discussion: SNF PHE Flexibilities</vt:lpstr>
      <vt:lpstr>#2: SNF Flexibility Around Billing</vt:lpstr>
      <vt:lpstr>Discussion: SNF Billing Flexibility</vt:lpstr>
      <vt:lpstr>#3: 3-day SNF Rule Waiver</vt:lpstr>
      <vt:lpstr>Discussion: 3-Day SNF Rule Waiver</vt:lpstr>
      <vt:lpstr>4. Deeper Dive on Waiver Related to Hospice</vt:lpstr>
      <vt:lpstr>Rationale/Philosophy for Hospice Waiver</vt:lpstr>
      <vt:lpstr>Vermont’s Medicaid Policy Around Hospice</vt:lpstr>
      <vt:lpstr>For Consideration: CMS’ Hospice Waiver in ACO REACH</vt:lpstr>
      <vt:lpstr>Discussion: Potential Hospice Waiver</vt:lpstr>
      <vt:lpstr>4. Next Steps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AHS Strategic Plan</dc:title>
  <dc:creator>Daloz, Todd</dc:creator>
  <cp:lastModifiedBy>Trafton, Wendy</cp:lastModifiedBy>
  <cp:revision>469</cp:revision>
  <cp:lastPrinted>2023-03-22T17:56:31Z</cp:lastPrinted>
  <dcterms:created xsi:type="dcterms:W3CDTF">2022-06-07T10:11:33Z</dcterms:created>
  <dcterms:modified xsi:type="dcterms:W3CDTF">2023-03-29T20:30:22Z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0x0101002122BB821A096346AEF1342BEF536DA8</vt:lpwstr>
  </property>
</Properties>
</file>