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32"/>
  </p:notesMasterIdLst>
  <p:sldIdLst>
    <p:sldId id="290" r:id="rId5"/>
    <p:sldId id="300" r:id="rId6"/>
    <p:sldId id="346" r:id="rId7"/>
    <p:sldId id="1923" r:id="rId8"/>
    <p:sldId id="401" r:id="rId9"/>
    <p:sldId id="1988" r:id="rId10"/>
    <p:sldId id="1985" r:id="rId11"/>
    <p:sldId id="1991" r:id="rId12"/>
    <p:sldId id="1992" r:id="rId13"/>
    <p:sldId id="1984" r:id="rId14"/>
    <p:sldId id="1987" r:id="rId15"/>
    <p:sldId id="1993" r:id="rId16"/>
    <p:sldId id="347" r:id="rId17"/>
    <p:sldId id="348" r:id="rId18"/>
    <p:sldId id="349" r:id="rId19"/>
    <p:sldId id="350" r:id="rId20"/>
    <p:sldId id="351" r:id="rId21"/>
    <p:sldId id="352" r:id="rId22"/>
    <p:sldId id="353" r:id="rId23"/>
    <p:sldId id="354" r:id="rId24"/>
    <p:sldId id="355" r:id="rId25"/>
    <p:sldId id="356" r:id="rId26"/>
    <p:sldId id="357" r:id="rId27"/>
    <p:sldId id="359" r:id="rId28"/>
    <p:sldId id="358" r:id="rId29"/>
    <p:sldId id="360" r:id="rId30"/>
    <p:sldId id="1943" r:id="rId31"/>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00483B-F662-EE33-D502-5CA9AFD1AF73}" name="Trafton, Wendy" initials="TW" userId="S::Wendy.Trafton@vermont.gov::6b26a0ef-f274-4294-901a-2186a2a18176" providerId="AD"/>
  <p188:author id="{3255AA73-DE19-CD8C-5F4C-6E00447121C9}" name="Manatt" initials="Manatt" userId="Manatt" providerId="None"/>
  <p188:author id="{3E8EB982-6049-ACBE-C1C5-837B3E05B826}" name="Backus, Ena" initials="BE" userId="S::Ena.Backus@vermont.gov::1c224107-9a96-4da7-9952-366a3db8a37f" providerId="AD"/>
  <p188:author id="{7F37CE83-20B0-4C32-A2CB-26A7121AA924}" name="Michael Bailit" initials="MB" userId="S::mbailit@bailit-health.com::6e5c4604-85bf-41ef-8e97-4724b7d56589" providerId="AD"/>
  <p188:author id="{AF6009A9-F1E9-36D2-5801-FBF83450382C}" name="Edith Stowe" initials="ECS" userId="Edith Stowe" providerId="None"/>
  <p188:author id="{9F8EC6D9-F589-6AC2-B558-70D11D868C44}" name="Samuelson, Jenney" initials="SJ" userId="S::Jenney.Samuelson@vermont.gov::858fda4e-12aa-4837-8538-c1f389674db5" providerId="AD"/>
  <p188:author id="{9332DEE0-732D-F961-2B28-6637D396FC3F}" name="Lora Kim" initials="LK" userId="Lora Kim"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ora Kim" initials="LK" lastIdx="10" clrIdx="0">
    <p:extLst>
      <p:ext uri="{19B8F6BF-5375-455C-9EA6-DF929625EA0E}">
        <p15:presenceInfo xmlns:p15="http://schemas.microsoft.com/office/powerpoint/2012/main" userId="Lora Kim" providerId="None"/>
      </p:ext>
    </p:extLst>
  </p:cmAuthor>
  <p:cmAuthor id="2" name="Edith Stowe" initials="ECS" lastIdx="7" clrIdx="1">
    <p:extLst>
      <p:ext uri="{19B8F6BF-5375-455C-9EA6-DF929625EA0E}">
        <p15:presenceInfo xmlns:p15="http://schemas.microsoft.com/office/powerpoint/2012/main" userId="Edith Stow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A87C"/>
    <a:srgbClr val="E1EF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5E26ED-C437-4104-9E39-F388514A5FFB}" v="62" dt="2022-09-05T20:18:19.8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7" autoAdjust="0"/>
    <p:restoredTop sz="94660"/>
  </p:normalViewPr>
  <p:slideViewPr>
    <p:cSldViewPr snapToGrid="0">
      <p:cViewPr>
        <p:scale>
          <a:sx n="50" d="100"/>
          <a:sy n="50" d="100"/>
        </p:scale>
        <p:origin x="1208" y="404"/>
      </p:cViewPr>
      <p:guideLst/>
    </p:cSldViewPr>
  </p:slideViewPr>
  <p:notesTextViewPr>
    <p:cViewPr>
      <p:scale>
        <a:sx n="1" d="1"/>
        <a:sy n="1" d="1"/>
      </p:scale>
      <p:origin x="0" y="0"/>
    </p:cViewPr>
  </p:notesTextViewPr>
  <p:sorterViewPr>
    <p:cViewPr>
      <p:scale>
        <a:sx n="100" d="100"/>
        <a:sy n="100" d="100"/>
      </p:scale>
      <p:origin x="0" y="-40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ailit" userId="6e5c4604-85bf-41ef-8e97-4724b7d56589" providerId="ADAL" clId="{FE5E26ED-C437-4104-9E39-F388514A5FFB}"/>
    <pc:docChg chg="custSel addSld modSld sldOrd">
      <pc:chgData name="Michael Bailit" userId="6e5c4604-85bf-41ef-8e97-4724b7d56589" providerId="ADAL" clId="{FE5E26ED-C437-4104-9E39-F388514A5FFB}" dt="2022-09-05T20:19:13.057" v="381" actId="14100"/>
      <pc:docMkLst>
        <pc:docMk/>
      </pc:docMkLst>
      <pc:sldChg chg="modSp add mod">
        <pc:chgData name="Michael Bailit" userId="6e5c4604-85bf-41ef-8e97-4724b7d56589" providerId="ADAL" clId="{FE5E26ED-C437-4104-9E39-F388514A5FFB}" dt="2022-09-05T19:56:07.833" v="11" actId="20577"/>
        <pc:sldMkLst>
          <pc:docMk/>
          <pc:sldMk cId="3026469271" sldId="290"/>
        </pc:sldMkLst>
        <pc:spChg chg="mod">
          <ac:chgData name="Michael Bailit" userId="6e5c4604-85bf-41ef-8e97-4724b7d56589" providerId="ADAL" clId="{FE5E26ED-C437-4104-9E39-F388514A5FFB}" dt="2022-09-05T19:56:07.833" v="11" actId="20577"/>
          <ac:spMkLst>
            <pc:docMk/>
            <pc:sldMk cId="3026469271" sldId="290"/>
            <ac:spMk id="3" creationId="{9514D914-DC5E-4905-A56A-C2F4A25F9D6E}"/>
          </ac:spMkLst>
        </pc:spChg>
      </pc:sldChg>
      <pc:sldChg chg="modSp mod">
        <pc:chgData name="Michael Bailit" userId="6e5c4604-85bf-41ef-8e97-4724b7d56589" providerId="ADAL" clId="{FE5E26ED-C437-4104-9E39-F388514A5FFB}" dt="2022-09-05T20:01:49.544" v="138" actId="20577"/>
        <pc:sldMkLst>
          <pc:docMk/>
          <pc:sldMk cId="3438892641" sldId="300"/>
        </pc:sldMkLst>
        <pc:spChg chg="mod">
          <ac:chgData name="Michael Bailit" userId="6e5c4604-85bf-41ef-8e97-4724b7d56589" providerId="ADAL" clId="{FE5E26ED-C437-4104-9E39-F388514A5FFB}" dt="2022-09-05T20:01:49.544" v="138" actId="20577"/>
          <ac:spMkLst>
            <pc:docMk/>
            <pc:sldMk cId="3438892641" sldId="300"/>
            <ac:spMk id="3" creationId="{26D4CFBA-F4B9-82FA-C29D-57D4AF14AC21}"/>
          </ac:spMkLst>
        </pc:spChg>
      </pc:sldChg>
      <pc:sldChg chg="modSp mod">
        <pc:chgData name="Michael Bailit" userId="6e5c4604-85bf-41ef-8e97-4724b7d56589" providerId="ADAL" clId="{FE5E26ED-C437-4104-9E39-F388514A5FFB}" dt="2022-09-05T20:04:59.893" v="170" actId="255"/>
        <pc:sldMkLst>
          <pc:docMk/>
          <pc:sldMk cId="1127592179" sldId="347"/>
        </pc:sldMkLst>
        <pc:spChg chg="mod">
          <ac:chgData name="Michael Bailit" userId="6e5c4604-85bf-41ef-8e97-4724b7d56589" providerId="ADAL" clId="{FE5E26ED-C437-4104-9E39-F388514A5FFB}" dt="2022-09-05T20:04:59.893" v="170" actId="255"/>
          <ac:spMkLst>
            <pc:docMk/>
            <pc:sldMk cId="1127592179" sldId="347"/>
            <ac:spMk id="2" creationId="{6D33B565-B816-6B2E-F694-93C9D6234487}"/>
          </ac:spMkLst>
        </pc:spChg>
        <pc:spChg chg="mod">
          <ac:chgData name="Michael Bailit" userId="6e5c4604-85bf-41ef-8e97-4724b7d56589" providerId="ADAL" clId="{FE5E26ED-C437-4104-9E39-F388514A5FFB}" dt="2022-09-05T20:04:22.581" v="169" actId="1076"/>
          <ac:spMkLst>
            <pc:docMk/>
            <pc:sldMk cId="1127592179" sldId="347"/>
            <ac:spMk id="3" creationId="{57F50F20-96B0-EFCA-921A-E3DAB981ED6A}"/>
          </ac:spMkLst>
        </pc:spChg>
      </pc:sldChg>
      <pc:sldChg chg="modSp mod">
        <pc:chgData name="Michael Bailit" userId="6e5c4604-85bf-41ef-8e97-4724b7d56589" providerId="ADAL" clId="{FE5E26ED-C437-4104-9E39-F388514A5FFB}" dt="2022-09-05T20:18:19.850" v="377" actId="255"/>
        <pc:sldMkLst>
          <pc:docMk/>
          <pc:sldMk cId="960191381" sldId="348"/>
        </pc:sldMkLst>
        <pc:spChg chg="mod">
          <ac:chgData name="Michael Bailit" userId="6e5c4604-85bf-41ef-8e97-4724b7d56589" providerId="ADAL" clId="{FE5E26ED-C437-4104-9E39-F388514A5FFB}" dt="2022-09-05T20:05:06.257" v="171" actId="255"/>
          <ac:spMkLst>
            <pc:docMk/>
            <pc:sldMk cId="960191381" sldId="348"/>
            <ac:spMk id="2" creationId="{6D33B565-B816-6B2E-F694-93C9D6234487}"/>
          </ac:spMkLst>
        </pc:spChg>
        <pc:spChg chg="mod">
          <ac:chgData name="Michael Bailit" userId="6e5c4604-85bf-41ef-8e97-4724b7d56589" providerId="ADAL" clId="{FE5E26ED-C437-4104-9E39-F388514A5FFB}" dt="2022-09-05T20:18:19.850" v="377" actId="255"/>
          <ac:spMkLst>
            <pc:docMk/>
            <pc:sldMk cId="960191381" sldId="348"/>
            <ac:spMk id="3" creationId="{57F50F20-96B0-EFCA-921A-E3DAB981ED6A}"/>
          </ac:spMkLst>
        </pc:spChg>
      </pc:sldChg>
      <pc:sldChg chg="modSp mod">
        <pc:chgData name="Michael Bailit" userId="6e5c4604-85bf-41ef-8e97-4724b7d56589" providerId="ADAL" clId="{FE5E26ED-C437-4104-9E39-F388514A5FFB}" dt="2022-09-05T20:06:17.524" v="183" actId="255"/>
        <pc:sldMkLst>
          <pc:docMk/>
          <pc:sldMk cId="732216991" sldId="349"/>
        </pc:sldMkLst>
        <pc:spChg chg="mod">
          <ac:chgData name="Michael Bailit" userId="6e5c4604-85bf-41ef-8e97-4724b7d56589" providerId="ADAL" clId="{FE5E26ED-C437-4104-9E39-F388514A5FFB}" dt="2022-09-05T20:05:39.373" v="179" actId="255"/>
          <ac:spMkLst>
            <pc:docMk/>
            <pc:sldMk cId="732216991" sldId="349"/>
            <ac:spMk id="2" creationId="{6D33B565-B816-6B2E-F694-93C9D6234487}"/>
          </ac:spMkLst>
        </pc:spChg>
        <pc:spChg chg="mod">
          <ac:chgData name="Michael Bailit" userId="6e5c4604-85bf-41ef-8e97-4724b7d56589" providerId="ADAL" clId="{FE5E26ED-C437-4104-9E39-F388514A5FFB}" dt="2022-09-05T20:06:17.524" v="183" actId="255"/>
          <ac:spMkLst>
            <pc:docMk/>
            <pc:sldMk cId="732216991" sldId="349"/>
            <ac:spMk id="3" creationId="{57F50F20-96B0-EFCA-921A-E3DAB981ED6A}"/>
          </ac:spMkLst>
        </pc:spChg>
      </pc:sldChg>
      <pc:sldChg chg="modSp mod">
        <pc:chgData name="Michael Bailit" userId="6e5c4604-85bf-41ef-8e97-4724b7d56589" providerId="ADAL" clId="{FE5E26ED-C437-4104-9E39-F388514A5FFB}" dt="2022-09-05T20:08:27.598" v="208" actId="207"/>
        <pc:sldMkLst>
          <pc:docMk/>
          <pc:sldMk cId="3192939932" sldId="350"/>
        </pc:sldMkLst>
        <pc:spChg chg="mod">
          <ac:chgData name="Michael Bailit" userId="6e5c4604-85bf-41ef-8e97-4724b7d56589" providerId="ADAL" clId="{FE5E26ED-C437-4104-9E39-F388514A5FFB}" dt="2022-09-05T20:06:36.493" v="188" actId="14100"/>
          <ac:spMkLst>
            <pc:docMk/>
            <pc:sldMk cId="3192939932" sldId="350"/>
            <ac:spMk id="2" creationId="{6D33B565-B816-6B2E-F694-93C9D6234487}"/>
          </ac:spMkLst>
        </pc:spChg>
        <pc:spChg chg="mod">
          <ac:chgData name="Michael Bailit" userId="6e5c4604-85bf-41ef-8e97-4724b7d56589" providerId="ADAL" clId="{FE5E26ED-C437-4104-9E39-F388514A5FFB}" dt="2022-09-05T20:08:27.598" v="208" actId="207"/>
          <ac:spMkLst>
            <pc:docMk/>
            <pc:sldMk cId="3192939932" sldId="350"/>
            <ac:spMk id="3" creationId="{57F50F20-96B0-EFCA-921A-E3DAB981ED6A}"/>
          </ac:spMkLst>
        </pc:spChg>
      </pc:sldChg>
      <pc:sldChg chg="modSp mod">
        <pc:chgData name="Michael Bailit" userId="6e5c4604-85bf-41ef-8e97-4724b7d56589" providerId="ADAL" clId="{FE5E26ED-C437-4104-9E39-F388514A5FFB}" dt="2022-09-05T20:08:21.280" v="207" actId="207"/>
        <pc:sldMkLst>
          <pc:docMk/>
          <pc:sldMk cId="1008613653" sldId="351"/>
        </pc:sldMkLst>
        <pc:spChg chg="mod">
          <ac:chgData name="Michael Bailit" userId="6e5c4604-85bf-41ef-8e97-4724b7d56589" providerId="ADAL" clId="{FE5E26ED-C437-4104-9E39-F388514A5FFB}" dt="2022-09-05T20:07:54.738" v="201" actId="14100"/>
          <ac:spMkLst>
            <pc:docMk/>
            <pc:sldMk cId="1008613653" sldId="351"/>
            <ac:spMk id="2" creationId="{6D33B565-B816-6B2E-F694-93C9D6234487}"/>
          </ac:spMkLst>
        </pc:spChg>
        <pc:spChg chg="mod">
          <ac:chgData name="Michael Bailit" userId="6e5c4604-85bf-41ef-8e97-4724b7d56589" providerId="ADAL" clId="{FE5E26ED-C437-4104-9E39-F388514A5FFB}" dt="2022-09-05T20:08:21.280" v="207" actId="207"/>
          <ac:spMkLst>
            <pc:docMk/>
            <pc:sldMk cId="1008613653" sldId="351"/>
            <ac:spMk id="3" creationId="{57F50F20-96B0-EFCA-921A-E3DAB981ED6A}"/>
          </ac:spMkLst>
        </pc:spChg>
      </pc:sldChg>
      <pc:sldChg chg="modSp mod">
        <pc:chgData name="Michael Bailit" userId="6e5c4604-85bf-41ef-8e97-4724b7d56589" providerId="ADAL" clId="{FE5E26ED-C437-4104-9E39-F388514A5FFB}" dt="2022-09-05T20:09:14.758" v="220" actId="14100"/>
        <pc:sldMkLst>
          <pc:docMk/>
          <pc:sldMk cId="3167289172" sldId="352"/>
        </pc:sldMkLst>
        <pc:spChg chg="mod">
          <ac:chgData name="Michael Bailit" userId="6e5c4604-85bf-41ef-8e97-4724b7d56589" providerId="ADAL" clId="{FE5E26ED-C437-4104-9E39-F388514A5FFB}" dt="2022-09-05T20:08:53.447" v="214" actId="14100"/>
          <ac:spMkLst>
            <pc:docMk/>
            <pc:sldMk cId="3167289172" sldId="352"/>
            <ac:spMk id="2" creationId="{6D33B565-B816-6B2E-F694-93C9D6234487}"/>
          </ac:spMkLst>
        </pc:spChg>
        <pc:spChg chg="mod">
          <ac:chgData name="Michael Bailit" userId="6e5c4604-85bf-41ef-8e97-4724b7d56589" providerId="ADAL" clId="{FE5E26ED-C437-4104-9E39-F388514A5FFB}" dt="2022-09-05T20:09:14.758" v="220" actId="14100"/>
          <ac:spMkLst>
            <pc:docMk/>
            <pc:sldMk cId="3167289172" sldId="352"/>
            <ac:spMk id="3" creationId="{57F50F20-96B0-EFCA-921A-E3DAB981ED6A}"/>
          </ac:spMkLst>
        </pc:spChg>
      </pc:sldChg>
      <pc:sldChg chg="modSp mod">
        <pc:chgData name="Michael Bailit" userId="6e5c4604-85bf-41ef-8e97-4724b7d56589" providerId="ADAL" clId="{FE5E26ED-C437-4104-9E39-F388514A5FFB}" dt="2022-09-05T20:09:52.872" v="231" actId="207"/>
        <pc:sldMkLst>
          <pc:docMk/>
          <pc:sldMk cId="3115041615" sldId="353"/>
        </pc:sldMkLst>
        <pc:spChg chg="mod">
          <ac:chgData name="Michael Bailit" userId="6e5c4604-85bf-41ef-8e97-4724b7d56589" providerId="ADAL" clId="{FE5E26ED-C437-4104-9E39-F388514A5FFB}" dt="2022-09-05T20:09:32.268" v="225" actId="113"/>
          <ac:spMkLst>
            <pc:docMk/>
            <pc:sldMk cId="3115041615" sldId="353"/>
            <ac:spMk id="2" creationId="{6D33B565-B816-6B2E-F694-93C9D6234487}"/>
          </ac:spMkLst>
        </pc:spChg>
        <pc:spChg chg="mod">
          <ac:chgData name="Michael Bailit" userId="6e5c4604-85bf-41ef-8e97-4724b7d56589" providerId="ADAL" clId="{FE5E26ED-C437-4104-9E39-F388514A5FFB}" dt="2022-09-05T20:09:52.872" v="231" actId="207"/>
          <ac:spMkLst>
            <pc:docMk/>
            <pc:sldMk cId="3115041615" sldId="353"/>
            <ac:spMk id="3" creationId="{57F50F20-96B0-EFCA-921A-E3DAB981ED6A}"/>
          </ac:spMkLst>
        </pc:spChg>
      </pc:sldChg>
      <pc:sldChg chg="modSp mod">
        <pc:chgData name="Michael Bailit" userId="6e5c4604-85bf-41ef-8e97-4724b7d56589" providerId="ADAL" clId="{FE5E26ED-C437-4104-9E39-F388514A5FFB}" dt="2022-09-05T20:10:38.449" v="241" actId="14100"/>
        <pc:sldMkLst>
          <pc:docMk/>
          <pc:sldMk cId="3000605223" sldId="354"/>
        </pc:sldMkLst>
        <pc:spChg chg="mod">
          <ac:chgData name="Michael Bailit" userId="6e5c4604-85bf-41ef-8e97-4724b7d56589" providerId="ADAL" clId="{FE5E26ED-C437-4104-9E39-F388514A5FFB}" dt="2022-09-05T20:10:14.980" v="235" actId="113"/>
          <ac:spMkLst>
            <pc:docMk/>
            <pc:sldMk cId="3000605223" sldId="354"/>
            <ac:spMk id="2" creationId="{6D33B565-B816-6B2E-F694-93C9D6234487}"/>
          </ac:spMkLst>
        </pc:spChg>
        <pc:spChg chg="mod">
          <ac:chgData name="Michael Bailit" userId="6e5c4604-85bf-41ef-8e97-4724b7d56589" providerId="ADAL" clId="{FE5E26ED-C437-4104-9E39-F388514A5FFB}" dt="2022-09-05T20:10:38.449" v="241" actId="14100"/>
          <ac:spMkLst>
            <pc:docMk/>
            <pc:sldMk cId="3000605223" sldId="354"/>
            <ac:spMk id="3" creationId="{57F50F20-96B0-EFCA-921A-E3DAB981ED6A}"/>
          </ac:spMkLst>
        </pc:spChg>
      </pc:sldChg>
      <pc:sldChg chg="modSp mod">
        <pc:chgData name="Michael Bailit" userId="6e5c4604-85bf-41ef-8e97-4724b7d56589" providerId="ADAL" clId="{FE5E26ED-C437-4104-9E39-F388514A5FFB}" dt="2022-09-05T20:18:50.350" v="378" actId="14100"/>
        <pc:sldMkLst>
          <pc:docMk/>
          <pc:sldMk cId="1685147064" sldId="355"/>
        </pc:sldMkLst>
        <pc:spChg chg="mod">
          <ac:chgData name="Michael Bailit" userId="6e5c4604-85bf-41ef-8e97-4724b7d56589" providerId="ADAL" clId="{FE5E26ED-C437-4104-9E39-F388514A5FFB}" dt="2022-09-05T20:10:53.639" v="246" actId="113"/>
          <ac:spMkLst>
            <pc:docMk/>
            <pc:sldMk cId="1685147064" sldId="355"/>
            <ac:spMk id="2" creationId="{6D33B565-B816-6B2E-F694-93C9D6234487}"/>
          </ac:spMkLst>
        </pc:spChg>
        <pc:spChg chg="mod">
          <ac:chgData name="Michael Bailit" userId="6e5c4604-85bf-41ef-8e97-4724b7d56589" providerId="ADAL" clId="{FE5E26ED-C437-4104-9E39-F388514A5FFB}" dt="2022-09-05T20:18:50.350" v="378" actId="14100"/>
          <ac:spMkLst>
            <pc:docMk/>
            <pc:sldMk cId="1685147064" sldId="355"/>
            <ac:spMk id="3" creationId="{57F50F20-96B0-EFCA-921A-E3DAB981ED6A}"/>
          </ac:spMkLst>
        </pc:spChg>
      </pc:sldChg>
      <pc:sldChg chg="modSp mod">
        <pc:chgData name="Michael Bailit" userId="6e5c4604-85bf-41ef-8e97-4724b7d56589" providerId="ADAL" clId="{FE5E26ED-C437-4104-9E39-F388514A5FFB}" dt="2022-09-05T20:18:56.530" v="379" actId="14100"/>
        <pc:sldMkLst>
          <pc:docMk/>
          <pc:sldMk cId="2206385400" sldId="356"/>
        </pc:sldMkLst>
        <pc:spChg chg="mod">
          <ac:chgData name="Michael Bailit" userId="6e5c4604-85bf-41ef-8e97-4724b7d56589" providerId="ADAL" clId="{FE5E26ED-C437-4104-9E39-F388514A5FFB}" dt="2022-09-05T20:11:27.401" v="257" actId="113"/>
          <ac:spMkLst>
            <pc:docMk/>
            <pc:sldMk cId="2206385400" sldId="356"/>
            <ac:spMk id="2" creationId="{6D33B565-B816-6B2E-F694-93C9D6234487}"/>
          </ac:spMkLst>
        </pc:spChg>
        <pc:spChg chg="mod">
          <ac:chgData name="Michael Bailit" userId="6e5c4604-85bf-41ef-8e97-4724b7d56589" providerId="ADAL" clId="{FE5E26ED-C437-4104-9E39-F388514A5FFB}" dt="2022-09-05T20:18:56.530" v="379" actId="14100"/>
          <ac:spMkLst>
            <pc:docMk/>
            <pc:sldMk cId="2206385400" sldId="356"/>
            <ac:spMk id="3" creationId="{57F50F20-96B0-EFCA-921A-E3DAB981ED6A}"/>
          </ac:spMkLst>
        </pc:spChg>
      </pc:sldChg>
      <pc:sldChg chg="modSp mod">
        <pc:chgData name="Michael Bailit" userId="6e5c4604-85bf-41ef-8e97-4724b7d56589" providerId="ADAL" clId="{FE5E26ED-C437-4104-9E39-F388514A5FFB}" dt="2022-09-05T20:19:06.390" v="380" actId="14100"/>
        <pc:sldMkLst>
          <pc:docMk/>
          <pc:sldMk cId="2990629925" sldId="357"/>
        </pc:sldMkLst>
        <pc:spChg chg="mod">
          <ac:chgData name="Michael Bailit" userId="6e5c4604-85bf-41ef-8e97-4724b7d56589" providerId="ADAL" clId="{FE5E26ED-C437-4104-9E39-F388514A5FFB}" dt="2022-09-05T20:12:02.163" v="268" actId="113"/>
          <ac:spMkLst>
            <pc:docMk/>
            <pc:sldMk cId="2990629925" sldId="357"/>
            <ac:spMk id="2" creationId="{6D33B565-B816-6B2E-F694-93C9D6234487}"/>
          </ac:spMkLst>
        </pc:spChg>
        <pc:spChg chg="mod">
          <ac:chgData name="Michael Bailit" userId="6e5c4604-85bf-41ef-8e97-4724b7d56589" providerId="ADAL" clId="{FE5E26ED-C437-4104-9E39-F388514A5FFB}" dt="2022-09-05T20:19:06.390" v="380" actId="14100"/>
          <ac:spMkLst>
            <pc:docMk/>
            <pc:sldMk cId="2990629925" sldId="357"/>
            <ac:spMk id="3" creationId="{57F50F20-96B0-EFCA-921A-E3DAB981ED6A}"/>
          </ac:spMkLst>
        </pc:spChg>
      </pc:sldChg>
      <pc:sldChg chg="modSp mod">
        <pc:chgData name="Michael Bailit" userId="6e5c4604-85bf-41ef-8e97-4724b7d56589" providerId="ADAL" clId="{FE5E26ED-C437-4104-9E39-F388514A5FFB}" dt="2022-09-05T20:14:09.644" v="303" actId="255"/>
        <pc:sldMkLst>
          <pc:docMk/>
          <pc:sldMk cId="3899880551" sldId="358"/>
        </pc:sldMkLst>
        <pc:spChg chg="mod">
          <ac:chgData name="Michael Bailit" userId="6e5c4604-85bf-41ef-8e97-4724b7d56589" providerId="ADAL" clId="{FE5E26ED-C437-4104-9E39-F388514A5FFB}" dt="2022-09-05T20:13:52.719" v="299" actId="14100"/>
          <ac:spMkLst>
            <pc:docMk/>
            <pc:sldMk cId="3899880551" sldId="358"/>
            <ac:spMk id="2" creationId="{6D33B565-B816-6B2E-F694-93C9D6234487}"/>
          </ac:spMkLst>
        </pc:spChg>
        <pc:spChg chg="mod">
          <ac:chgData name="Michael Bailit" userId="6e5c4604-85bf-41ef-8e97-4724b7d56589" providerId="ADAL" clId="{FE5E26ED-C437-4104-9E39-F388514A5FFB}" dt="2022-09-05T20:14:09.644" v="303" actId="255"/>
          <ac:spMkLst>
            <pc:docMk/>
            <pc:sldMk cId="3899880551" sldId="358"/>
            <ac:spMk id="3" creationId="{57F50F20-96B0-EFCA-921A-E3DAB981ED6A}"/>
          </ac:spMkLst>
        </pc:spChg>
      </pc:sldChg>
      <pc:sldChg chg="modSp mod">
        <pc:chgData name="Michael Bailit" userId="6e5c4604-85bf-41ef-8e97-4724b7d56589" providerId="ADAL" clId="{FE5E26ED-C437-4104-9E39-F388514A5FFB}" dt="2022-09-05T20:19:13.057" v="381" actId="14100"/>
        <pc:sldMkLst>
          <pc:docMk/>
          <pc:sldMk cId="4054692407" sldId="359"/>
        </pc:sldMkLst>
        <pc:spChg chg="mod">
          <ac:chgData name="Michael Bailit" userId="6e5c4604-85bf-41ef-8e97-4724b7d56589" providerId="ADAL" clId="{FE5E26ED-C437-4104-9E39-F388514A5FFB}" dt="2022-09-05T20:13:07.178" v="284" actId="113"/>
          <ac:spMkLst>
            <pc:docMk/>
            <pc:sldMk cId="4054692407" sldId="359"/>
            <ac:spMk id="2" creationId="{6D33B565-B816-6B2E-F694-93C9D6234487}"/>
          </ac:spMkLst>
        </pc:spChg>
        <pc:spChg chg="mod">
          <ac:chgData name="Michael Bailit" userId="6e5c4604-85bf-41ef-8e97-4724b7d56589" providerId="ADAL" clId="{FE5E26ED-C437-4104-9E39-F388514A5FFB}" dt="2022-09-05T20:19:13.057" v="381" actId="14100"/>
          <ac:spMkLst>
            <pc:docMk/>
            <pc:sldMk cId="4054692407" sldId="359"/>
            <ac:spMk id="3" creationId="{57F50F20-96B0-EFCA-921A-E3DAB981ED6A}"/>
          </ac:spMkLst>
        </pc:spChg>
      </pc:sldChg>
      <pc:sldChg chg="modSp mod">
        <pc:chgData name="Michael Bailit" userId="6e5c4604-85bf-41ef-8e97-4724b7d56589" providerId="ADAL" clId="{FE5E26ED-C437-4104-9E39-F388514A5FFB}" dt="2022-09-05T20:14:46.600" v="313" actId="255"/>
        <pc:sldMkLst>
          <pc:docMk/>
          <pc:sldMk cId="285609156" sldId="360"/>
        </pc:sldMkLst>
        <pc:spChg chg="mod">
          <ac:chgData name="Michael Bailit" userId="6e5c4604-85bf-41ef-8e97-4724b7d56589" providerId="ADAL" clId="{FE5E26ED-C437-4104-9E39-F388514A5FFB}" dt="2022-09-05T20:14:29.985" v="309" actId="14100"/>
          <ac:spMkLst>
            <pc:docMk/>
            <pc:sldMk cId="285609156" sldId="360"/>
            <ac:spMk id="2" creationId="{6D33B565-B816-6B2E-F694-93C9D6234487}"/>
          </ac:spMkLst>
        </pc:spChg>
        <pc:spChg chg="mod">
          <ac:chgData name="Michael Bailit" userId="6e5c4604-85bf-41ef-8e97-4724b7d56589" providerId="ADAL" clId="{FE5E26ED-C437-4104-9E39-F388514A5FFB}" dt="2022-09-05T20:14:46.600" v="313" actId="255"/>
          <ac:spMkLst>
            <pc:docMk/>
            <pc:sldMk cId="285609156" sldId="360"/>
            <ac:spMk id="3" creationId="{57F50F20-96B0-EFCA-921A-E3DAB981ED6A}"/>
          </ac:spMkLst>
        </pc:spChg>
      </pc:sldChg>
      <pc:sldChg chg="modSp mod delCm">
        <pc:chgData name="Michael Bailit" userId="6e5c4604-85bf-41ef-8e97-4724b7d56589" providerId="ADAL" clId="{FE5E26ED-C437-4104-9E39-F388514A5FFB}" dt="2022-09-05T20:17:00.803" v="368" actId="255"/>
        <pc:sldMkLst>
          <pc:docMk/>
          <pc:sldMk cId="2646836363" sldId="401"/>
        </pc:sldMkLst>
        <pc:spChg chg="mod">
          <ac:chgData name="Michael Bailit" userId="6e5c4604-85bf-41ef-8e97-4724b7d56589" providerId="ADAL" clId="{FE5E26ED-C437-4104-9E39-F388514A5FFB}" dt="2022-09-05T20:17:00.803" v="368" actId="255"/>
          <ac:spMkLst>
            <pc:docMk/>
            <pc:sldMk cId="2646836363" sldId="401"/>
            <ac:spMk id="8" creationId="{097C666A-3A3D-4E5C-AE9D-03E3D24CC8EE}"/>
          </ac:spMkLst>
        </pc:spChg>
      </pc:sldChg>
      <pc:sldChg chg="modSp mod">
        <pc:chgData name="Michael Bailit" userId="6e5c4604-85bf-41ef-8e97-4724b7d56589" providerId="ADAL" clId="{FE5E26ED-C437-4104-9E39-F388514A5FFB}" dt="2022-09-05T20:17:09.911" v="369" actId="255"/>
        <pc:sldMkLst>
          <pc:docMk/>
          <pc:sldMk cId="749246747" sldId="1923"/>
        </pc:sldMkLst>
        <pc:spChg chg="mod">
          <ac:chgData name="Michael Bailit" userId="6e5c4604-85bf-41ef-8e97-4724b7d56589" providerId="ADAL" clId="{FE5E26ED-C437-4104-9E39-F388514A5FFB}" dt="2022-09-05T20:17:09.911" v="369" actId="255"/>
          <ac:spMkLst>
            <pc:docMk/>
            <pc:sldMk cId="749246747" sldId="1923"/>
            <ac:spMk id="8" creationId="{3724C57C-B02C-4A27-ADC4-0344CFE74D09}"/>
          </ac:spMkLst>
        </pc:spChg>
      </pc:sldChg>
      <pc:sldChg chg="modSp mod ord">
        <pc:chgData name="Michael Bailit" userId="6e5c4604-85bf-41ef-8e97-4724b7d56589" providerId="ADAL" clId="{FE5E26ED-C437-4104-9E39-F388514A5FFB}" dt="2022-09-05T20:16:42.272" v="367" actId="1076"/>
        <pc:sldMkLst>
          <pc:docMk/>
          <pc:sldMk cId="378530617" sldId="1943"/>
        </pc:sldMkLst>
        <pc:spChg chg="mod">
          <ac:chgData name="Michael Bailit" userId="6e5c4604-85bf-41ef-8e97-4724b7d56589" providerId="ADAL" clId="{FE5E26ED-C437-4104-9E39-F388514A5FFB}" dt="2022-09-05T20:16:42.272" v="367" actId="1076"/>
          <ac:spMkLst>
            <pc:docMk/>
            <pc:sldMk cId="378530617" sldId="1943"/>
            <ac:spMk id="83" creationId="{81E69386-1397-465E-9226-6182CC5CC105}"/>
          </ac:spMkLst>
        </pc:spChg>
        <pc:graphicFrameChg chg="modGraphic">
          <ac:chgData name="Michael Bailit" userId="6e5c4604-85bf-41ef-8e97-4724b7d56589" providerId="ADAL" clId="{FE5E26ED-C437-4104-9E39-F388514A5FFB}" dt="2022-09-05T20:16:28.060" v="366" actId="114"/>
          <ac:graphicFrameMkLst>
            <pc:docMk/>
            <pc:sldMk cId="378530617" sldId="1943"/>
            <ac:graphicFrameMk id="3" creationId="{D9876BEE-7F8E-41E8-A251-376B62A4BF8C}"/>
          </ac:graphicFrameMkLst>
        </pc:graphicFrameChg>
      </pc:sldChg>
      <pc:sldChg chg="delCm">
        <pc:chgData name="Michael Bailit" userId="6e5c4604-85bf-41ef-8e97-4724b7d56589" providerId="ADAL" clId="{FE5E26ED-C437-4104-9E39-F388514A5FFB}" dt="2022-09-05T20:00:04.937" v="92"/>
        <pc:sldMkLst>
          <pc:docMk/>
          <pc:sldMk cId="1500996755" sldId="1985"/>
        </pc:sldMkLst>
      </pc:sldChg>
      <pc:sldChg chg="modSp mod delCm">
        <pc:chgData name="Michael Bailit" userId="6e5c4604-85bf-41ef-8e97-4724b7d56589" providerId="ADAL" clId="{FE5E26ED-C437-4104-9E39-F388514A5FFB}" dt="2022-09-05T20:01:17.399" v="105"/>
        <pc:sldMkLst>
          <pc:docMk/>
          <pc:sldMk cId="2006938681" sldId="1987"/>
        </pc:sldMkLst>
        <pc:spChg chg="mod">
          <ac:chgData name="Michael Bailit" userId="6e5c4604-85bf-41ef-8e97-4724b7d56589" providerId="ADAL" clId="{FE5E26ED-C437-4104-9E39-F388514A5FFB}" dt="2022-09-05T20:01:11.955" v="102" actId="20577"/>
          <ac:spMkLst>
            <pc:docMk/>
            <pc:sldMk cId="2006938681" sldId="1987"/>
            <ac:spMk id="5" creationId="{661AB763-9B44-4D34-A208-07E08A714CDF}"/>
          </ac:spMkLst>
        </pc:spChg>
      </pc:sldChg>
      <pc:sldChg chg="delCm">
        <pc:chgData name="Michael Bailit" userId="6e5c4604-85bf-41ef-8e97-4724b7d56589" providerId="ADAL" clId="{FE5E26ED-C437-4104-9E39-F388514A5FFB}" dt="2022-09-05T19:59:53.532" v="91"/>
        <pc:sldMkLst>
          <pc:docMk/>
          <pc:sldMk cId="1306184418" sldId="1988"/>
        </pc:sldMkLst>
      </pc:sldChg>
      <pc:sldChg chg="modSp mod delCm">
        <pc:chgData name="Michael Bailit" userId="6e5c4604-85bf-41ef-8e97-4724b7d56589" providerId="ADAL" clId="{FE5E26ED-C437-4104-9E39-F388514A5FFB}" dt="2022-09-05T20:00:47.387" v="97" actId="14100"/>
        <pc:sldMkLst>
          <pc:docMk/>
          <pc:sldMk cId="709974437" sldId="1991"/>
        </pc:sldMkLst>
        <pc:spChg chg="mod">
          <ac:chgData name="Michael Bailit" userId="6e5c4604-85bf-41ef-8e97-4724b7d56589" providerId="ADAL" clId="{FE5E26ED-C437-4104-9E39-F388514A5FFB}" dt="2022-09-05T20:00:47.387" v="97" actId="14100"/>
          <ac:spMkLst>
            <pc:docMk/>
            <pc:sldMk cId="709974437" sldId="1991"/>
            <ac:spMk id="8" creationId="{F0BCBDBB-1857-4848-9F99-533BDA03D996}"/>
          </ac:spMkLst>
        </pc:spChg>
      </pc:sldChg>
      <pc:sldChg chg="modSp mod">
        <pc:chgData name="Michael Bailit" userId="6e5c4604-85bf-41ef-8e97-4724b7d56589" providerId="ADAL" clId="{FE5E26ED-C437-4104-9E39-F388514A5FFB}" dt="2022-09-05T20:00:58.944" v="100" actId="14100"/>
        <pc:sldMkLst>
          <pc:docMk/>
          <pc:sldMk cId="3707340946" sldId="1992"/>
        </pc:sldMkLst>
        <pc:spChg chg="mod">
          <ac:chgData name="Michael Bailit" userId="6e5c4604-85bf-41ef-8e97-4724b7d56589" providerId="ADAL" clId="{FE5E26ED-C437-4104-9E39-F388514A5FFB}" dt="2022-09-05T20:00:58.944" v="100" actId="14100"/>
          <ac:spMkLst>
            <pc:docMk/>
            <pc:sldMk cId="3707340946" sldId="1992"/>
            <ac:spMk id="8" creationId="{F0BCBDBB-1857-4848-9F99-533BDA03D996}"/>
          </ac:spMkLst>
        </pc:spChg>
      </pc:sldChg>
      <pc:sldChg chg="modSp add mod">
        <pc:chgData name="Michael Bailit" userId="6e5c4604-85bf-41ef-8e97-4724b7d56589" providerId="ADAL" clId="{FE5E26ED-C437-4104-9E39-F388514A5FFB}" dt="2022-09-05T20:03:05.384" v="151" actId="20577"/>
        <pc:sldMkLst>
          <pc:docMk/>
          <pc:sldMk cId="698607116" sldId="1993"/>
        </pc:sldMkLst>
        <pc:spChg chg="mod">
          <ac:chgData name="Michael Bailit" userId="6e5c4604-85bf-41ef-8e97-4724b7d56589" providerId="ADAL" clId="{FE5E26ED-C437-4104-9E39-F388514A5FFB}" dt="2022-09-05T20:03:05.384" v="151" actId="20577"/>
          <ac:spMkLst>
            <pc:docMk/>
            <pc:sldMk cId="698607116" sldId="1993"/>
            <ac:spMk id="2" creationId="{6D33B565-B816-6B2E-F694-93C9D623448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615F2742-3D89-4A23-A7A2-2EF8EDB51DC4}" type="datetimeFigureOut">
              <a:rPr lang="en-US" smtClean="0"/>
              <a:t>9/5/2022</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DC8D8993-E59F-48DD-B78A-E9AA5D32AF1B}" type="slidenum">
              <a:rPr lang="en-US" smtClean="0"/>
              <a:t>‹#›</a:t>
            </a:fld>
            <a:endParaRPr lang="en-US"/>
          </a:p>
        </p:txBody>
      </p:sp>
    </p:spTree>
    <p:extLst>
      <p:ext uri="{BB962C8B-B14F-4D97-AF65-F5344CB8AC3E}">
        <p14:creationId xmlns:p14="http://schemas.microsoft.com/office/powerpoint/2010/main" val="97437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there value in bringing all of the priorities together?</a:t>
            </a:r>
          </a:p>
          <a:p>
            <a:endParaRPr lang="en-US" dirty="0"/>
          </a:p>
          <a:p>
            <a:r>
              <a:rPr lang="en-US" dirty="0"/>
              <a:t>___</a:t>
            </a:r>
          </a:p>
          <a:p>
            <a:r>
              <a:rPr lang="en-US" dirty="0"/>
              <a:t>Improvements to Presentation – Integrate/Specify Communication Strategy</a:t>
            </a:r>
          </a:p>
          <a:p>
            <a:pPr marL="176714" indent="-176714">
              <a:buFont typeface="Wingdings" panose="05000000000000000000" pitchFamily="2" charset="2"/>
              <a:buChar char="ü"/>
            </a:pPr>
            <a:r>
              <a:rPr lang="en-US" dirty="0"/>
              <a:t>How do we make sure that our vision is clearly stated so that when we are communicating our strategies, they all hang off of the vision?</a:t>
            </a:r>
          </a:p>
          <a:p>
            <a:pPr marL="176714" indent="-176714">
              <a:buFont typeface="Wingdings" panose="05000000000000000000" pitchFamily="2" charset="2"/>
              <a:buChar char="ü"/>
            </a:pPr>
            <a:r>
              <a:rPr lang="en-US" dirty="0"/>
              <a:t>Implementation plans need to include a communication strategy – how we are engaging with the public, key stakeholders</a:t>
            </a:r>
          </a:p>
          <a:p>
            <a:pPr marL="176714" indent="-176714">
              <a:buFont typeface="Wingdings" panose="05000000000000000000" pitchFamily="2" charset="2"/>
              <a:buChar char="ü"/>
            </a:pPr>
            <a:r>
              <a:rPr lang="en-US" dirty="0"/>
              <a:t>Root cause analysis – we have a lot of information and data already – we don’t need to recreate that work; let’s pull from what we have already</a:t>
            </a:r>
          </a:p>
          <a:p>
            <a:pPr marL="176714" indent="-176714">
              <a:buFont typeface="Wingdings" panose="05000000000000000000" pitchFamily="2" charset="2"/>
              <a:buChar char="ü"/>
            </a:pPr>
            <a:r>
              <a:rPr lang="en-US" dirty="0"/>
              <a:t>Streamline the story pieces</a:t>
            </a:r>
          </a:p>
          <a:p>
            <a:endParaRPr lang="en-US" dirty="0"/>
          </a:p>
          <a:p>
            <a:r>
              <a:rPr lang="en-US" dirty="0"/>
              <a:t>Specific to Integrating Mental Health &amp; Substance Use Services</a:t>
            </a:r>
          </a:p>
          <a:p>
            <a:pPr marL="176714" indent="-176714">
              <a:buFontTx/>
              <a:buChar char="-"/>
            </a:pPr>
            <a:r>
              <a:rPr lang="en-US" dirty="0"/>
              <a:t>Add strategies and/or actions related to stabilizing MH/SUD systems of care – that needs to be pulled in</a:t>
            </a:r>
          </a:p>
          <a:p>
            <a:pPr marL="176714" indent="-176714">
              <a:buFontTx/>
              <a:buChar char="-"/>
            </a:pPr>
            <a:r>
              <a:rPr lang="en-US" dirty="0"/>
              <a:t>May include additional strategies not yet identified </a:t>
            </a:r>
          </a:p>
        </p:txBody>
      </p:sp>
      <p:sp>
        <p:nvSpPr>
          <p:cNvPr id="4" name="Slide Number Placeholder 3"/>
          <p:cNvSpPr>
            <a:spLocks noGrp="1"/>
          </p:cNvSpPr>
          <p:nvPr>
            <p:ph type="sldNum" sz="quarter" idx="5"/>
          </p:nvPr>
        </p:nvSpPr>
        <p:spPr/>
        <p:txBody>
          <a:bodyPr/>
          <a:lstStyle/>
          <a:p>
            <a:fld id="{A2499426-E765-4157-9578-BD15F3DBC169}" type="slidenum">
              <a:rPr lang="en-US" smtClean="0"/>
              <a:t>1</a:t>
            </a:fld>
            <a:endParaRPr lang="en-US"/>
          </a:p>
        </p:txBody>
      </p:sp>
    </p:spTree>
    <p:extLst>
      <p:ext uri="{BB962C8B-B14F-4D97-AF65-F5344CB8AC3E}">
        <p14:creationId xmlns:p14="http://schemas.microsoft.com/office/powerpoint/2010/main" val="317377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9111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6491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192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5749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6017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4639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138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Suggested goals related to bullet #2:</a:t>
            </a:r>
          </a:p>
          <a:p>
            <a:pPr marL="342900" marR="0" lvl="0" indent="-342900">
              <a:spcBef>
                <a:spcPts val="0"/>
              </a:spcBef>
              <a:spcAft>
                <a:spcPts val="0"/>
              </a:spcAft>
              <a:buFont typeface="Symbol" panose="05050102010706020507" pitchFamily="18" charset="2"/>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Right care at the right time in the right place</a:t>
            </a:r>
          </a:p>
          <a:p>
            <a:pPr marL="742950" marR="0" lvl="1" indent="-285750">
              <a:spcBef>
                <a:spcPts val="0"/>
              </a:spcBef>
              <a:spcAft>
                <a:spcPts val="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cs typeface="Times New Roman" panose="02020603050405020304" pitchFamily="18" charset="0"/>
              </a:rPr>
              <a:t>Covers access, quality, and cost </a:t>
            </a:r>
          </a:p>
          <a:p>
            <a:pPr marL="342900" marR="0" lvl="0" indent="-342900">
              <a:spcBef>
                <a:spcPts val="0"/>
              </a:spcBef>
              <a:spcAft>
                <a:spcPts val="0"/>
              </a:spcAft>
              <a:buFont typeface="Symbol" panose="05050102010706020507" pitchFamily="18" charset="2"/>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Improved health of Vermonters, including reducing health inequities</a:t>
            </a:r>
          </a:p>
          <a:p>
            <a:pPr marL="342900" marR="0" lvl="0" indent="-342900">
              <a:spcBef>
                <a:spcPts val="0"/>
              </a:spcBef>
              <a:spcAft>
                <a:spcPts val="0"/>
              </a:spcAft>
              <a:buFont typeface="Symbol" panose="05050102010706020507" pitchFamily="18" charset="2"/>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Reduce inefficiencies</a:t>
            </a:r>
          </a:p>
          <a:p>
            <a:pPr marL="342900" marR="0" lvl="0" indent="-342900">
              <a:spcBef>
                <a:spcPts val="0"/>
              </a:spcBef>
              <a:spcAft>
                <a:spcPts val="0"/>
              </a:spcAft>
              <a:buFont typeface="Symbol" panose="05050102010706020507" pitchFamily="18" charset="2"/>
              <a:buChar char=""/>
              <a:tabLst>
                <a:tab pos="4572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Maintain emergency management capacity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Act 48 principles: https://legislature.vermont.gov/Documents/2020/WorkGroups/House%20Health%20Care/Health%20Care%20Reform/W~Jennifer%20Carbee~Review%20of%20Act%2048%20Principles~2-15-2019.pdf </a:t>
            </a:r>
          </a:p>
          <a:p>
            <a:endParaRPr lang="en-US" dirty="0"/>
          </a:p>
        </p:txBody>
      </p:sp>
      <p:sp>
        <p:nvSpPr>
          <p:cNvPr id="4" name="Slide Number Placeholder 3"/>
          <p:cNvSpPr>
            <a:spLocks noGrp="1"/>
          </p:cNvSpPr>
          <p:nvPr>
            <p:ph type="sldNum" sz="quarter" idx="5"/>
          </p:nvPr>
        </p:nvSpPr>
        <p:spPr/>
        <p:txBody>
          <a:bodyPr/>
          <a:lstStyle/>
          <a:p>
            <a:fld id="{D7A4B730-34A8-4201-809C-92E7ED960E95}" type="slidenum">
              <a:rPr lang="en-US" smtClean="0"/>
              <a:t>15</a:t>
            </a:fld>
            <a:endParaRPr lang="en-US" dirty="0"/>
          </a:p>
        </p:txBody>
      </p:sp>
    </p:spTree>
    <p:extLst>
      <p:ext uri="{BB962C8B-B14F-4D97-AF65-F5344CB8AC3E}">
        <p14:creationId xmlns:p14="http://schemas.microsoft.com/office/powerpoint/2010/main" val="1629298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3BA9EF3C-8236-49CF-AF5C-A6B83B7A0D99}"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4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A9EF3C-8236-49CF-AF5C-A6B83B7A0D99}"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104C8-5BC6-4788-BB31-1022DBEA0CFF}" type="slidenum">
              <a:rPr lang="en-US" smtClean="0"/>
              <a:t>‹#›</a:t>
            </a:fld>
            <a:endParaRPr lang="en-US"/>
          </a:p>
        </p:txBody>
      </p:sp>
    </p:spTree>
    <p:extLst>
      <p:ext uri="{BB962C8B-B14F-4D97-AF65-F5344CB8AC3E}">
        <p14:creationId xmlns:p14="http://schemas.microsoft.com/office/powerpoint/2010/main" val="6675856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BA9EF3C-8236-49CF-AF5C-A6B83B7A0D99}" type="datetimeFigureOut">
              <a:rPr lang="en-US" smtClean="0"/>
              <a:t>9/5/2022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D4104C8-5BC6-4788-BB31-1022DBEA0CF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85470"/>
      </p:ext>
    </p:extLst>
  </p:cSld>
  <p:clrMap bg1="lt1" tx1="dk1" bg2="lt2" tx2="dk2" accent1="accent1" accent2="accent2" accent3="accent3" accent4="accent4" accent5="accent5" accent6="accent6" hlink="hlink" folHlink="folHlink"/>
  <p:sldLayoutIdLst>
    <p:sldLayoutId id="2147483697" r:id="rId1"/>
    <p:sldLayoutId id="2147483698"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21A2-8668-49A6-8562-3AC1A86EE228}"/>
              </a:ext>
            </a:extLst>
          </p:cNvPr>
          <p:cNvSpPr>
            <a:spLocks noGrp="1"/>
          </p:cNvSpPr>
          <p:nvPr>
            <p:ph type="ctrTitle"/>
          </p:nvPr>
        </p:nvSpPr>
        <p:spPr/>
        <p:txBody>
          <a:bodyPr>
            <a:normAutofit/>
          </a:bodyPr>
          <a:lstStyle/>
          <a:p>
            <a:br>
              <a:rPr lang="en-US" sz="4400" dirty="0"/>
            </a:br>
            <a:br>
              <a:rPr lang="en-US" sz="4400" dirty="0"/>
            </a:br>
            <a:r>
              <a:rPr lang="en-US" sz="4400" dirty="0"/>
              <a:t>Health Care </a:t>
            </a:r>
            <a:r>
              <a:rPr lang="en-US" sz="4400" dirty="0">
                <a:solidFill>
                  <a:schemeClr val="tx1">
                    <a:lumMod val="75000"/>
                    <a:lumOff val="25000"/>
                  </a:schemeClr>
                </a:solidFill>
              </a:rPr>
              <a:t>Reform</a:t>
            </a:r>
            <a:r>
              <a:rPr lang="en-US" sz="4400" dirty="0"/>
              <a:t> Work Group</a:t>
            </a:r>
          </a:p>
        </p:txBody>
      </p:sp>
      <p:sp>
        <p:nvSpPr>
          <p:cNvPr id="3" name="Subtitle 2">
            <a:extLst>
              <a:ext uri="{FF2B5EF4-FFF2-40B4-BE49-F238E27FC236}">
                <a16:creationId xmlns:a16="http://schemas.microsoft.com/office/drawing/2014/main" id="{9514D914-DC5E-4905-A56A-C2F4A25F9D6E}"/>
              </a:ext>
            </a:extLst>
          </p:cNvPr>
          <p:cNvSpPr>
            <a:spLocks noGrp="1"/>
          </p:cNvSpPr>
          <p:nvPr>
            <p:ph type="subTitle" idx="1"/>
          </p:nvPr>
        </p:nvSpPr>
        <p:spPr/>
        <p:txBody>
          <a:bodyPr/>
          <a:lstStyle/>
          <a:p>
            <a:r>
              <a:rPr lang="en-US" dirty="0"/>
              <a:t>September 6, 2022 Meeting</a:t>
            </a:r>
            <a:endParaRPr lang="en-US" sz="2400" dirty="0"/>
          </a:p>
        </p:txBody>
      </p:sp>
    </p:spTree>
    <p:extLst>
      <p:ext uri="{BB962C8B-B14F-4D97-AF65-F5344CB8AC3E}">
        <p14:creationId xmlns:p14="http://schemas.microsoft.com/office/powerpoint/2010/main" val="3026469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EC26B6-475D-4C31-8898-A7F074C460DD}"/>
              </a:ext>
            </a:extLst>
          </p:cNvPr>
          <p:cNvSpPr/>
          <p:nvPr/>
        </p:nvSpPr>
        <p:spPr>
          <a:xfrm>
            <a:off x="-2847" y="5929760"/>
            <a:ext cx="12184214" cy="928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lide Number Placeholder 3">
            <a:extLst>
              <a:ext uri="{FF2B5EF4-FFF2-40B4-BE49-F238E27FC236}">
                <a16:creationId xmlns:a16="http://schemas.microsoft.com/office/drawing/2014/main" id="{E17DAFB8-9CC4-4411-A484-D1FD30696B15}"/>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lumMod val="75000"/>
                  </a:schemeClr>
                </a:solidFill>
                <a:latin typeface="+mj-lt"/>
              </a:rPr>
              <a:pPr algn="l" defTabSz="457200">
                <a:defRPr/>
              </a:pPr>
              <a:t>10</a:t>
            </a:fld>
            <a:endParaRPr lang="en-US" dirty="0">
              <a:solidFill>
                <a:schemeClr val="bg1">
                  <a:lumMod val="75000"/>
                </a:schemeClr>
              </a:solidFill>
              <a:latin typeface="+mj-lt"/>
            </a:endParaRPr>
          </a:p>
        </p:txBody>
      </p:sp>
      <p:sp>
        <p:nvSpPr>
          <p:cNvPr id="6" name="Title 1">
            <a:extLst>
              <a:ext uri="{FF2B5EF4-FFF2-40B4-BE49-F238E27FC236}">
                <a16:creationId xmlns:a16="http://schemas.microsoft.com/office/drawing/2014/main" id="{1EC312B1-F7D2-47E1-8322-5076C34B67D4}"/>
              </a:ext>
            </a:extLst>
          </p:cNvPr>
          <p:cNvSpPr txBox="1">
            <a:spLocks/>
          </p:cNvSpPr>
          <p:nvPr/>
        </p:nvSpPr>
        <p:spPr>
          <a:xfrm>
            <a:off x="385012" y="484187"/>
            <a:ext cx="11438020" cy="1180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000" b="0" dirty="0">
                <a:solidFill>
                  <a:schemeClr val="tx1">
                    <a:lumMod val="75000"/>
                    <a:lumOff val="25000"/>
                  </a:schemeClr>
                </a:solidFill>
                <a:latin typeface="+mj-lt"/>
              </a:rPr>
              <a:t>“True” Community-Based Global Budget” Approach: </a:t>
            </a:r>
            <a:r>
              <a:rPr lang="en-US" sz="4000" dirty="0">
                <a:solidFill>
                  <a:schemeClr val="tx1">
                    <a:lumMod val="75000"/>
                    <a:lumOff val="25000"/>
                  </a:schemeClr>
                </a:solidFill>
                <a:latin typeface="+mj-lt"/>
              </a:rPr>
              <a:t>Organized APM by Region</a:t>
            </a:r>
          </a:p>
        </p:txBody>
      </p:sp>
      <p:sp>
        <p:nvSpPr>
          <p:cNvPr id="9" name="Rectangle 8">
            <a:extLst>
              <a:ext uri="{FF2B5EF4-FFF2-40B4-BE49-F238E27FC236}">
                <a16:creationId xmlns:a16="http://schemas.microsoft.com/office/drawing/2014/main" id="{B789EE74-8FD9-4511-B689-71ABE4A48097}"/>
              </a:ext>
            </a:extLst>
          </p:cNvPr>
          <p:cNvSpPr/>
          <p:nvPr/>
        </p:nvSpPr>
        <p:spPr>
          <a:xfrm>
            <a:off x="1881715" y="1833048"/>
            <a:ext cx="8540703" cy="330382"/>
          </a:xfrm>
          <a:prstGeom prst="rect">
            <a:avLst/>
          </a:prstGeom>
          <a:solidFill>
            <a:srgbClr val="D3D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All-Payer TCOC incentives </a:t>
            </a:r>
            <a:r>
              <a:rPr kumimoji="0" lang="en-US" sz="1600" b="1" i="1" u="none" strike="noStrike" kern="1200" cap="none" spc="0" normalizeH="0" baseline="0" noProof="0" dirty="0">
                <a:ln>
                  <a:noFill/>
                </a:ln>
                <a:solidFill>
                  <a:prstClr val="black"/>
                </a:solidFill>
                <a:effectLst/>
                <a:uLnTx/>
                <a:uFillTx/>
                <a:latin typeface="Calibri" panose="020F0502020204030204"/>
                <a:ea typeface="+mn-ea"/>
                <a:cs typeface="+mn-cs"/>
              </a:rPr>
              <a:t>(continued statewide ACO structure) </a:t>
            </a:r>
          </a:p>
        </p:txBody>
      </p:sp>
      <p:sp>
        <p:nvSpPr>
          <p:cNvPr id="11" name="Rectangle: Rounded Corners 10">
            <a:extLst>
              <a:ext uri="{FF2B5EF4-FFF2-40B4-BE49-F238E27FC236}">
                <a16:creationId xmlns:a16="http://schemas.microsoft.com/office/drawing/2014/main" id="{986472E7-FF79-4D96-9E15-D6A97E8F80B3}"/>
              </a:ext>
            </a:extLst>
          </p:cNvPr>
          <p:cNvSpPr/>
          <p:nvPr/>
        </p:nvSpPr>
        <p:spPr>
          <a:xfrm>
            <a:off x="3170614" y="635099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HCBS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a:ea typeface="+mn-ea"/>
                <a:cs typeface="+mn-cs"/>
              </a:rPr>
              <a:t>for discussion</a:t>
            </a:r>
          </a:p>
        </p:txBody>
      </p:sp>
      <p:sp>
        <p:nvSpPr>
          <p:cNvPr id="12" name="Rectangle 11">
            <a:extLst>
              <a:ext uri="{FF2B5EF4-FFF2-40B4-BE49-F238E27FC236}">
                <a16:creationId xmlns:a16="http://schemas.microsoft.com/office/drawing/2014/main" id="{D71F7056-FB09-4020-92A0-D5904B9CE980}"/>
              </a:ext>
            </a:extLst>
          </p:cNvPr>
          <p:cNvSpPr/>
          <p:nvPr/>
        </p:nvSpPr>
        <p:spPr>
          <a:xfrm>
            <a:off x="2164485" y="2714205"/>
            <a:ext cx="3383860" cy="3554264"/>
          </a:xfrm>
          <a:prstGeom prst="rect">
            <a:avLst/>
          </a:prstGeom>
          <a:solidFill>
            <a:srgbClr val="677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Community A’s Global Budget</a:t>
            </a:r>
            <a:endParaRPr kumimoji="0" lang="en-US" sz="12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Rounded Corners 12">
            <a:extLst>
              <a:ext uri="{FF2B5EF4-FFF2-40B4-BE49-F238E27FC236}">
                <a16:creationId xmlns:a16="http://schemas.microsoft.com/office/drawing/2014/main" id="{51916B59-6128-4D87-9124-5F907F81A7E1}"/>
              </a:ext>
            </a:extLst>
          </p:cNvPr>
          <p:cNvSpPr/>
          <p:nvPr/>
        </p:nvSpPr>
        <p:spPr>
          <a:xfrm>
            <a:off x="2369084" y="524130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Hospital + Employed Providers</a:t>
            </a:r>
          </a:p>
        </p:txBody>
      </p:sp>
      <p:sp>
        <p:nvSpPr>
          <p:cNvPr id="14" name="Rectangle: Rounded Corners 13">
            <a:extLst>
              <a:ext uri="{FF2B5EF4-FFF2-40B4-BE49-F238E27FC236}">
                <a16:creationId xmlns:a16="http://schemas.microsoft.com/office/drawing/2014/main" id="{63647810-BE06-48BE-992B-1BDD2926274A}"/>
              </a:ext>
            </a:extLst>
          </p:cNvPr>
          <p:cNvSpPr/>
          <p:nvPr/>
        </p:nvSpPr>
        <p:spPr>
          <a:xfrm>
            <a:off x="4031317" y="524130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Specialists</a:t>
            </a:r>
          </a:p>
        </p:txBody>
      </p:sp>
      <p:sp>
        <p:nvSpPr>
          <p:cNvPr id="15" name="Rectangle: Rounded Corners 14">
            <a:extLst>
              <a:ext uri="{FF2B5EF4-FFF2-40B4-BE49-F238E27FC236}">
                <a16:creationId xmlns:a16="http://schemas.microsoft.com/office/drawing/2014/main" id="{E758C30E-C4E1-4730-8BF3-CEFEEDE6F08A}"/>
              </a:ext>
            </a:extLst>
          </p:cNvPr>
          <p:cNvSpPr/>
          <p:nvPr/>
        </p:nvSpPr>
        <p:spPr>
          <a:xfrm>
            <a:off x="4031317" y="470538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MH/SUD</a:t>
            </a:r>
          </a:p>
        </p:txBody>
      </p:sp>
      <p:sp>
        <p:nvSpPr>
          <p:cNvPr id="17" name="Rectangle: Rounded Corners 16">
            <a:extLst>
              <a:ext uri="{FF2B5EF4-FFF2-40B4-BE49-F238E27FC236}">
                <a16:creationId xmlns:a16="http://schemas.microsoft.com/office/drawing/2014/main" id="{138F8D81-5E67-464B-A55B-F4915B5016C9}"/>
              </a:ext>
            </a:extLst>
          </p:cNvPr>
          <p:cNvSpPr/>
          <p:nvPr/>
        </p:nvSpPr>
        <p:spPr>
          <a:xfrm>
            <a:off x="2369084" y="470538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Primary Care</a:t>
            </a:r>
          </a:p>
        </p:txBody>
      </p:sp>
      <p:sp>
        <p:nvSpPr>
          <p:cNvPr id="18" name="Rectangle 17">
            <a:extLst>
              <a:ext uri="{FF2B5EF4-FFF2-40B4-BE49-F238E27FC236}">
                <a16:creationId xmlns:a16="http://schemas.microsoft.com/office/drawing/2014/main" id="{5C52CA31-0B43-48AA-BCB6-1802EAA9D607}"/>
              </a:ext>
            </a:extLst>
          </p:cNvPr>
          <p:cNvSpPr/>
          <p:nvPr/>
        </p:nvSpPr>
        <p:spPr>
          <a:xfrm>
            <a:off x="2463500" y="3051659"/>
            <a:ext cx="2785829" cy="3225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Independent Governance Entity</a:t>
            </a:r>
            <a:endParaRPr kumimoji="0" lang="en-US" sz="14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9" name="Straight Arrow Connector 18">
            <a:extLst>
              <a:ext uri="{FF2B5EF4-FFF2-40B4-BE49-F238E27FC236}">
                <a16:creationId xmlns:a16="http://schemas.microsoft.com/office/drawing/2014/main" id="{616B3AD8-ECBC-42EE-BD7F-DBF1763A10BC}"/>
              </a:ext>
            </a:extLst>
          </p:cNvPr>
          <p:cNvCxnSpPr>
            <a:cxnSpLocks/>
          </p:cNvCxnSpPr>
          <p:nvPr/>
        </p:nvCxnSpPr>
        <p:spPr>
          <a:xfrm flipH="1">
            <a:off x="3840317" y="3460652"/>
            <a:ext cx="4049" cy="1100733"/>
          </a:xfrm>
          <a:prstGeom prst="straightConnector1">
            <a:avLst/>
          </a:prstGeom>
          <a:ln w="5715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D3FD522C-478D-4915-994A-A65B48B22FFE}"/>
              </a:ext>
            </a:extLst>
          </p:cNvPr>
          <p:cNvGrpSpPr/>
          <p:nvPr/>
        </p:nvGrpSpPr>
        <p:grpSpPr>
          <a:xfrm>
            <a:off x="3657437" y="3822482"/>
            <a:ext cx="365760" cy="365760"/>
            <a:chOff x="1889686" y="3713903"/>
            <a:chExt cx="365760" cy="365760"/>
          </a:xfrm>
        </p:grpSpPr>
        <p:sp>
          <p:nvSpPr>
            <p:cNvPr id="22" name="Oval 21">
              <a:extLst>
                <a:ext uri="{FF2B5EF4-FFF2-40B4-BE49-F238E27FC236}">
                  <a16:creationId xmlns:a16="http://schemas.microsoft.com/office/drawing/2014/main" id="{C15001B1-9564-4C74-A874-D9554DAEF2B6}"/>
                </a:ext>
              </a:extLst>
            </p:cNvPr>
            <p:cNvSpPr/>
            <p:nvPr/>
          </p:nvSpPr>
          <p:spPr bwMode="auto">
            <a:xfrm>
              <a:off x="1889686" y="3713903"/>
              <a:ext cx="365760" cy="365760"/>
            </a:xfrm>
            <a:prstGeom prst="ellipse">
              <a:avLst/>
            </a:prstGeom>
            <a:solidFill>
              <a:srgbClr val="F2F2F2"/>
            </a:solidFill>
            <a:ln w="47625">
              <a:solidFill>
                <a:srgbClr val="213D59"/>
              </a:solidFill>
              <a:round/>
              <a:headEnd/>
              <a:tailEnd/>
            </a:ln>
          </p:spPr>
          <p:txBody>
            <a:bodyPr wrap="none" lIns="81922" tIns="40959" rIns="81922" bIns="40959" anchor="ctr"/>
            <a:lstStyle/>
            <a:p>
              <a:pPr marL="0" marR="0" lvl="0" indent="0" algn="ctr" defTabSz="819266" rtl="0" eaLnBrk="1" fontAlgn="auto" latinLnBrk="0" hangingPunct="1">
                <a:lnSpc>
                  <a:spcPct val="100000"/>
                </a:lnSpc>
                <a:spcBef>
                  <a:spcPts val="0"/>
                </a:spcBef>
                <a:spcAft>
                  <a:spcPct val="50000"/>
                </a:spcAft>
                <a:buClrTx/>
                <a:buSzTx/>
                <a:buFontTx/>
                <a:buNone/>
                <a:tabLst/>
                <a:defRPr/>
              </a:pPr>
              <a:endParaRPr kumimoji="0" lang="en-US" sz="1100" b="0" i="0" u="none" strike="noStrike" kern="0" cap="none" spc="0" normalizeH="0" baseline="0" noProof="0" dirty="0">
                <a:ln>
                  <a:noFill/>
                </a:ln>
                <a:solidFill>
                  <a:srgbClr val="FFFFFF"/>
                </a:solidFill>
                <a:effectLst/>
                <a:uLnTx/>
                <a:uFillTx/>
                <a:latin typeface="Calibri" panose="020F0502020204030204"/>
                <a:ea typeface="ＭＳ Ｐゴシック" pitchFamily="34" charset="-128"/>
                <a:cs typeface="+mn-cs"/>
              </a:endParaRPr>
            </a:p>
          </p:txBody>
        </p:sp>
        <p:pic>
          <p:nvPicPr>
            <p:cNvPr id="23" name="Picture 22">
              <a:extLst>
                <a:ext uri="{FF2B5EF4-FFF2-40B4-BE49-F238E27FC236}">
                  <a16:creationId xmlns:a16="http://schemas.microsoft.com/office/drawing/2014/main" id="{5717A3E2-0061-4A5C-A472-3CFC4DA9342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9257" t="7216" r="29788" b="20620"/>
            <a:stretch/>
          </p:blipFill>
          <p:spPr>
            <a:xfrm>
              <a:off x="1972921" y="3736460"/>
              <a:ext cx="183051" cy="322537"/>
            </a:xfrm>
            <a:prstGeom prst="rect">
              <a:avLst/>
            </a:prstGeom>
          </p:spPr>
        </p:pic>
      </p:grpSp>
      <p:sp>
        <p:nvSpPr>
          <p:cNvPr id="24" name="TextBox 23">
            <a:extLst>
              <a:ext uri="{FF2B5EF4-FFF2-40B4-BE49-F238E27FC236}">
                <a16:creationId xmlns:a16="http://schemas.microsoft.com/office/drawing/2014/main" id="{C09317BF-EFBE-4E78-A5DD-BFD2676A9255}"/>
              </a:ext>
            </a:extLst>
          </p:cNvPr>
          <p:cNvSpPr txBox="1"/>
          <p:nvPr/>
        </p:nvSpPr>
        <p:spPr>
          <a:xfrm>
            <a:off x="2350803" y="3557206"/>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Funding for </a:t>
            </a:r>
            <a:r>
              <a:rPr kumimoji="0" lang="en-US" sz="1100" b="1" i="1" u="sng" strike="noStrike" kern="1200" cap="none" spc="0" normalizeH="0" baseline="0" noProof="0" dirty="0">
                <a:ln>
                  <a:noFill/>
                </a:ln>
                <a:solidFill>
                  <a:prstClr val="white"/>
                </a:solidFill>
                <a:effectLst/>
                <a:uLnTx/>
                <a:uFillTx/>
                <a:latin typeface="Calibri" panose="020F0502020204030204"/>
                <a:ea typeface="+mn-ea"/>
                <a:cs typeface="+mn-cs"/>
              </a:rPr>
              <a:t>all</a:t>
            </a: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 provider types flows through a single  governance entity</a:t>
            </a:r>
          </a:p>
        </p:txBody>
      </p:sp>
      <p:sp>
        <p:nvSpPr>
          <p:cNvPr id="26" name="TextBox 25">
            <a:extLst>
              <a:ext uri="{FF2B5EF4-FFF2-40B4-BE49-F238E27FC236}">
                <a16:creationId xmlns:a16="http://schemas.microsoft.com/office/drawing/2014/main" id="{4EF74CDF-98B9-47B3-9567-CDA436AFD85D}"/>
              </a:ext>
            </a:extLst>
          </p:cNvPr>
          <p:cNvSpPr txBox="1"/>
          <p:nvPr/>
        </p:nvSpPr>
        <p:spPr>
          <a:xfrm>
            <a:off x="4057946" y="3539049"/>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Portions of community A’s global budget are allocated to each provider type</a:t>
            </a:r>
          </a:p>
        </p:txBody>
      </p:sp>
      <p:sp>
        <p:nvSpPr>
          <p:cNvPr id="28" name="Rectangle: Rounded Corners 27">
            <a:extLst>
              <a:ext uri="{FF2B5EF4-FFF2-40B4-BE49-F238E27FC236}">
                <a16:creationId xmlns:a16="http://schemas.microsoft.com/office/drawing/2014/main" id="{307033DD-95B6-44D6-B687-E67FCB67A9A8}"/>
              </a:ext>
            </a:extLst>
          </p:cNvPr>
          <p:cNvSpPr/>
          <p:nvPr/>
        </p:nvSpPr>
        <p:spPr>
          <a:xfrm>
            <a:off x="7845668" y="635099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HCBS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a:ea typeface="+mn-ea"/>
                <a:cs typeface="+mn-cs"/>
              </a:rPr>
              <a:t>for discussion</a:t>
            </a:r>
          </a:p>
        </p:txBody>
      </p:sp>
      <p:sp>
        <p:nvSpPr>
          <p:cNvPr id="29" name="Rectangle 28">
            <a:extLst>
              <a:ext uri="{FF2B5EF4-FFF2-40B4-BE49-F238E27FC236}">
                <a16:creationId xmlns:a16="http://schemas.microsoft.com/office/drawing/2014/main" id="{5E8A7B61-621F-4E88-939D-A228AE970954}"/>
              </a:ext>
            </a:extLst>
          </p:cNvPr>
          <p:cNvSpPr/>
          <p:nvPr/>
        </p:nvSpPr>
        <p:spPr>
          <a:xfrm>
            <a:off x="6839539" y="2714205"/>
            <a:ext cx="3383860" cy="3557016"/>
          </a:xfrm>
          <a:prstGeom prst="rect">
            <a:avLst/>
          </a:prstGeom>
          <a:solidFill>
            <a:srgbClr val="677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Community B’s Global Budget</a:t>
            </a:r>
            <a:endParaRPr kumimoji="0" lang="en-US" sz="12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Rectangle: Rounded Corners 29">
            <a:extLst>
              <a:ext uri="{FF2B5EF4-FFF2-40B4-BE49-F238E27FC236}">
                <a16:creationId xmlns:a16="http://schemas.microsoft.com/office/drawing/2014/main" id="{3B2017B2-DC2C-4D53-9D3B-D5D9E20E45CE}"/>
              </a:ext>
            </a:extLst>
          </p:cNvPr>
          <p:cNvSpPr/>
          <p:nvPr/>
        </p:nvSpPr>
        <p:spPr>
          <a:xfrm>
            <a:off x="7044138" y="524130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Hospital + Employed Providers</a:t>
            </a:r>
          </a:p>
        </p:txBody>
      </p:sp>
      <p:sp>
        <p:nvSpPr>
          <p:cNvPr id="31" name="Rectangle: Rounded Corners 30">
            <a:extLst>
              <a:ext uri="{FF2B5EF4-FFF2-40B4-BE49-F238E27FC236}">
                <a16:creationId xmlns:a16="http://schemas.microsoft.com/office/drawing/2014/main" id="{7FC7BC7A-BDD8-4733-9153-868ADDCE07AE}"/>
              </a:ext>
            </a:extLst>
          </p:cNvPr>
          <p:cNvSpPr/>
          <p:nvPr/>
        </p:nvSpPr>
        <p:spPr>
          <a:xfrm>
            <a:off x="8706371" y="524130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Specialists</a:t>
            </a:r>
          </a:p>
        </p:txBody>
      </p:sp>
      <p:sp>
        <p:nvSpPr>
          <p:cNvPr id="32" name="Rectangle: Rounded Corners 31">
            <a:extLst>
              <a:ext uri="{FF2B5EF4-FFF2-40B4-BE49-F238E27FC236}">
                <a16:creationId xmlns:a16="http://schemas.microsoft.com/office/drawing/2014/main" id="{6E6FE19C-8E95-4455-83A9-DDCECC01C917}"/>
              </a:ext>
            </a:extLst>
          </p:cNvPr>
          <p:cNvSpPr/>
          <p:nvPr/>
        </p:nvSpPr>
        <p:spPr>
          <a:xfrm>
            <a:off x="8706371" y="470538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MH/SUD</a:t>
            </a:r>
          </a:p>
        </p:txBody>
      </p:sp>
      <p:sp>
        <p:nvSpPr>
          <p:cNvPr id="34" name="Rectangle: Rounded Corners 33">
            <a:extLst>
              <a:ext uri="{FF2B5EF4-FFF2-40B4-BE49-F238E27FC236}">
                <a16:creationId xmlns:a16="http://schemas.microsoft.com/office/drawing/2014/main" id="{05BE4F75-FF29-4E48-B84C-97EDA1413058}"/>
              </a:ext>
            </a:extLst>
          </p:cNvPr>
          <p:cNvSpPr/>
          <p:nvPr/>
        </p:nvSpPr>
        <p:spPr>
          <a:xfrm>
            <a:off x="7044138" y="470538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Primary Care</a:t>
            </a:r>
          </a:p>
        </p:txBody>
      </p:sp>
      <p:sp>
        <p:nvSpPr>
          <p:cNvPr id="35" name="Rectangle 34">
            <a:extLst>
              <a:ext uri="{FF2B5EF4-FFF2-40B4-BE49-F238E27FC236}">
                <a16:creationId xmlns:a16="http://schemas.microsoft.com/office/drawing/2014/main" id="{BA2CBAEB-2ED0-4CD1-95AE-50448D19B20C}"/>
              </a:ext>
            </a:extLst>
          </p:cNvPr>
          <p:cNvSpPr/>
          <p:nvPr/>
        </p:nvSpPr>
        <p:spPr>
          <a:xfrm>
            <a:off x="7138554" y="3051659"/>
            <a:ext cx="2785829" cy="3225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Independent Governance Entity</a:t>
            </a:r>
            <a:endParaRPr kumimoji="0" lang="en-US" sz="14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36" name="Straight Arrow Connector 35">
            <a:extLst>
              <a:ext uri="{FF2B5EF4-FFF2-40B4-BE49-F238E27FC236}">
                <a16:creationId xmlns:a16="http://schemas.microsoft.com/office/drawing/2014/main" id="{C9A12B62-2AC8-48C0-90FF-AE1C73818537}"/>
              </a:ext>
            </a:extLst>
          </p:cNvPr>
          <p:cNvCxnSpPr>
            <a:cxnSpLocks/>
          </p:cNvCxnSpPr>
          <p:nvPr/>
        </p:nvCxnSpPr>
        <p:spPr>
          <a:xfrm flipH="1">
            <a:off x="8515371" y="3460652"/>
            <a:ext cx="4049" cy="1100733"/>
          </a:xfrm>
          <a:prstGeom prst="straightConnector1">
            <a:avLst/>
          </a:prstGeom>
          <a:ln w="5715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B64BCA4E-EEAA-4DE4-9C87-D79B7A4F98C6}"/>
              </a:ext>
            </a:extLst>
          </p:cNvPr>
          <p:cNvGrpSpPr/>
          <p:nvPr/>
        </p:nvGrpSpPr>
        <p:grpSpPr>
          <a:xfrm>
            <a:off x="8332491" y="3822482"/>
            <a:ext cx="365760" cy="365760"/>
            <a:chOff x="1889686" y="3713903"/>
            <a:chExt cx="365760" cy="365760"/>
          </a:xfrm>
        </p:grpSpPr>
        <p:sp>
          <p:nvSpPr>
            <p:cNvPr id="38" name="Oval 37">
              <a:extLst>
                <a:ext uri="{FF2B5EF4-FFF2-40B4-BE49-F238E27FC236}">
                  <a16:creationId xmlns:a16="http://schemas.microsoft.com/office/drawing/2014/main" id="{569F644B-8C26-4CDC-98C4-4F7751B24A2B}"/>
                </a:ext>
              </a:extLst>
            </p:cNvPr>
            <p:cNvSpPr/>
            <p:nvPr/>
          </p:nvSpPr>
          <p:spPr bwMode="auto">
            <a:xfrm>
              <a:off x="1889686" y="3713903"/>
              <a:ext cx="365760" cy="365760"/>
            </a:xfrm>
            <a:prstGeom prst="ellipse">
              <a:avLst/>
            </a:prstGeom>
            <a:solidFill>
              <a:srgbClr val="F2F2F2"/>
            </a:solidFill>
            <a:ln w="47625">
              <a:solidFill>
                <a:srgbClr val="213D59"/>
              </a:solidFill>
              <a:round/>
              <a:headEnd/>
              <a:tailEnd/>
            </a:ln>
          </p:spPr>
          <p:txBody>
            <a:bodyPr wrap="none" lIns="81922" tIns="40959" rIns="81922" bIns="40959" anchor="ctr"/>
            <a:lstStyle/>
            <a:p>
              <a:pPr marL="0" marR="0" lvl="0" indent="0" algn="ctr" defTabSz="819266" rtl="0" eaLnBrk="1" fontAlgn="auto" latinLnBrk="0" hangingPunct="1">
                <a:lnSpc>
                  <a:spcPct val="100000"/>
                </a:lnSpc>
                <a:spcBef>
                  <a:spcPts val="0"/>
                </a:spcBef>
                <a:spcAft>
                  <a:spcPct val="50000"/>
                </a:spcAft>
                <a:buClrTx/>
                <a:buSzTx/>
                <a:buFontTx/>
                <a:buNone/>
                <a:tabLst/>
                <a:defRPr/>
              </a:pPr>
              <a:endParaRPr kumimoji="0" lang="en-US" sz="1100" b="0" i="0" u="none" strike="noStrike" kern="0" cap="none" spc="0" normalizeH="0" baseline="0" noProof="0" dirty="0">
                <a:ln>
                  <a:noFill/>
                </a:ln>
                <a:solidFill>
                  <a:srgbClr val="FFFFFF"/>
                </a:solidFill>
                <a:effectLst/>
                <a:uLnTx/>
                <a:uFillTx/>
                <a:latin typeface="Calibri" panose="020F0502020204030204"/>
                <a:ea typeface="ＭＳ Ｐゴシック" pitchFamily="34" charset="-128"/>
                <a:cs typeface="+mn-cs"/>
              </a:endParaRPr>
            </a:p>
          </p:txBody>
        </p:sp>
        <p:pic>
          <p:nvPicPr>
            <p:cNvPr id="39" name="Picture 38">
              <a:extLst>
                <a:ext uri="{FF2B5EF4-FFF2-40B4-BE49-F238E27FC236}">
                  <a16:creationId xmlns:a16="http://schemas.microsoft.com/office/drawing/2014/main" id="{3C5C28EA-73AF-4821-B4B9-5D8D006D5A7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9257" t="7216" r="29788" b="20620"/>
            <a:stretch/>
          </p:blipFill>
          <p:spPr>
            <a:xfrm>
              <a:off x="1972921" y="3736460"/>
              <a:ext cx="183051" cy="322537"/>
            </a:xfrm>
            <a:prstGeom prst="rect">
              <a:avLst/>
            </a:prstGeom>
          </p:spPr>
        </p:pic>
      </p:grpSp>
      <p:sp>
        <p:nvSpPr>
          <p:cNvPr id="40" name="TextBox 39">
            <a:extLst>
              <a:ext uri="{FF2B5EF4-FFF2-40B4-BE49-F238E27FC236}">
                <a16:creationId xmlns:a16="http://schemas.microsoft.com/office/drawing/2014/main" id="{168C9631-CC77-43F6-BAC5-099A3F8149D9}"/>
              </a:ext>
            </a:extLst>
          </p:cNvPr>
          <p:cNvSpPr txBox="1"/>
          <p:nvPr/>
        </p:nvSpPr>
        <p:spPr>
          <a:xfrm>
            <a:off x="7025857" y="3557206"/>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Funding for </a:t>
            </a:r>
            <a:r>
              <a:rPr kumimoji="0" lang="en-US" sz="1100" b="1" i="1" u="sng" strike="noStrike" kern="1200" cap="none" spc="0" normalizeH="0" baseline="0" noProof="0" dirty="0">
                <a:ln>
                  <a:noFill/>
                </a:ln>
                <a:solidFill>
                  <a:prstClr val="white"/>
                </a:solidFill>
                <a:effectLst/>
                <a:uLnTx/>
                <a:uFillTx/>
                <a:latin typeface="Calibri" panose="020F0502020204030204"/>
                <a:ea typeface="+mn-ea"/>
                <a:cs typeface="+mn-cs"/>
              </a:rPr>
              <a:t>all</a:t>
            </a: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 provider types flows through a single  governance entity</a:t>
            </a:r>
          </a:p>
        </p:txBody>
      </p:sp>
      <p:sp>
        <p:nvSpPr>
          <p:cNvPr id="41" name="TextBox 40">
            <a:extLst>
              <a:ext uri="{FF2B5EF4-FFF2-40B4-BE49-F238E27FC236}">
                <a16:creationId xmlns:a16="http://schemas.microsoft.com/office/drawing/2014/main" id="{A3C578A8-FFA3-441A-B741-7626D6106B62}"/>
              </a:ext>
            </a:extLst>
          </p:cNvPr>
          <p:cNvSpPr txBox="1"/>
          <p:nvPr/>
        </p:nvSpPr>
        <p:spPr>
          <a:xfrm>
            <a:off x="8733000" y="3539049"/>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Portions of community B’s global budget are allocated to each provider type</a:t>
            </a:r>
          </a:p>
        </p:txBody>
      </p:sp>
      <p:cxnSp>
        <p:nvCxnSpPr>
          <p:cNvPr id="42" name="Straight Arrow Connector 41">
            <a:extLst>
              <a:ext uri="{FF2B5EF4-FFF2-40B4-BE49-F238E27FC236}">
                <a16:creationId xmlns:a16="http://schemas.microsoft.com/office/drawing/2014/main" id="{ABD85034-3C86-405D-8398-45E48AB8A16F}"/>
              </a:ext>
            </a:extLst>
          </p:cNvPr>
          <p:cNvCxnSpPr>
            <a:cxnSpLocks/>
          </p:cNvCxnSpPr>
          <p:nvPr/>
        </p:nvCxnSpPr>
        <p:spPr>
          <a:xfrm flipH="1">
            <a:off x="3740672" y="2193293"/>
            <a:ext cx="1" cy="457200"/>
          </a:xfrm>
          <a:prstGeom prst="straightConnector1">
            <a:avLst/>
          </a:prstGeom>
          <a:ln w="57150">
            <a:solidFill>
              <a:srgbClr val="59A87C"/>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8C51E797-C06E-4A1F-AA95-CFA6F3F2630E}"/>
              </a:ext>
            </a:extLst>
          </p:cNvPr>
          <p:cNvCxnSpPr>
            <a:cxnSpLocks/>
          </p:cNvCxnSpPr>
          <p:nvPr/>
        </p:nvCxnSpPr>
        <p:spPr>
          <a:xfrm flipH="1">
            <a:off x="8415726" y="2206949"/>
            <a:ext cx="1" cy="457200"/>
          </a:xfrm>
          <a:prstGeom prst="straightConnector1">
            <a:avLst/>
          </a:prstGeom>
          <a:ln w="57150">
            <a:solidFill>
              <a:srgbClr val="59A87C"/>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0BC6F097-8F86-4E81-8D93-FA58FAAD89F0}"/>
              </a:ext>
            </a:extLst>
          </p:cNvPr>
          <p:cNvCxnSpPr>
            <a:cxnSpLocks/>
          </p:cNvCxnSpPr>
          <p:nvPr/>
        </p:nvCxnSpPr>
        <p:spPr>
          <a:xfrm flipH="1">
            <a:off x="5689332" y="4444104"/>
            <a:ext cx="975595" cy="0"/>
          </a:xfrm>
          <a:prstGeom prst="straightConnector1">
            <a:avLst/>
          </a:prstGeom>
          <a:ln w="57150">
            <a:solidFill>
              <a:srgbClr val="59A87C"/>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F399386-A27C-420B-9D1F-D396564824AF}"/>
              </a:ext>
            </a:extLst>
          </p:cNvPr>
          <p:cNvSpPr txBox="1"/>
          <p:nvPr/>
        </p:nvSpPr>
        <p:spPr>
          <a:xfrm>
            <a:off x="5432209" y="3041630"/>
            <a:ext cx="1423085" cy="1277273"/>
          </a:xfrm>
          <a:prstGeom prst="rect">
            <a:avLst/>
          </a:prstGeom>
          <a:noFill/>
        </p:spPr>
        <p:txBody>
          <a:bodyPr wrap="square">
            <a:spAutoFit/>
          </a:bodyPr>
          <a:lstStyle/>
          <a:p>
            <a:pPr marL="91440" marR="0" lvl="1" indent="0" algn="ctr" defTabSz="457200" rtl="0" eaLnBrk="1" fontAlgn="auto" latinLnBrk="0" hangingPunct="1">
              <a:lnSpc>
                <a:spcPct val="100000"/>
              </a:lnSpc>
              <a:spcBef>
                <a:spcPts val="0"/>
              </a:spcBef>
              <a:spcAft>
                <a:spcPts val="800"/>
              </a:spcAft>
              <a:buClrTx/>
              <a:buSzTx/>
              <a:buFontTx/>
              <a:buNone/>
              <a:tabLst/>
              <a:defRPr/>
            </a:pPr>
            <a:r>
              <a:rPr kumimoji="0" lang="en-US" sz="1100" b="1" i="1" u="none" strike="noStrike" kern="1200" cap="none" spc="0" normalizeH="0" baseline="0" noProof="0" dirty="0">
                <a:ln>
                  <a:noFill/>
                </a:ln>
                <a:solidFill>
                  <a:prstClr val="black"/>
                </a:solidFill>
                <a:effectLst/>
                <a:uLnTx/>
                <a:uFillTx/>
                <a:latin typeface="Calibri" panose="020F0502020204030204"/>
                <a:ea typeface="+mn-ea"/>
                <a:cs typeface="+mn-cs"/>
              </a:rPr>
              <a:t>TCOC overlay </a:t>
            </a:r>
            <a:r>
              <a:rPr kumimoji="0" lang="en-US" sz="1100" b="0" i="1" u="none" strike="noStrike" kern="1200" cap="none" spc="0" normalizeH="0" baseline="0" noProof="0" dirty="0">
                <a:ln>
                  <a:noFill/>
                </a:ln>
                <a:solidFill>
                  <a:prstClr val="black"/>
                </a:solidFill>
                <a:effectLst/>
                <a:uLnTx/>
                <a:uFillTx/>
                <a:latin typeface="Calibri" panose="020F0502020204030204"/>
                <a:ea typeface="+mn-ea"/>
                <a:cs typeface="+mn-cs"/>
              </a:rPr>
              <a:t>on top of global budgets incentivizes providers to strive for optimal utilization across geographies</a:t>
            </a:r>
          </a:p>
        </p:txBody>
      </p:sp>
      <p:sp>
        <p:nvSpPr>
          <p:cNvPr id="46" name="Rectangle: Rounded Corners 45">
            <a:extLst>
              <a:ext uri="{FF2B5EF4-FFF2-40B4-BE49-F238E27FC236}">
                <a16:creationId xmlns:a16="http://schemas.microsoft.com/office/drawing/2014/main" id="{96AE51F9-2E98-474D-BD7D-3005075D363E}"/>
              </a:ext>
            </a:extLst>
          </p:cNvPr>
          <p:cNvSpPr/>
          <p:nvPr/>
        </p:nvSpPr>
        <p:spPr>
          <a:xfrm>
            <a:off x="2369084" y="580231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LTC</a:t>
            </a:r>
            <a:endParaRPr kumimoji="0" lang="en-US" sz="105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47" name="Rectangle: Rounded Corners 46">
            <a:extLst>
              <a:ext uri="{FF2B5EF4-FFF2-40B4-BE49-F238E27FC236}">
                <a16:creationId xmlns:a16="http://schemas.microsoft.com/office/drawing/2014/main" id="{C18C9FE1-E3AF-4A89-987A-6B4A28ECA0F5}"/>
              </a:ext>
            </a:extLst>
          </p:cNvPr>
          <p:cNvSpPr/>
          <p:nvPr/>
        </p:nvSpPr>
        <p:spPr>
          <a:xfrm>
            <a:off x="4031317" y="580231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Other, including Skilled HH</a:t>
            </a:r>
            <a:endParaRPr kumimoji="0" lang="en-US" sz="105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48" name="Rectangle: Rounded Corners 47">
            <a:extLst>
              <a:ext uri="{FF2B5EF4-FFF2-40B4-BE49-F238E27FC236}">
                <a16:creationId xmlns:a16="http://schemas.microsoft.com/office/drawing/2014/main" id="{647B4D90-0EB2-4D77-B115-60DFC5946698}"/>
              </a:ext>
            </a:extLst>
          </p:cNvPr>
          <p:cNvSpPr/>
          <p:nvPr/>
        </p:nvSpPr>
        <p:spPr>
          <a:xfrm>
            <a:off x="7070767" y="580231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LTC</a:t>
            </a:r>
            <a:endParaRPr kumimoji="0" lang="en-US" sz="105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49" name="Rectangle: Rounded Corners 48">
            <a:extLst>
              <a:ext uri="{FF2B5EF4-FFF2-40B4-BE49-F238E27FC236}">
                <a16:creationId xmlns:a16="http://schemas.microsoft.com/office/drawing/2014/main" id="{9153B14F-3175-4588-8B80-3C4CD557B74D}"/>
              </a:ext>
            </a:extLst>
          </p:cNvPr>
          <p:cNvSpPr/>
          <p:nvPr/>
        </p:nvSpPr>
        <p:spPr>
          <a:xfrm>
            <a:off x="8733000" y="580231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Other, including Skilled HH</a:t>
            </a:r>
            <a:endParaRPr kumimoji="0" lang="en-US" sz="105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7356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74F0B9E-B7D1-44EB-8666-990A99E5372F}"/>
              </a:ext>
            </a:extLst>
          </p:cNvPr>
          <p:cNvSpPr/>
          <p:nvPr/>
        </p:nvSpPr>
        <p:spPr>
          <a:xfrm>
            <a:off x="-2847" y="5929760"/>
            <a:ext cx="12184214" cy="928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661AB763-9B44-4D34-A208-07E08A714CDF}"/>
              </a:ext>
            </a:extLst>
          </p:cNvPr>
          <p:cNvSpPr txBox="1">
            <a:spLocks/>
          </p:cNvSpPr>
          <p:nvPr/>
        </p:nvSpPr>
        <p:spPr>
          <a:xfrm>
            <a:off x="1109647" y="780584"/>
            <a:ext cx="10448690" cy="5318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black">
                    <a:lumMod val="75000"/>
                    <a:lumOff val="25000"/>
                  </a:prstClr>
                </a:solidFill>
                <a:effectLst/>
                <a:uLnTx/>
                <a:uFillTx/>
                <a:latin typeface="Montserrat"/>
                <a:ea typeface="+mj-ea"/>
                <a:cs typeface="+mj-cs"/>
              </a:rPr>
              <a:t>Discussion Questions: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black">
                    <a:lumMod val="75000"/>
                    <a:lumOff val="25000"/>
                  </a:prstClr>
                </a:solidFill>
                <a:effectLst/>
                <a:uLnTx/>
                <a:uFillTx/>
                <a:latin typeface="Montserrat"/>
                <a:ea typeface="+mj-ea"/>
                <a:cs typeface="+mj-cs"/>
              </a:rPr>
              <a:t>Community-Based Global Budgets</a:t>
            </a:r>
          </a:p>
        </p:txBody>
      </p:sp>
      <p:sp>
        <p:nvSpPr>
          <p:cNvPr id="6" name="Content Placeholder 3">
            <a:extLst>
              <a:ext uri="{FF2B5EF4-FFF2-40B4-BE49-F238E27FC236}">
                <a16:creationId xmlns:a16="http://schemas.microsoft.com/office/drawing/2014/main" id="{8C51124F-6414-4952-97B9-62A1CE12641D}"/>
              </a:ext>
            </a:extLst>
          </p:cNvPr>
          <p:cNvSpPr txBox="1">
            <a:spLocks/>
          </p:cNvSpPr>
          <p:nvPr/>
        </p:nvSpPr>
        <p:spPr bwMode="auto">
          <a:xfrm>
            <a:off x="1109647" y="1897347"/>
            <a:ext cx="10118221"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buClr>
                <a:prstClr val="black"/>
              </a:buClr>
              <a:buFont typeface="Wingdings" panose="05000000000000000000" pitchFamily="2" charset="2"/>
              <a:buChar char="§"/>
              <a:defRPr/>
            </a:pPr>
            <a:r>
              <a:rPr lang="en-US" sz="1600" dirty="0">
                <a:solidFill>
                  <a:prstClr val="black"/>
                </a:solidFill>
                <a:latin typeface="+mj-lt"/>
              </a:rPr>
              <a:t>The rationale for this approach is to incentivize coordinated care across providers within a community.</a:t>
            </a:r>
          </a:p>
          <a:p>
            <a:pPr marL="285750" lvl="2" indent="-285750">
              <a:spcBef>
                <a:spcPts val="0"/>
              </a:spcBef>
              <a:buClr>
                <a:prstClr val="black"/>
              </a:buClr>
              <a:buFont typeface="Wingdings" panose="05000000000000000000" pitchFamily="2" charset="2"/>
              <a:buChar char="§"/>
              <a:defRPr/>
            </a:pPr>
            <a:r>
              <a:rPr lang="en-US" sz="1600" dirty="0">
                <a:solidFill>
                  <a:prstClr val="black"/>
                </a:solidFill>
                <a:latin typeface="+mj-lt"/>
              </a:rPr>
              <a:t>How could this approach work in practice? </a:t>
            </a:r>
          </a:p>
          <a:p>
            <a:pPr marL="688975" lvl="3" indent="-342900">
              <a:spcBef>
                <a:spcPts val="0"/>
              </a:spcBef>
              <a:buClr>
                <a:prstClr val="black"/>
              </a:buClr>
              <a:buFont typeface="Montserrat" panose="00000500000000000000" pitchFamily="2" charset="0"/>
              <a:buChar char="–"/>
              <a:defRPr/>
            </a:pPr>
            <a:r>
              <a:rPr lang="en-US" sz="1600" dirty="0">
                <a:solidFill>
                  <a:prstClr val="black"/>
                </a:solidFill>
                <a:latin typeface="+mj-lt"/>
              </a:rPr>
              <a:t>Who would lead regional governance?</a:t>
            </a:r>
          </a:p>
          <a:p>
            <a:pPr marL="688975" lvl="3" indent="-342900">
              <a:spcBef>
                <a:spcPts val="0"/>
              </a:spcBef>
              <a:buClr>
                <a:prstClr val="black"/>
              </a:buClr>
              <a:buFont typeface="Montserrat" panose="00000500000000000000" pitchFamily="2" charset="0"/>
              <a:buChar char="–"/>
              <a:defRPr/>
            </a:pPr>
            <a:r>
              <a:rPr lang="en-US" sz="1600" dirty="0">
                <a:solidFill>
                  <a:prstClr val="black"/>
                </a:solidFill>
                <a:latin typeface="+mj-lt"/>
              </a:rPr>
              <a:t>What guardrails would need to be in place for providers to allow a regional governance entity to allocate the fixed budget across providers?</a:t>
            </a:r>
          </a:p>
          <a:p>
            <a:pPr marL="688975" lvl="3" indent="-342900">
              <a:spcBef>
                <a:spcPts val="0"/>
              </a:spcBef>
              <a:buClr>
                <a:prstClr val="black"/>
              </a:buClr>
              <a:buFont typeface="Montserrat" panose="00000500000000000000" pitchFamily="2" charset="0"/>
              <a:buChar char="–"/>
              <a:defRPr/>
            </a:pPr>
            <a:r>
              <a:rPr lang="en-US" sz="1600" dirty="0">
                <a:solidFill>
                  <a:prstClr val="black"/>
                </a:solidFill>
                <a:latin typeface="+mj-lt"/>
              </a:rPr>
              <a:t>How would it work in areas with more overlapping providers? </a:t>
            </a:r>
          </a:p>
          <a:p>
            <a:pPr marL="688975" lvl="3" indent="-342900">
              <a:spcBef>
                <a:spcPts val="0"/>
              </a:spcBef>
              <a:buClr>
                <a:prstClr val="black"/>
              </a:buClr>
              <a:buFont typeface="Montserrat" panose="00000500000000000000" pitchFamily="2" charset="0"/>
              <a:buChar char="–"/>
              <a:defRPr/>
            </a:pPr>
            <a:r>
              <a:rPr lang="en-US" sz="1600" dirty="0">
                <a:latin typeface="+mj-lt"/>
              </a:rPr>
              <a:t>How would the model work for providers that cover more than one service area?</a:t>
            </a:r>
          </a:p>
          <a:p>
            <a:pPr marL="688975" lvl="3" indent="-342900">
              <a:spcBef>
                <a:spcPts val="0"/>
              </a:spcBef>
              <a:buClr>
                <a:prstClr val="black"/>
              </a:buClr>
              <a:buFont typeface="Montserrat" panose="00000500000000000000" pitchFamily="2" charset="0"/>
              <a:buChar char="–"/>
              <a:defRPr/>
            </a:pPr>
            <a:r>
              <a:rPr lang="en-US" sz="1600" dirty="0">
                <a:latin typeface="+mj-lt"/>
              </a:rPr>
              <a:t>How would a regionally-based model adjust for tertiary care provided outside the region?</a:t>
            </a:r>
          </a:p>
          <a:p>
            <a:pPr marL="285750" lvl="2" indent="-285750">
              <a:spcBef>
                <a:spcPts val="0"/>
              </a:spcBef>
              <a:buClr>
                <a:prstClr val="black"/>
              </a:buClr>
              <a:buFont typeface="Wingdings" panose="05000000000000000000" pitchFamily="2" charset="2"/>
              <a:buChar char="§"/>
              <a:defRPr/>
            </a:pPr>
            <a:r>
              <a:rPr lang="en-US" sz="1600" dirty="0">
                <a:solidFill>
                  <a:prstClr val="black"/>
                </a:solidFill>
                <a:latin typeface="+mj-lt"/>
              </a:rPr>
              <a:t>What factors would your organization need to consider if Vermont implemented this kind of structure?</a:t>
            </a:r>
          </a:p>
          <a:p>
            <a:pPr marL="285750" lvl="2" indent="-285750">
              <a:spcBef>
                <a:spcPts val="0"/>
              </a:spcBef>
              <a:buClr>
                <a:prstClr val="black"/>
              </a:buClr>
              <a:buFont typeface="Wingdings" panose="05000000000000000000" pitchFamily="2" charset="2"/>
              <a:buChar char="§"/>
              <a:defRPr/>
            </a:pPr>
            <a:r>
              <a:rPr lang="en-US" sz="1600" dirty="0">
                <a:solidFill>
                  <a:prstClr val="black"/>
                </a:solidFill>
                <a:latin typeface="+mj-lt"/>
              </a:rPr>
              <a:t>How would your organization’s operations change under a community-based global budget model where multiple provider types are subject to one budget </a:t>
            </a:r>
            <a:r>
              <a:rPr lang="en-US" sz="1600" b="1" i="1" dirty="0">
                <a:solidFill>
                  <a:prstClr val="black"/>
                </a:solidFill>
                <a:latin typeface="+mj-lt"/>
              </a:rPr>
              <a:t>and</a:t>
            </a:r>
            <a:r>
              <a:rPr lang="en-US" sz="1600" dirty="0">
                <a:solidFill>
                  <a:prstClr val="black"/>
                </a:solidFill>
                <a:latin typeface="+mj-lt"/>
              </a:rPr>
              <a:t> payments to multiple provider types are more fixed than today?</a:t>
            </a:r>
          </a:p>
        </p:txBody>
      </p:sp>
      <p:sp>
        <p:nvSpPr>
          <p:cNvPr id="9" name="Slide Number Placeholder 3">
            <a:extLst>
              <a:ext uri="{FF2B5EF4-FFF2-40B4-BE49-F238E27FC236}">
                <a16:creationId xmlns:a16="http://schemas.microsoft.com/office/drawing/2014/main" id="{6409065F-A17C-433E-9BCE-1F4BD87E6ADA}"/>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lumMod val="75000"/>
                  </a:schemeClr>
                </a:solidFill>
                <a:latin typeface="+mj-lt"/>
              </a:rPr>
              <a:pPr algn="l" defTabSz="457200">
                <a:defRPr/>
              </a:pPr>
              <a:t>11</a:t>
            </a:fld>
            <a:endParaRPr lang="en-US" dirty="0">
              <a:solidFill>
                <a:schemeClr val="bg1">
                  <a:lumMod val="75000"/>
                </a:schemeClr>
              </a:solidFill>
              <a:latin typeface="+mj-lt"/>
            </a:endParaRPr>
          </a:p>
        </p:txBody>
      </p:sp>
    </p:spTree>
    <p:extLst>
      <p:ext uri="{BB962C8B-B14F-4D97-AF65-F5344CB8AC3E}">
        <p14:creationId xmlns:p14="http://schemas.microsoft.com/office/powerpoint/2010/main" val="200693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097279" y="1524000"/>
            <a:ext cx="10658115" cy="3448050"/>
          </a:xfrm>
        </p:spPr>
        <p:txBody>
          <a:bodyPr>
            <a:normAutofit/>
          </a:bodyPr>
          <a:lstStyle/>
          <a:p>
            <a:r>
              <a:rPr lang="en-US" sz="4800" dirty="0">
                <a:solidFill>
                  <a:schemeClr val="tx1">
                    <a:lumMod val="75000"/>
                    <a:lumOff val="25000"/>
                  </a:schemeClr>
                </a:solidFill>
              </a:rPr>
              <a:t>2. </a:t>
            </a:r>
            <a:r>
              <a:rPr lang="en-US" sz="4800" dirty="0"/>
              <a:t>Work Group Feedback on Draft Principles for Health Care Reform Planning</a:t>
            </a:r>
            <a:br>
              <a:rPr lang="en-US" sz="1100" dirty="0"/>
            </a:br>
            <a:endParaRPr lang="en-US" sz="4800" dirty="0">
              <a:solidFill>
                <a:schemeClr val="tx1">
                  <a:lumMod val="75000"/>
                  <a:lumOff val="25000"/>
                </a:schemeClr>
              </a:solidFill>
            </a:endParaRPr>
          </a:p>
        </p:txBody>
      </p:sp>
      <p:sp>
        <p:nvSpPr>
          <p:cNvPr id="4" name="Slide Number Placeholder 3">
            <a:extLst>
              <a:ext uri="{FF2B5EF4-FFF2-40B4-BE49-F238E27FC236}">
                <a16:creationId xmlns:a16="http://schemas.microsoft.com/office/drawing/2014/main" id="{418E40D6-BD58-4843-BB8F-378785DD79D4}"/>
              </a:ext>
            </a:extLst>
          </p:cNvPr>
          <p:cNvSpPr>
            <a:spLocks noGrp="1"/>
          </p:cNvSpPr>
          <p:nvPr>
            <p:ph type="sldNum" sz="quarter" idx="12"/>
          </p:nvPr>
        </p:nvSpPr>
        <p:spPr>
          <a:xfrm>
            <a:off x="10960893" y="6429375"/>
            <a:ext cx="392907" cy="330199"/>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050" b="0" i="0" u="none" strike="noStrike" kern="1200" cap="none" spc="0" normalizeH="0" baseline="0" noProof="0">
                <a:ln>
                  <a:noFill/>
                </a:ln>
                <a:solidFill>
                  <a:prstClr val="white"/>
                </a:solidFill>
                <a:effectLst/>
                <a:uLnTx/>
                <a:uFillTx/>
                <a:latin typeface="Montserrat"/>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a:t>
            </a:fld>
            <a:endParaRPr kumimoji="0" lang="en-US" sz="1050" b="0" i="0" u="none" strike="noStrike" kern="1200" cap="none" spc="0" normalizeH="0" baseline="0" noProof="0" dirty="0">
              <a:ln>
                <a:noFill/>
              </a:ln>
              <a:solidFill>
                <a:prstClr val="white"/>
              </a:solidFill>
              <a:effectLst/>
              <a:uLnTx/>
              <a:uFillTx/>
              <a:latin typeface="Montserrat"/>
              <a:ea typeface="+mn-ea"/>
              <a:cs typeface="+mn-cs"/>
            </a:endParaRPr>
          </a:p>
        </p:txBody>
      </p:sp>
    </p:spTree>
    <p:extLst>
      <p:ext uri="{BB962C8B-B14F-4D97-AF65-F5344CB8AC3E}">
        <p14:creationId xmlns:p14="http://schemas.microsoft.com/office/powerpoint/2010/main" val="698607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p:txBody>
          <a:bodyPr>
            <a:noAutofit/>
          </a:bodyPr>
          <a:lstStyle/>
          <a:p>
            <a:r>
              <a:rPr lang="en-US" sz="4000" dirty="0"/>
              <a:t>Draft Principles to Guide Health Care Reform Planning Shared During August 25</a:t>
            </a:r>
            <a:r>
              <a:rPr lang="en-US" sz="4000" baseline="30000" dirty="0"/>
              <a:t>th</a:t>
            </a:r>
            <a:r>
              <a:rPr lang="en-US" sz="4000" dirty="0"/>
              <a:t> Meeting</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90625" y="1955582"/>
            <a:ext cx="9601200" cy="4615815"/>
          </a:xfrm>
        </p:spPr>
        <p:txBody>
          <a:bodyPr>
            <a:normAutofit fontScale="70000" lnSpcReduction="20000"/>
          </a:bodyPr>
          <a:lstStyle/>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Finance reform and delivery system reform are in service of outcomes.</a:t>
            </a:r>
            <a:endParaRPr lang="en-US" sz="2400" dirty="0">
              <a:ea typeface="Calibri" panose="020F0502020204030204" pitchFamily="34" charset="0"/>
              <a:cs typeface="Times New Roman" panose="02020603050405020304" pitchFamily="18" charset="0"/>
            </a:endParaRPr>
          </a:p>
          <a:p>
            <a:pPr marL="531495" indent="-257175">
              <a:spcBef>
                <a:spcPts val="0"/>
              </a:spcBef>
              <a:buFont typeface="+mj-lt"/>
              <a:buAutoNum type="arabicPeriod"/>
            </a:pPr>
            <a:endParaRPr lang="en-US" sz="1700" dirty="0">
              <a:ea typeface="Calibri" panose="020F0502020204030204" pitchFamily="34"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Cost containment is multifaceted, and at minimum needs to address quality, efficiency, price, and input costs.</a:t>
            </a:r>
            <a:endParaRPr lang="en-US" sz="2400" dirty="0">
              <a:ea typeface="Calibri" panose="020F0502020204030204" pitchFamily="34" charset="0"/>
              <a:cs typeface="Times New Roman" panose="02020603050405020304" pitchFamily="18" charset="0"/>
            </a:endParaRPr>
          </a:p>
          <a:p>
            <a:pPr marL="257175" indent="-257175">
              <a:spcBef>
                <a:spcPts val="0"/>
              </a:spcBef>
              <a:buFont typeface="+mj-lt"/>
              <a:buAutoNum type="arabicPeriod"/>
            </a:pPr>
            <a:endParaRPr lang="en-US" sz="1700" dirty="0">
              <a:ea typeface="Calibri" panose="020F0502020204030204" pitchFamily="34" charset="0"/>
              <a:cs typeface="Times New Roman" panose="02020603050405020304" pitchFamily="18"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Any future model should utilize a public-private partnership and governance model</a:t>
            </a:r>
            <a:r>
              <a:rPr lang="en-US" sz="2400" dirty="0">
                <a:ea typeface="Calibri" panose="020F0502020204030204" pitchFamily="34" charset="0"/>
                <a:cs typeface="Times New Roman" panose="02020603050405020304" pitchFamily="18" charset="0"/>
              </a:rPr>
              <a:t>.</a:t>
            </a:r>
          </a:p>
          <a:p>
            <a:pPr marL="257175" indent="-257175">
              <a:spcBef>
                <a:spcPts val="0"/>
              </a:spcBef>
              <a:buFont typeface="+mj-lt"/>
              <a:buAutoNum type="arabicPeriod"/>
            </a:pPr>
            <a:endParaRPr lang="en-US" sz="1700" dirty="0">
              <a:ea typeface="Calibri" panose="020F0502020204030204" pitchFamily="34" charset="0"/>
              <a:cs typeface="Times New Roman" panose="02020603050405020304" pitchFamily="18"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All-payer participation is critical.</a:t>
            </a:r>
            <a:endParaRPr lang="en-US" sz="2400" dirty="0">
              <a:ea typeface="Calibri" panose="020F0502020204030204" pitchFamily="34" charset="0"/>
              <a:cs typeface="Times New Roman" panose="02020603050405020304" pitchFamily="18" charset="0"/>
            </a:endParaRPr>
          </a:p>
          <a:p>
            <a:pPr marL="257175" indent="-257175">
              <a:spcBef>
                <a:spcPts val="0"/>
              </a:spcBef>
              <a:buFont typeface="+mj-lt"/>
              <a:buAutoNum type="arabicPeriod"/>
            </a:pPr>
            <a:endParaRPr lang="en-US" sz="1700" dirty="0">
              <a:ea typeface="Calibri" panose="020F0502020204030204" pitchFamily="34" charset="0"/>
              <a:cs typeface="Times New Roman" panose="02020603050405020304" pitchFamily="18"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Combine mandatory and voluntary approaches to provider participation.</a:t>
            </a:r>
          </a:p>
          <a:p>
            <a:pPr marL="257175" indent="-257175">
              <a:spcBef>
                <a:spcPts val="0"/>
              </a:spcBef>
              <a:buFont typeface="+mj-lt"/>
              <a:buAutoNum type="arabicPeriod"/>
            </a:pPr>
            <a:endParaRPr lang="en-US" sz="1700" dirty="0">
              <a:ea typeface="Calibri" panose="020F0502020204030204" pitchFamily="34" charset="0"/>
              <a:cs typeface="Calibri" panose="020F0502020204030204" pitchFamily="34"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Focus on all care delivered in Vermont rather than care delivered to Vermonters, i.e., not an attribution-based focus.</a:t>
            </a:r>
          </a:p>
          <a:p>
            <a:pPr marL="257175" indent="-257175">
              <a:spcBef>
                <a:spcPts val="0"/>
              </a:spcBef>
              <a:buFont typeface="+mj-lt"/>
              <a:buAutoNum type="arabicPeriod"/>
            </a:pPr>
            <a:endParaRPr lang="en-US" sz="1700" dirty="0">
              <a:ea typeface="Calibri" panose="020F0502020204030204" pitchFamily="34" charset="0"/>
              <a:cs typeface="Calibri" panose="020F0502020204030204" pitchFamily="34"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Key components to support reform are delivery system changes, data analytics, and practice transformation/innovation.</a:t>
            </a:r>
          </a:p>
          <a:p>
            <a:pPr marL="257175" indent="-257175">
              <a:spcBef>
                <a:spcPts val="0"/>
              </a:spcBef>
              <a:buFont typeface="+mj-lt"/>
              <a:buAutoNum type="arabicPeriod"/>
            </a:pPr>
            <a:endParaRPr lang="en-US" sz="1700" dirty="0">
              <a:ea typeface="Calibri" panose="020F0502020204030204" pitchFamily="34" charset="0"/>
              <a:cs typeface="Calibri" panose="020F0502020204030204" pitchFamily="34"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Support care integration across the continuum through payment innovation, data, support for transformation/innovation, and regulation.</a:t>
            </a:r>
          </a:p>
          <a:p>
            <a:pPr marL="257175" indent="-257175">
              <a:spcBef>
                <a:spcPts val="0"/>
              </a:spcBef>
              <a:buFont typeface="+mj-lt"/>
              <a:buAutoNum type="arabicPeriod"/>
            </a:pPr>
            <a:endParaRPr lang="en-US" sz="1700" dirty="0">
              <a:ea typeface="Calibri" panose="020F0502020204030204" pitchFamily="34" charset="0"/>
              <a:cs typeface="Calibri" panose="020F0502020204030204" pitchFamily="34" charset="0"/>
            </a:endParaRPr>
          </a:p>
          <a:p>
            <a:pPr marL="257175" indent="-257175">
              <a:spcBef>
                <a:spcPts val="0"/>
              </a:spcBef>
              <a:buFont typeface="+mj-lt"/>
              <a:buAutoNum type="arabicPeriod"/>
            </a:pPr>
            <a:r>
              <a:rPr lang="en-US" sz="2400" dirty="0">
                <a:ea typeface="Calibri" panose="020F0502020204030204" pitchFamily="34" charset="0"/>
                <a:cs typeface="Calibri" panose="020F0502020204030204" pitchFamily="34" charset="0"/>
              </a:rPr>
              <a:t>Advance a Learning Health System with intentional and practice-focused support for transformation.</a:t>
            </a:r>
            <a:endParaRPr lang="en-US" sz="2400" dirty="0">
              <a:ea typeface="Calibri" panose="020F0502020204030204" pitchFamily="34" charset="0"/>
              <a:cs typeface="Times New Roman" panose="02020603050405020304" pitchFamily="18" charset="0"/>
            </a:endParaRPr>
          </a:p>
          <a:p>
            <a:pPr marL="150876" lvl="1" indent="0">
              <a:buNone/>
            </a:pPr>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13</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112759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1000"/>
                                        <p:tgtEl>
                                          <p:spTgt spid="3">
                                            <p:txEl>
                                              <p:pRg st="8" end="8"/>
                                            </p:txEl>
                                          </p:spTgt>
                                        </p:tgtEl>
                                      </p:cBhvr>
                                    </p:animEffect>
                                    <p:anim calcmode="lin" valueType="num">
                                      <p:cBhvr>
                                        <p:cTn id="3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1000"/>
                                        <p:tgtEl>
                                          <p:spTgt spid="3">
                                            <p:txEl>
                                              <p:pRg st="10" end="10"/>
                                            </p:txEl>
                                          </p:spTgt>
                                        </p:tgtEl>
                                      </p:cBhvr>
                                    </p:animEffect>
                                    <p:anim calcmode="lin" valueType="num">
                                      <p:cBhvr>
                                        <p:cTn id="3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fade">
                                      <p:cBhvr>
                                        <p:cTn id="41" dur="1000"/>
                                        <p:tgtEl>
                                          <p:spTgt spid="3">
                                            <p:txEl>
                                              <p:pRg st="12" end="12"/>
                                            </p:txEl>
                                          </p:spTgt>
                                        </p:tgtEl>
                                      </p:cBhvr>
                                    </p:animEffect>
                                    <p:anim calcmode="lin" valueType="num">
                                      <p:cBhvr>
                                        <p:cTn id="4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1000"/>
                                        <p:tgtEl>
                                          <p:spTgt spid="3">
                                            <p:txEl>
                                              <p:pRg st="14" end="14"/>
                                            </p:txEl>
                                          </p:spTgt>
                                        </p:tgtEl>
                                      </p:cBhvr>
                                    </p:animEffect>
                                    <p:anim calcmode="lin" valueType="num">
                                      <p:cBhvr>
                                        <p:cTn id="47"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animEffect transition="in" filter="fade">
                                      <p:cBhvr>
                                        <p:cTn id="51" dur="1000"/>
                                        <p:tgtEl>
                                          <p:spTgt spid="3">
                                            <p:txEl>
                                              <p:pRg st="16" end="16"/>
                                            </p:txEl>
                                          </p:spTgt>
                                        </p:tgtEl>
                                      </p:cBhvr>
                                    </p:animEffect>
                                    <p:anim calcmode="lin" valueType="num">
                                      <p:cBhvr>
                                        <p:cTn id="52"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p:txBody>
          <a:bodyPr>
            <a:noAutofit/>
          </a:bodyPr>
          <a:lstStyle/>
          <a:p>
            <a:r>
              <a:rPr lang="en-US" sz="4000" dirty="0"/>
              <a:t>Work Group Member Feedback on Draft Principles to Guide Health Care Reform</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40252" y="1869202"/>
            <a:ext cx="9915427" cy="4594206"/>
          </a:xfrm>
        </p:spPr>
        <p:txBody>
          <a:bodyPr>
            <a:normAutofit/>
          </a:bodyPr>
          <a:lstStyle/>
          <a:p>
            <a:pPr>
              <a:spcBef>
                <a:spcPts val="0"/>
              </a:spcBef>
              <a:spcAft>
                <a:spcPts val="600"/>
              </a:spcAft>
              <a:buFont typeface="Wingdings" panose="05000000000000000000" pitchFamily="2" charset="2"/>
              <a:buChar char="§"/>
            </a:pPr>
            <a:r>
              <a:rPr lang="en-US" dirty="0">
                <a:ea typeface="Calibri" panose="020F0502020204030204" pitchFamily="34" charset="0"/>
                <a:cs typeface="Calibri" panose="020F0502020204030204" pitchFamily="34" charset="0"/>
              </a:rPr>
              <a:t>Seven Work Group member organizations provided feedback on the draft principles:</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BlueCross BlueShield of Vermont</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HealthFirst</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MVP Health Care</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Vermont Association of Hospitals and Health Systems</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Vermont Care Partners</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Vermont Medical Society</a:t>
            </a:r>
          </a:p>
          <a:p>
            <a:pPr lvl="1">
              <a:spcBef>
                <a:spcPts val="0"/>
              </a:spcBef>
              <a:buFont typeface="Wingdings" panose="05000000000000000000" pitchFamily="2" charset="2"/>
              <a:buChar char="§"/>
            </a:pPr>
            <a:r>
              <a:rPr lang="en-US" sz="2000" dirty="0">
                <a:ea typeface="Calibri" panose="020F0502020204030204" pitchFamily="34" charset="0"/>
                <a:cs typeface="Calibri" panose="020F0502020204030204" pitchFamily="34" charset="0"/>
              </a:rPr>
              <a:t>VNAs of Vermont</a:t>
            </a:r>
          </a:p>
          <a:p>
            <a:pPr>
              <a:spcBef>
                <a:spcPts val="0"/>
              </a:spcBef>
              <a:buFont typeface="Wingdings" panose="05000000000000000000" pitchFamily="2" charset="2"/>
              <a:buChar char="§"/>
            </a:pPr>
            <a:endParaRPr lang="en-US" sz="1200" dirty="0">
              <a:ea typeface="Calibri" panose="020F0502020204030204" pitchFamily="34" charset="0"/>
              <a:cs typeface="Calibri" panose="020F0502020204030204" pitchFamily="34" charset="0"/>
            </a:endParaRPr>
          </a:p>
          <a:p>
            <a:pPr>
              <a:spcBef>
                <a:spcPts val="0"/>
              </a:spcBef>
              <a:buFont typeface="Wingdings" panose="05000000000000000000" pitchFamily="2" charset="2"/>
              <a:buChar char="§"/>
            </a:pPr>
            <a:r>
              <a:rPr lang="en-US" dirty="0">
                <a:ea typeface="Calibri" panose="020F0502020204030204" pitchFamily="34" charset="0"/>
                <a:cs typeface="Calibri" panose="020F0502020204030204" pitchFamily="34" charset="0"/>
              </a:rPr>
              <a:t>Comments were submitted in response to all nine draft principles.  Commenters also proposed additional principles.</a:t>
            </a:r>
          </a:p>
          <a:p>
            <a:pPr marL="0" indent="0">
              <a:spcBef>
                <a:spcPts val="0"/>
              </a:spcBef>
              <a:buNone/>
            </a:pPr>
            <a:endParaRPr lang="en-US" sz="1200" dirty="0">
              <a:ea typeface="Calibri" panose="020F0502020204030204" pitchFamily="34" charset="0"/>
              <a:cs typeface="Calibri" panose="020F0502020204030204" pitchFamily="34" charset="0"/>
            </a:endParaRPr>
          </a:p>
          <a:p>
            <a:pPr>
              <a:spcBef>
                <a:spcPts val="0"/>
              </a:spcBef>
              <a:buFont typeface="Wingdings" panose="05000000000000000000" pitchFamily="2" charset="2"/>
              <a:buChar char="§"/>
            </a:pPr>
            <a:r>
              <a:rPr lang="en-US" dirty="0">
                <a:ea typeface="Calibri" panose="020F0502020204030204" pitchFamily="34" charset="0"/>
                <a:cs typeface="Calibri" panose="020F0502020204030204" pitchFamily="34" charset="0"/>
              </a:rPr>
              <a:t>We will review general comments first, then comments on the draft principles, and finally proposed additional principles.</a:t>
            </a:r>
            <a:endParaRPr lang="en-US" dirty="0">
              <a:ea typeface="Calibri" panose="020F0502020204030204" pitchFamily="34" charset="0"/>
              <a:cs typeface="Times New Roman" panose="02020603050405020304" pitchFamily="18" charset="0"/>
            </a:endParaRPr>
          </a:p>
          <a:p>
            <a:pPr marL="150876" lvl="1" indent="0">
              <a:buNone/>
            </a:pPr>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14</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96019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1000"/>
                                        <p:tgtEl>
                                          <p:spTgt spid="3">
                                            <p:txEl>
                                              <p:pRg st="11" end="11"/>
                                            </p:txEl>
                                          </p:spTgt>
                                        </p:tgtEl>
                                      </p:cBhvr>
                                    </p:animEffect>
                                    <p:anim calcmode="lin" valueType="num">
                                      <p:cBhvr>
                                        <p:cTn id="5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p:txBody>
          <a:bodyPr>
            <a:noAutofit/>
          </a:bodyPr>
          <a:lstStyle/>
          <a:p>
            <a:r>
              <a:rPr lang="en-US" sz="4000" dirty="0"/>
              <a:t>Work Group Member Feedback: </a:t>
            </a:r>
            <a:br>
              <a:rPr lang="en-US" sz="4000" dirty="0"/>
            </a:br>
            <a:r>
              <a:rPr lang="en-US" sz="4000" dirty="0"/>
              <a:t>General Comments on the Draft Principles</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90410" y="1963220"/>
            <a:ext cx="9896689" cy="4374080"/>
          </a:xfrm>
        </p:spPr>
        <p:txBody>
          <a:bodyPr>
            <a:normAutofit/>
          </a:bodyPr>
          <a:lstStyle/>
          <a:p>
            <a:pPr marL="493776" lvl="1" indent="-342900">
              <a:spcAft>
                <a:spcPts val="600"/>
              </a:spcAft>
              <a:buFont typeface="Wingdings" panose="05000000000000000000" pitchFamily="2" charset="2"/>
              <a:buChar char="§"/>
            </a:pPr>
            <a:r>
              <a:rPr lang="en-US" sz="2000" dirty="0"/>
              <a:t>We should define a </a:t>
            </a:r>
            <a:r>
              <a:rPr lang="en-US" sz="2000" i="1" dirty="0"/>
              <a:t>vision</a:t>
            </a:r>
            <a:r>
              <a:rPr lang="en-US" sz="2000" dirty="0"/>
              <a:t> before discussing principles.</a:t>
            </a:r>
          </a:p>
          <a:p>
            <a:pPr marL="493776" lvl="1" indent="-342900">
              <a:spcAft>
                <a:spcPts val="600"/>
              </a:spcAft>
              <a:buFont typeface="Wingdings" panose="05000000000000000000" pitchFamily="2" charset="2"/>
              <a:buChar char="§"/>
            </a:pPr>
            <a:r>
              <a:rPr lang="en-US" sz="2000" dirty="0"/>
              <a:t>We should develop </a:t>
            </a:r>
            <a:r>
              <a:rPr lang="en-US" sz="2000" i="1" dirty="0"/>
              <a:t>goals</a:t>
            </a:r>
            <a:r>
              <a:rPr lang="en-US" sz="2000" dirty="0"/>
              <a:t> before discussing principles, perhaps starting with those in Section 2 of Act 167.</a:t>
            </a:r>
          </a:p>
          <a:p>
            <a:pPr marL="493776" lvl="1" indent="-342900">
              <a:spcAft>
                <a:spcPts val="600"/>
              </a:spcAft>
              <a:buFont typeface="Wingdings" panose="05000000000000000000" pitchFamily="2" charset="2"/>
              <a:buChar char="§"/>
            </a:pPr>
            <a:r>
              <a:rPr lang="en-US" sz="2000" dirty="0"/>
              <a:t>Let’s not spend time on principles; Vermont already has the robust set of Act 48 health reform principles that have been adopted by the legislature, apply to the Administration and GMCB, and had broad stakeholder input.</a:t>
            </a:r>
          </a:p>
          <a:p>
            <a:pPr marL="493776" lvl="1" indent="-342900">
              <a:spcAft>
                <a:spcPts val="600"/>
              </a:spcAft>
              <a:buFont typeface="Wingdings" panose="05000000000000000000" pitchFamily="2" charset="2"/>
              <a:buChar char="§"/>
            </a:pPr>
            <a:r>
              <a:rPr lang="en-US" sz="2000" dirty="0"/>
              <a:t>Adopt a broader framing of the principles to be inclusive and reflective of all Vermonters’ health care needs and experiences...Individual Vermonters should be at the center in these discussions.</a:t>
            </a:r>
          </a:p>
          <a:p>
            <a:pPr marL="493776" lvl="1" indent="-342900">
              <a:buFont typeface="Wingdings" panose="05000000000000000000" pitchFamily="2" charset="2"/>
              <a:buChar char="§"/>
            </a:pPr>
            <a:r>
              <a:rPr lang="en-US" sz="2000" dirty="0"/>
              <a:t>The principles are more approaches and tactics than “principles.” Also, several draft “principles” are very hard to agree to as a “truth” because the details matter.</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15</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73221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181100" y="365127"/>
            <a:ext cx="10020300" cy="1325563"/>
          </a:xfrm>
        </p:spPr>
        <p:txBody>
          <a:bodyPr>
            <a:noAutofit/>
          </a:bodyPr>
          <a:lstStyle/>
          <a:p>
            <a:r>
              <a:rPr lang="en-US" sz="4000" dirty="0"/>
              <a:t>Work Group Member Feedback: </a:t>
            </a:r>
            <a:br>
              <a:rPr lang="en-US" sz="4000" dirty="0"/>
            </a:br>
            <a:r>
              <a:rPr lang="en-US" sz="4000" dirty="0"/>
              <a:t>Selected Comments on Individual Principles (1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81100" y="1898667"/>
            <a:ext cx="10375900" cy="4594206"/>
          </a:xfrm>
        </p:spPr>
        <p:txBody>
          <a:bodyPr>
            <a:normAutofit/>
          </a:bodyPr>
          <a:lstStyle/>
          <a:p>
            <a:pPr marL="150876" lvl="1" indent="0">
              <a:spcAft>
                <a:spcPts val="600"/>
              </a:spcAft>
              <a:buNone/>
            </a:pPr>
            <a:r>
              <a:rPr lang="en-US" sz="2000" b="1" dirty="0">
                <a:solidFill>
                  <a:schemeClr val="accent1">
                    <a:lumMod val="75000"/>
                  </a:schemeClr>
                </a:solidFill>
              </a:rPr>
              <a:t>#1 “Finance reform and delivery system reform are in service of outcomes.”</a:t>
            </a:r>
          </a:p>
          <a:p>
            <a:pPr marL="493776" lvl="1" indent="-342900"/>
            <a:r>
              <a:rPr lang="en-US" sz="2000" dirty="0"/>
              <a:t>What are the outcomes we are seeking?</a:t>
            </a:r>
          </a:p>
          <a:p>
            <a:pPr marL="950976" lvl="2" indent="-342900"/>
            <a:r>
              <a:rPr lang="en-US" sz="1800" dirty="0"/>
              <a:t>These question was raised by multiple respondents.</a:t>
            </a:r>
          </a:p>
          <a:p>
            <a:pPr marL="950976" lvl="2" indent="-342900">
              <a:spcAft>
                <a:spcPts val="600"/>
              </a:spcAft>
            </a:pPr>
            <a:r>
              <a:rPr lang="en-US" sz="1800" dirty="0"/>
              <a:t>Commenters had multiple suggestions of what they should be.</a:t>
            </a:r>
          </a:p>
          <a:p>
            <a:pPr marL="493776" lvl="1" indent="-342900">
              <a:spcAft>
                <a:spcPts val="600"/>
              </a:spcAft>
            </a:pPr>
            <a:r>
              <a:rPr lang="en-US" sz="2000" dirty="0"/>
              <a:t>One respondent was confused by “finance reform” and thought we should be talking about “payment reform” instead.</a:t>
            </a:r>
          </a:p>
          <a:p>
            <a:pPr marL="493776" lvl="1" indent="-342900"/>
            <a:r>
              <a:rPr lang="en-US" sz="2000" dirty="0"/>
              <a:t>Another respondent voiced strong support for this principle.</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16</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319293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155700" y="365127"/>
            <a:ext cx="10007600" cy="1325563"/>
          </a:xfrm>
        </p:spPr>
        <p:txBody>
          <a:bodyPr>
            <a:noAutofit/>
          </a:bodyPr>
          <a:lstStyle/>
          <a:p>
            <a:r>
              <a:rPr lang="en-US" sz="4000" dirty="0"/>
              <a:t>Work Group Member Feedback: </a:t>
            </a:r>
            <a:br>
              <a:rPr lang="en-US" sz="4000" dirty="0"/>
            </a:br>
            <a:r>
              <a:rPr lang="en-US" sz="4000" dirty="0"/>
              <a:t>Selected Comments on Individual Principles (2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55700" y="1898668"/>
            <a:ext cx="10007600" cy="4594206"/>
          </a:xfrm>
        </p:spPr>
        <p:txBody>
          <a:bodyPr>
            <a:normAutofit/>
          </a:bodyPr>
          <a:lstStyle/>
          <a:p>
            <a:pPr marL="150876" lvl="1" indent="0">
              <a:spcAft>
                <a:spcPts val="600"/>
              </a:spcAft>
              <a:buNone/>
            </a:pPr>
            <a:r>
              <a:rPr lang="en-US" sz="2000" b="1" dirty="0">
                <a:solidFill>
                  <a:schemeClr val="accent1">
                    <a:lumMod val="75000"/>
                  </a:schemeClr>
                </a:solidFill>
              </a:rPr>
              <a:t>#2 “</a:t>
            </a:r>
            <a:r>
              <a:rPr lang="en-US" sz="2000" b="1" dirty="0">
                <a:solidFill>
                  <a:schemeClr val="accent1">
                    <a:lumMod val="75000"/>
                  </a:schemeClr>
                </a:solidFill>
                <a:ea typeface="Calibri" panose="020F0502020204030204" pitchFamily="34" charset="0"/>
                <a:cs typeface="Calibri" panose="020F0502020204030204" pitchFamily="34" charset="0"/>
              </a:rPr>
              <a:t>Cost containment is multifaceted, and at minimum needs to address quality, efficiency, price, and input costs</a:t>
            </a:r>
            <a:r>
              <a:rPr lang="en-US" sz="2000" b="1" dirty="0">
                <a:solidFill>
                  <a:schemeClr val="accent1">
                    <a:lumMod val="75000"/>
                  </a:schemeClr>
                </a:solidFill>
              </a:rPr>
              <a:t>.”</a:t>
            </a:r>
          </a:p>
          <a:p>
            <a:pPr marL="493776" lvl="1" indent="-342900">
              <a:spcAft>
                <a:spcPts val="600"/>
              </a:spcAft>
            </a:pPr>
            <a:r>
              <a:rPr lang="en-US" sz="2000" dirty="0"/>
              <a:t>Two respondents felt that “price” should be removed.</a:t>
            </a:r>
          </a:p>
          <a:p>
            <a:pPr marL="493776" lvl="1" indent="-342900">
              <a:spcAft>
                <a:spcPts val="600"/>
              </a:spcAft>
            </a:pPr>
            <a:r>
              <a:rPr lang="en-US" sz="2000" dirty="0"/>
              <a:t>One respondent voiced strong support for this principle.</a:t>
            </a:r>
          </a:p>
          <a:p>
            <a:pPr marL="493776" lvl="1" indent="-342900">
              <a:spcAft>
                <a:spcPts val="600"/>
              </a:spcAft>
            </a:pPr>
            <a:r>
              <a:rPr lang="en-US" sz="2000" dirty="0"/>
              <a:t>One respondent suggested “contain cost growth at a level below what would be otherwise expected…” as an alternative (in part).</a:t>
            </a:r>
          </a:p>
          <a:p>
            <a:pPr marL="493776" lvl="1" indent="-342900">
              <a:spcAft>
                <a:spcPts val="600"/>
              </a:spcAft>
            </a:pPr>
            <a:r>
              <a:rPr lang="en-US" sz="2000" dirty="0"/>
              <a:t>One respondent felt this principle inferred that cost containment was the primary objective of reform and disagreed if that was the intention.</a:t>
            </a:r>
          </a:p>
          <a:p>
            <a:pPr marL="493776" lvl="1" indent="-342900"/>
            <a:r>
              <a:rPr lang="en-US" sz="2000" dirty="0"/>
              <a:t>One respondent felt this was a statement rather than a principle.</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17</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100861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206500" y="365127"/>
            <a:ext cx="9956800" cy="1325563"/>
          </a:xfrm>
        </p:spPr>
        <p:txBody>
          <a:bodyPr>
            <a:noAutofit/>
          </a:bodyPr>
          <a:lstStyle/>
          <a:p>
            <a:r>
              <a:rPr lang="en-US" sz="4000" dirty="0"/>
              <a:t>Work Group Member Feedback: </a:t>
            </a:r>
            <a:br>
              <a:rPr lang="en-US" sz="4000" dirty="0"/>
            </a:br>
            <a:r>
              <a:rPr lang="en-US" sz="4000" dirty="0"/>
              <a:t>Selected Comments on Individual Principles (3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06500" y="1898667"/>
            <a:ext cx="9956800" cy="4273533"/>
          </a:xfrm>
        </p:spPr>
        <p:txBody>
          <a:bodyPr>
            <a:normAutofit/>
          </a:bodyPr>
          <a:lstStyle/>
          <a:p>
            <a:pPr marL="150876" lvl="1" indent="0">
              <a:spcAft>
                <a:spcPts val="600"/>
              </a:spcAft>
              <a:buNone/>
            </a:pPr>
            <a:r>
              <a:rPr lang="en-US" sz="2000" b="1" dirty="0">
                <a:solidFill>
                  <a:schemeClr val="accent1">
                    <a:lumMod val="75000"/>
                  </a:schemeClr>
                </a:solidFill>
              </a:rPr>
              <a:t>#3 “</a:t>
            </a:r>
            <a:r>
              <a:rPr lang="en-US" sz="2000" b="1" dirty="0">
                <a:solidFill>
                  <a:schemeClr val="accent1">
                    <a:lumMod val="75000"/>
                  </a:schemeClr>
                </a:solidFill>
                <a:ea typeface="Calibri" panose="020F0502020204030204" pitchFamily="34" charset="0"/>
                <a:cs typeface="Calibri" panose="020F0502020204030204" pitchFamily="34" charset="0"/>
              </a:rPr>
              <a:t>Any future model should utilize a public-private partnership and governance model</a:t>
            </a:r>
            <a:r>
              <a:rPr lang="en-US" sz="2000" b="1" dirty="0">
                <a:solidFill>
                  <a:schemeClr val="accent1">
                    <a:lumMod val="75000"/>
                  </a:schemeClr>
                </a:solidFill>
              </a:rPr>
              <a:t>.”</a:t>
            </a:r>
          </a:p>
          <a:p>
            <a:pPr marL="493776" lvl="1" indent="-342900">
              <a:spcAft>
                <a:spcPts val="600"/>
              </a:spcAft>
            </a:pPr>
            <a:r>
              <a:rPr lang="en-US" sz="2000" dirty="0"/>
              <a:t>Two of the five organizations commenting on this principle expressed a desire to understand what was intended by “public-private partnership and governance model.”</a:t>
            </a:r>
          </a:p>
          <a:p>
            <a:pPr marL="493776" lvl="1" indent="-342900"/>
            <a:r>
              <a:rPr lang="en-US" sz="2000" dirty="0"/>
              <a:t>A third organization suggested a wording change to indicate that the All-Payer Model would </a:t>
            </a:r>
            <a:r>
              <a:rPr lang="en-US" sz="2000" i="1" dirty="0"/>
              <a:t>continue</a:t>
            </a:r>
            <a:r>
              <a:rPr lang="en-US" sz="2000" dirty="0"/>
              <a:t> to use  a public-private partnership and governance model.</a:t>
            </a:r>
          </a:p>
          <a:p>
            <a:pPr marL="493776" lvl="1" indent="-342900"/>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18</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316728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231900" y="365127"/>
            <a:ext cx="9918700" cy="1325563"/>
          </a:xfrm>
        </p:spPr>
        <p:txBody>
          <a:bodyPr>
            <a:noAutofit/>
          </a:bodyPr>
          <a:lstStyle/>
          <a:p>
            <a:r>
              <a:rPr lang="en-US" sz="4000" dirty="0"/>
              <a:t>Work Group Member Feedback: </a:t>
            </a:r>
            <a:br>
              <a:rPr lang="en-US" sz="4000" dirty="0"/>
            </a:br>
            <a:r>
              <a:rPr lang="en-US" sz="4000" dirty="0"/>
              <a:t>Selected Comments on Individual Principles (4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31900" y="1898667"/>
            <a:ext cx="9740900" cy="4349733"/>
          </a:xfrm>
        </p:spPr>
        <p:txBody>
          <a:bodyPr>
            <a:normAutofit/>
          </a:bodyPr>
          <a:lstStyle/>
          <a:p>
            <a:pPr marL="150876" lvl="1" indent="0">
              <a:spcAft>
                <a:spcPts val="600"/>
              </a:spcAft>
              <a:buNone/>
            </a:pPr>
            <a:r>
              <a:rPr lang="en-US" sz="2000" b="1" dirty="0">
                <a:solidFill>
                  <a:schemeClr val="accent1">
                    <a:lumMod val="75000"/>
                  </a:schemeClr>
                </a:solidFill>
              </a:rPr>
              <a:t>#4 “</a:t>
            </a:r>
            <a:r>
              <a:rPr lang="en-US" sz="2000" b="1" dirty="0">
                <a:solidFill>
                  <a:schemeClr val="accent1">
                    <a:lumMod val="75000"/>
                  </a:schemeClr>
                </a:solidFill>
                <a:ea typeface="Calibri" panose="020F0502020204030204" pitchFamily="34" charset="0"/>
                <a:cs typeface="Calibri" panose="020F0502020204030204" pitchFamily="34" charset="0"/>
              </a:rPr>
              <a:t>All-payer participation is critical.</a:t>
            </a:r>
            <a:r>
              <a:rPr lang="en-US" sz="2000" b="1" dirty="0">
                <a:solidFill>
                  <a:schemeClr val="accent1">
                    <a:lumMod val="75000"/>
                  </a:schemeClr>
                </a:solidFill>
              </a:rPr>
              <a:t>”</a:t>
            </a:r>
          </a:p>
          <a:p>
            <a:pPr marL="493776" lvl="1" indent="-342900">
              <a:spcAft>
                <a:spcPts val="600"/>
              </a:spcAft>
            </a:pPr>
            <a:r>
              <a:rPr lang="en-US" sz="2000" dirty="0"/>
              <a:t>All commenting respondents supported this draft principle.</a:t>
            </a:r>
          </a:p>
          <a:p>
            <a:pPr marL="493776" lvl="1" indent="-342900">
              <a:spcAft>
                <a:spcPts val="600"/>
              </a:spcAft>
            </a:pPr>
            <a:r>
              <a:rPr lang="en-US" sz="2000" dirty="0"/>
              <a:t>One suggested future participation of commercial payers in addition to BCBSVT and MVP.</a:t>
            </a:r>
          </a:p>
          <a:p>
            <a:pPr marL="493776" lvl="1" indent="-342900"/>
            <a:r>
              <a:rPr lang="en-US" sz="2000" dirty="0"/>
              <a:t>Another suggested adding to the end of this draft principle “and will help drive provider participation” and eliminating principle #5.</a:t>
            </a:r>
          </a:p>
          <a:p>
            <a:pPr marL="493776" lvl="1" indent="-342900"/>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19</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311504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4E56-F0CE-684C-3DEB-01FD953C4E84}"/>
              </a:ext>
            </a:extLst>
          </p:cNvPr>
          <p:cNvSpPr>
            <a:spLocks noGrp="1"/>
          </p:cNvSpPr>
          <p:nvPr>
            <p:ph type="title"/>
          </p:nvPr>
        </p:nvSpPr>
        <p:spPr/>
        <p:txBody>
          <a:bodyPr/>
          <a:lstStyle/>
          <a:p>
            <a:r>
              <a:rPr lang="en-US" dirty="0"/>
              <a:t>Meeting Agenda</a:t>
            </a:r>
          </a:p>
        </p:txBody>
      </p:sp>
      <p:sp>
        <p:nvSpPr>
          <p:cNvPr id="3" name="Content Placeholder 2">
            <a:extLst>
              <a:ext uri="{FF2B5EF4-FFF2-40B4-BE49-F238E27FC236}">
                <a16:creationId xmlns:a16="http://schemas.microsoft.com/office/drawing/2014/main" id="{26D4CFBA-F4B9-82FA-C29D-57D4AF14AC21}"/>
              </a:ext>
            </a:extLst>
          </p:cNvPr>
          <p:cNvSpPr>
            <a:spLocks noGrp="1"/>
          </p:cNvSpPr>
          <p:nvPr>
            <p:ph idx="1"/>
          </p:nvPr>
        </p:nvSpPr>
        <p:spPr/>
        <p:txBody>
          <a:bodyPr vert="horz" lIns="0" tIns="45720" rIns="0" bIns="45720" rtlCol="0" anchor="t">
            <a:normAutofit/>
          </a:bodyPr>
          <a:lstStyle/>
          <a:p>
            <a:pPr marL="457200" indent="-457200">
              <a:buFont typeface="+mj-lt"/>
              <a:buAutoNum type="arabicPeriod"/>
            </a:pPr>
            <a:r>
              <a:rPr lang="en-US" dirty="0"/>
              <a:t>Global budgets discussion (Part 2)</a:t>
            </a:r>
          </a:p>
          <a:p>
            <a:pPr marL="457200" indent="-457200">
              <a:buFont typeface="+mj-lt"/>
              <a:buAutoNum type="arabicPeriod"/>
            </a:pPr>
            <a:r>
              <a:rPr lang="en-US" dirty="0"/>
              <a:t>Work Group feedback on draft principles for health care reform planning</a:t>
            </a:r>
          </a:p>
          <a:p>
            <a:pPr marL="457200" indent="-457200">
              <a:buFont typeface="+mj-lt"/>
              <a:buAutoNum type="arabicPeriod"/>
            </a:pPr>
            <a:r>
              <a:rPr lang="en-US" dirty="0"/>
              <a:t>Next steps and next meeting</a:t>
            </a:r>
          </a:p>
        </p:txBody>
      </p:sp>
      <p:sp>
        <p:nvSpPr>
          <p:cNvPr id="4" name="Slide Number Placeholder 3">
            <a:extLst>
              <a:ext uri="{FF2B5EF4-FFF2-40B4-BE49-F238E27FC236}">
                <a16:creationId xmlns:a16="http://schemas.microsoft.com/office/drawing/2014/main" id="{6B7B4432-9E47-4585-EDEE-D47CA2A9614D}"/>
              </a:ext>
            </a:extLst>
          </p:cNvPr>
          <p:cNvSpPr>
            <a:spLocks noGrp="1"/>
          </p:cNvSpPr>
          <p:nvPr>
            <p:ph type="sldNum" sz="quarter" idx="12"/>
          </p:nvPr>
        </p:nvSpPr>
        <p:spPr>
          <a:xfrm>
            <a:off x="9900458" y="6459785"/>
            <a:ext cx="1312025" cy="365125"/>
          </a:xfrm>
        </p:spPr>
        <p:txBody>
          <a:bodyPr/>
          <a:lstStyle/>
          <a:p>
            <a:fld id="{2D4104C8-5BC6-4788-BB31-1022DBEA0CFF}" type="slidenum">
              <a:rPr lang="en-US" smtClean="0"/>
              <a:t>2</a:t>
            </a:fld>
            <a:endParaRPr lang="en-US" dirty="0"/>
          </a:p>
        </p:txBody>
      </p:sp>
    </p:spTree>
    <p:extLst>
      <p:ext uri="{BB962C8B-B14F-4D97-AF65-F5344CB8AC3E}">
        <p14:creationId xmlns:p14="http://schemas.microsoft.com/office/powerpoint/2010/main" val="3438892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206500" y="365127"/>
            <a:ext cx="9383441" cy="1325563"/>
          </a:xfrm>
        </p:spPr>
        <p:txBody>
          <a:bodyPr>
            <a:noAutofit/>
          </a:bodyPr>
          <a:lstStyle/>
          <a:p>
            <a:r>
              <a:rPr lang="en-US" sz="4000" dirty="0"/>
              <a:t>Work Group Member Feedback: </a:t>
            </a:r>
            <a:br>
              <a:rPr lang="en-US" sz="4000" dirty="0"/>
            </a:br>
            <a:r>
              <a:rPr lang="en-US" sz="4000" dirty="0"/>
              <a:t>Selected Comments on Individual Principles (5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06500" y="1898667"/>
            <a:ext cx="9931400" cy="4324333"/>
          </a:xfrm>
        </p:spPr>
        <p:txBody>
          <a:bodyPr>
            <a:normAutofit/>
          </a:bodyPr>
          <a:lstStyle/>
          <a:p>
            <a:pPr marL="150876" lvl="1" indent="0">
              <a:spcAft>
                <a:spcPts val="600"/>
              </a:spcAft>
              <a:buNone/>
            </a:pPr>
            <a:r>
              <a:rPr lang="en-US" sz="2000" b="1" dirty="0">
                <a:solidFill>
                  <a:schemeClr val="accent1">
                    <a:lumMod val="75000"/>
                  </a:schemeClr>
                </a:solidFill>
              </a:rPr>
              <a:t>#5 “</a:t>
            </a:r>
            <a:r>
              <a:rPr lang="en-US" sz="2000" b="1" dirty="0">
                <a:solidFill>
                  <a:schemeClr val="accent1">
                    <a:lumMod val="75000"/>
                  </a:schemeClr>
                </a:solidFill>
                <a:ea typeface="Calibri" panose="020F0502020204030204" pitchFamily="34" charset="0"/>
                <a:cs typeface="Calibri" panose="020F0502020204030204" pitchFamily="34" charset="0"/>
              </a:rPr>
              <a:t>Combine mandatory and voluntary approaches to provider participation.</a:t>
            </a:r>
            <a:r>
              <a:rPr lang="en-US" sz="2000" b="1" dirty="0">
                <a:solidFill>
                  <a:schemeClr val="accent1">
                    <a:lumMod val="75000"/>
                  </a:schemeClr>
                </a:solidFill>
              </a:rPr>
              <a:t>”</a:t>
            </a:r>
          </a:p>
          <a:p>
            <a:pPr marL="493776" lvl="1" indent="-342900">
              <a:spcAft>
                <a:spcPts val="600"/>
              </a:spcAft>
            </a:pPr>
            <a:r>
              <a:rPr lang="en-US" sz="2000" dirty="0"/>
              <a:t>One commenter said its organization would not support mandatory participation in a model without yet knowing what that model is, if it is sustainable for all types of providers, and what types of providers would be required to participate.</a:t>
            </a:r>
          </a:p>
          <a:p>
            <a:pPr marL="493776" lvl="1" indent="-342900"/>
            <a:r>
              <a:rPr lang="en-US" sz="2000" dirty="0"/>
              <a:t>Another suggested eliminating principle #5 and amending principle #4.</a:t>
            </a:r>
          </a:p>
          <a:p>
            <a:pPr marL="493776" lvl="1" indent="-342900"/>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20</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300060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155700" y="365127"/>
            <a:ext cx="9994900" cy="1325563"/>
          </a:xfrm>
        </p:spPr>
        <p:txBody>
          <a:bodyPr>
            <a:noAutofit/>
          </a:bodyPr>
          <a:lstStyle/>
          <a:p>
            <a:r>
              <a:rPr lang="en-US" sz="4000" dirty="0"/>
              <a:t>Work Group Member Feedback: </a:t>
            </a:r>
            <a:br>
              <a:rPr lang="en-US" sz="4000" dirty="0"/>
            </a:br>
            <a:r>
              <a:rPr lang="en-US" sz="4000" dirty="0"/>
              <a:t>Selected Comments on Individual Principles (6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55700" y="1905001"/>
            <a:ext cx="9994900" cy="4356100"/>
          </a:xfrm>
        </p:spPr>
        <p:txBody>
          <a:bodyPr>
            <a:normAutofit/>
          </a:bodyPr>
          <a:lstStyle/>
          <a:p>
            <a:pPr marL="150876" lvl="1" indent="0">
              <a:spcAft>
                <a:spcPts val="600"/>
              </a:spcAft>
              <a:buNone/>
            </a:pPr>
            <a:r>
              <a:rPr lang="en-US" sz="2000" b="1" dirty="0">
                <a:solidFill>
                  <a:schemeClr val="accent1">
                    <a:lumMod val="75000"/>
                  </a:schemeClr>
                </a:solidFill>
              </a:rPr>
              <a:t>#6 “</a:t>
            </a:r>
            <a:r>
              <a:rPr lang="en-US" sz="2000" b="1" dirty="0">
                <a:solidFill>
                  <a:schemeClr val="accent1">
                    <a:lumMod val="75000"/>
                  </a:schemeClr>
                </a:solidFill>
                <a:ea typeface="Calibri" panose="020F0502020204030204" pitchFamily="34" charset="0"/>
                <a:cs typeface="Calibri" panose="020F0502020204030204" pitchFamily="34" charset="0"/>
              </a:rPr>
              <a:t>Focus on all care delivered in Vermont rather than care delivered to Vermonters, i.e., not an attribution-based focus.</a:t>
            </a:r>
            <a:r>
              <a:rPr lang="en-US" sz="2000" b="1" dirty="0">
                <a:solidFill>
                  <a:schemeClr val="accent1">
                    <a:lumMod val="75000"/>
                  </a:schemeClr>
                </a:solidFill>
              </a:rPr>
              <a:t>”</a:t>
            </a:r>
          </a:p>
          <a:p>
            <a:pPr marL="150876" lvl="1" indent="0">
              <a:spcAft>
                <a:spcPts val="300"/>
              </a:spcAft>
              <a:buNone/>
            </a:pPr>
            <a:r>
              <a:rPr lang="en-US" sz="2000" dirty="0"/>
              <a:t>This draft principle generated a range of reactions across four respondents, including the following:</a:t>
            </a:r>
          </a:p>
          <a:p>
            <a:pPr marL="493776" lvl="1" indent="-342900"/>
            <a:r>
              <a:rPr lang="en-US" sz="2000" dirty="0"/>
              <a:t>“What is the stated benefit from shifting from the focus away from attribution?” </a:t>
            </a:r>
          </a:p>
          <a:p>
            <a:pPr marL="493776" lvl="1" indent="-342900"/>
            <a:r>
              <a:rPr lang="en-US" sz="2000" dirty="0"/>
              <a:t>“This will ensure that the payment of care will not track with the reform outcomes.”</a:t>
            </a:r>
          </a:p>
          <a:p>
            <a:pPr marL="493776" lvl="1" indent="-342900"/>
            <a:r>
              <a:rPr lang="en-US" sz="2000" dirty="0"/>
              <a:t>“Agree.”</a:t>
            </a:r>
          </a:p>
          <a:p>
            <a:pPr marL="493776" lvl="1" indent="-342900"/>
            <a:r>
              <a:rPr lang="en-US" sz="2000" dirty="0"/>
              <a:t>“Remove…This principle incentivizes exporting care out of state and would need further discussion for [our organization] to reach agreement.”</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21</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168514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181100" y="365127"/>
            <a:ext cx="9994900" cy="1325563"/>
          </a:xfrm>
        </p:spPr>
        <p:txBody>
          <a:bodyPr>
            <a:noAutofit/>
          </a:bodyPr>
          <a:lstStyle/>
          <a:p>
            <a:r>
              <a:rPr lang="en-US" sz="4000" dirty="0"/>
              <a:t>Work Group Member Feedback: </a:t>
            </a:r>
            <a:br>
              <a:rPr lang="en-US" sz="4000" dirty="0"/>
            </a:br>
            <a:r>
              <a:rPr lang="en-US" sz="4000" dirty="0"/>
              <a:t>Selected Comments on Individual Principles (7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81100" y="1955801"/>
            <a:ext cx="9994900" cy="4267200"/>
          </a:xfrm>
        </p:spPr>
        <p:txBody>
          <a:bodyPr>
            <a:normAutofit/>
          </a:bodyPr>
          <a:lstStyle/>
          <a:p>
            <a:pPr marL="150876" lvl="1" indent="0">
              <a:spcAft>
                <a:spcPts val="600"/>
              </a:spcAft>
              <a:buNone/>
            </a:pPr>
            <a:r>
              <a:rPr lang="en-US" sz="2000" b="1" dirty="0">
                <a:solidFill>
                  <a:schemeClr val="accent1">
                    <a:lumMod val="75000"/>
                  </a:schemeClr>
                </a:solidFill>
              </a:rPr>
              <a:t>#7 “</a:t>
            </a:r>
            <a:r>
              <a:rPr lang="en-US" sz="2000" b="1" dirty="0">
                <a:solidFill>
                  <a:schemeClr val="accent1">
                    <a:lumMod val="75000"/>
                  </a:schemeClr>
                </a:solidFill>
                <a:ea typeface="Calibri" panose="020F0502020204030204" pitchFamily="34" charset="0"/>
                <a:cs typeface="Calibri" panose="020F0502020204030204" pitchFamily="34" charset="0"/>
              </a:rPr>
              <a:t>Key components to support reform are delivery system changes, data analytics, and practice transformation/ innovation.</a:t>
            </a:r>
            <a:r>
              <a:rPr lang="en-US" sz="2000" b="1" dirty="0">
                <a:solidFill>
                  <a:schemeClr val="accent1">
                    <a:lumMod val="75000"/>
                  </a:schemeClr>
                </a:solidFill>
              </a:rPr>
              <a:t>”</a:t>
            </a:r>
          </a:p>
          <a:p>
            <a:pPr marL="493776" lvl="1" indent="-342900">
              <a:spcAft>
                <a:spcPts val="600"/>
              </a:spcAft>
            </a:pPr>
            <a:r>
              <a:rPr lang="en-US" sz="2000" dirty="0"/>
              <a:t>One respondent noted that delivery system changes may not be possible in the current workforce environment, and there is probable need for a workforce principle.</a:t>
            </a:r>
          </a:p>
          <a:p>
            <a:pPr marL="493776" lvl="1" indent="-342900">
              <a:spcAft>
                <a:spcPts val="600"/>
              </a:spcAft>
            </a:pPr>
            <a:r>
              <a:rPr lang="en-US" sz="2000" dirty="0"/>
              <a:t>Another respondent recommended adding “regulatory alignment and simplification” as additional key components.</a:t>
            </a:r>
          </a:p>
          <a:p>
            <a:pPr marL="493776" lvl="1" indent="-342900"/>
            <a:r>
              <a:rPr lang="en-US" sz="2000" dirty="0"/>
              <a:t>A third respondent voiced strong support for this principle.</a:t>
            </a:r>
          </a:p>
          <a:p>
            <a:pPr marL="493776" lvl="1" indent="-342900"/>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22</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220638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231900" y="365127"/>
            <a:ext cx="9931400" cy="1325563"/>
          </a:xfrm>
        </p:spPr>
        <p:txBody>
          <a:bodyPr>
            <a:noAutofit/>
          </a:bodyPr>
          <a:lstStyle/>
          <a:p>
            <a:r>
              <a:rPr lang="en-US" sz="4000" dirty="0"/>
              <a:t>Work Group Member Feedback: </a:t>
            </a:r>
            <a:br>
              <a:rPr lang="en-US" sz="4000" dirty="0"/>
            </a:br>
            <a:r>
              <a:rPr lang="en-US" sz="4000" dirty="0"/>
              <a:t>Selected Comments on Individual Principles (8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31900" y="1981200"/>
            <a:ext cx="9931400" cy="4279900"/>
          </a:xfrm>
        </p:spPr>
        <p:txBody>
          <a:bodyPr>
            <a:normAutofit/>
          </a:bodyPr>
          <a:lstStyle/>
          <a:p>
            <a:pPr marL="150876" lvl="1" indent="0">
              <a:spcAft>
                <a:spcPts val="600"/>
              </a:spcAft>
              <a:buNone/>
            </a:pPr>
            <a:r>
              <a:rPr lang="en-US" sz="2000" b="1" dirty="0">
                <a:solidFill>
                  <a:schemeClr val="accent1">
                    <a:lumMod val="75000"/>
                  </a:schemeClr>
                </a:solidFill>
              </a:rPr>
              <a:t>#8 “</a:t>
            </a:r>
            <a:r>
              <a:rPr lang="en-US" sz="2000" b="1" dirty="0">
                <a:solidFill>
                  <a:schemeClr val="accent1">
                    <a:lumMod val="75000"/>
                  </a:schemeClr>
                </a:solidFill>
                <a:ea typeface="Calibri" panose="020F0502020204030204" pitchFamily="34" charset="0"/>
                <a:cs typeface="Calibri" panose="020F0502020204030204" pitchFamily="34" charset="0"/>
              </a:rPr>
              <a:t>Support care integration across the continuum through payment innovation, data, support for transformation/ innovation, and regulation.</a:t>
            </a:r>
            <a:r>
              <a:rPr lang="en-US" sz="2000" b="1" dirty="0">
                <a:solidFill>
                  <a:schemeClr val="accent1">
                    <a:lumMod val="75000"/>
                  </a:schemeClr>
                </a:solidFill>
              </a:rPr>
              <a:t>”</a:t>
            </a:r>
          </a:p>
          <a:p>
            <a:pPr marL="150876" lvl="1" indent="0">
              <a:spcAft>
                <a:spcPts val="300"/>
              </a:spcAft>
              <a:buNone/>
            </a:pPr>
            <a:r>
              <a:rPr lang="en-US" sz="2000" dirty="0"/>
              <a:t>Respondents suggested a number of edits to this principle:</a:t>
            </a:r>
          </a:p>
          <a:p>
            <a:pPr marL="493776" lvl="1" indent="-342900"/>
            <a:r>
              <a:rPr lang="en-US" sz="2000" dirty="0"/>
              <a:t>Add “sufficient and sustainable reimbursement.”</a:t>
            </a:r>
          </a:p>
          <a:p>
            <a:pPr marL="950976" lvl="2" indent="-342900"/>
            <a:r>
              <a:rPr lang="en-US" sz="1800" dirty="0"/>
              <a:t>Another commented “Payment innovation cannot solve inadequate payment - adequate reimbursement needs to be included.”</a:t>
            </a:r>
          </a:p>
          <a:p>
            <a:pPr marL="493776" lvl="1" indent="-342900"/>
            <a:r>
              <a:rPr lang="en-US" sz="2000" dirty="0"/>
              <a:t>Add “appropriate” before “regulation.”</a:t>
            </a:r>
          </a:p>
          <a:p>
            <a:pPr marL="493776" lvl="1" indent="-342900"/>
            <a:r>
              <a:rPr lang="en-US" sz="2000" dirty="0"/>
              <a:t>Remove “/innovation.”</a:t>
            </a:r>
          </a:p>
          <a:p>
            <a:pPr marL="950976" lvl="2" indent="-342900"/>
            <a:r>
              <a:rPr lang="en-US" sz="1800" dirty="0"/>
              <a:t>Another commented “…the focus has been too much on implementing “new” ideas and too little on examining existing structures…”</a:t>
            </a:r>
          </a:p>
          <a:p>
            <a:pPr marL="493776" lvl="1" indent="-342900"/>
            <a:r>
              <a:rPr lang="en-US" sz="2000" dirty="0"/>
              <a:t>Remove “through payment innovation, data, support for transformation/ innovation, and regulation.”</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23</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299062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206500" y="365127"/>
            <a:ext cx="9982200" cy="1325563"/>
          </a:xfrm>
        </p:spPr>
        <p:txBody>
          <a:bodyPr>
            <a:noAutofit/>
          </a:bodyPr>
          <a:lstStyle/>
          <a:p>
            <a:r>
              <a:rPr lang="en-US" sz="4000" dirty="0"/>
              <a:t>Work Group Member Feedback: </a:t>
            </a:r>
            <a:br>
              <a:rPr lang="en-US" sz="4000" dirty="0"/>
            </a:br>
            <a:r>
              <a:rPr lang="en-US" sz="4000" dirty="0"/>
              <a:t>Selected Comments on Individual Principles (9 of 9)</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06500" y="1943101"/>
            <a:ext cx="9982200" cy="4229100"/>
          </a:xfrm>
        </p:spPr>
        <p:txBody>
          <a:bodyPr>
            <a:normAutofit/>
          </a:bodyPr>
          <a:lstStyle/>
          <a:p>
            <a:pPr marL="150876" lvl="1" indent="0">
              <a:spcAft>
                <a:spcPts val="600"/>
              </a:spcAft>
              <a:buNone/>
            </a:pPr>
            <a:r>
              <a:rPr lang="en-US" sz="2000" b="1" dirty="0">
                <a:solidFill>
                  <a:schemeClr val="accent1">
                    <a:lumMod val="75000"/>
                  </a:schemeClr>
                </a:solidFill>
              </a:rPr>
              <a:t>#9 “</a:t>
            </a:r>
            <a:r>
              <a:rPr lang="en-US" sz="2000" b="1" dirty="0">
                <a:solidFill>
                  <a:schemeClr val="accent1">
                    <a:lumMod val="75000"/>
                  </a:schemeClr>
                </a:solidFill>
                <a:ea typeface="Calibri" panose="020F0502020204030204" pitchFamily="34" charset="0"/>
                <a:cs typeface="Calibri" panose="020F0502020204030204" pitchFamily="34" charset="0"/>
              </a:rPr>
              <a:t>Advance a Learning Health System with intentional and practice-focused support for transformation.</a:t>
            </a:r>
            <a:r>
              <a:rPr lang="en-US" sz="2000" b="1" dirty="0">
                <a:solidFill>
                  <a:schemeClr val="accent1">
                    <a:lumMod val="75000"/>
                  </a:schemeClr>
                </a:solidFill>
              </a:rPr>
              <a:t>”</a:t>
            </a:r>
          </a:p>
          <a:p>
            <a:pPr marL="493776" lvl="1" indent="-342900">
              <a:spcAft>
                <a:spcPts val="600"/>
              </a:spcAft>
            </a:pPr>
            <a:r>
              <a:rPr lang="en-US" sz="2000" dirty="0"/>
              <a:t>One respondent expressed a lack of understanding of this draft principle.</a:t>
            </a:r>
          </a:p>
          <a:p>
            <a:pPr marL="493776" lvl="1" indent="-342900"/>
            <a:r>
              <a:rPr lang="en-US" sz="2000" dirty="0"/>
              <a:t>Another respondent suggested adding “broad” before “Learning Health System</a:t>
            </a:r>
            <a:r>
              <a:rPr lang="en-US" dirty="0"/>
              <a:t>.”</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24</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405469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181100" y="365127"/>
            <a:ext cx="10198100" cy="1325563"/>
          </a:xfrm>
        </p:spPr>
        <p:txBody>
          <a:bodyPr>
            <a:noAutofit/>
          </a:bodyPr>
          <a:lstStyle/>
          <a:p>
            <a:r>
              <a:rPr lang="en-US" sz="4000" dirty="0"/>
              <a:t>Work Group Member Feedback: </a:t>
            </a:r>
            <a:br>
              <a:rPr lang="en-US" sz="4000" dirty="0"/>
            </a:br>
            <a:r>
              <a:rPr lang="en-US" sz="4000" dirty="0"/>
              <a:t>Suggestions for 10 Additional Principles (1 of 2)</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181100" y="1999377"/>
            <a:ext cx="9931400" cy="4210923"/>
          </a:xfrm>
        </p:spPr>
        <p:txBody>
          <a:bodyPr>
            <a:normAutofit/>
          </a:bodyPr>
          <a:lstStyle/>
          <a:p>
            <a:pPr marL="608076" lvl="1" indent="-457200">
              <a:spcAft>
                <a:spcPts val="600"/>
              </a:spcAft>
              <a:buFont typeface="+mj-lt"/>
              <a:buAutoNum type="arabicPeriod"/>
            </a:pPr>
            <a:r>
              <a:rPr lang="en-US" sz="2000" dirty="0"/>
              <a:t>“The model is designed to achieve consistency in provider requirements such as data collection and quality measures and to reduce provider administrative burden.”</a:t>
            </a:r>
          </a:p>
          <a:p>
            <a:pPr marL="608076" lvl="1" indent="-457200">
              <a:spcAft>
                <a:spcPts val="600"/>
              </a:spcAft>
              <a:buFont typeface="+mj-lt"/>
              <a:buAutoNum type="arabicPeriod"/>
            </a:pPr>
            <a:r>
              <a:rPr lang="en-US" sz="2000" dirty="0"/>
              <a:t>“The model should provide for more predictable, stable revenue streams to providers and should encourage collaboration across provider types.”</a:t>
            </a:r>
          </a:p>
          <a:p>
            <a:pPr marL="608076" lvl="1" indent="-457200">
              <a:spcAft>
                <a:spcPts val="600"/>
              </a:spcAft>
              <a:buFont typeface="+mj-lt"/>
              <a:buAutoNum type="arabicPeriod"/>
            </a:pPr>
            <a:r>
              <a:rPr lang="en-US" sz="2000" dirty="0"/>
              <a:t>“All-payer participation and all-payer cost growth at a reasonable rate are critical.”                                                              </a:t>
            </a:r>
          </a:p>
          <a:p>
            <a:pPr marL="608076" lvl="1" indent="-457200">
              <a:spcAft>
                <a:spcPts val="600"/>
              </a:spcAft>
              <a:buFont typeface="+mj-lt"/>
              <a:buAutoNum type="arabicPeriod"/>
            </a:pPr>
            <a:r>
              <a:rPr lang="en-US" sz="2000" dirty="0"/>
              <a:t>“Incorporate successes and lessons learned from the current All-Payer Model.”</a:t>
            </a:r>
          </a:p>
          <a:p>
            <a:pPr marL="493776" lvl="1" indent="-342900">
              <a:spcAft>
                <a:spcPts val="600"/>
              </a:spcAft>
            </a:pPr>
            <a:endParaRPr lang="en-US" dirty="0"/>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25</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3899880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title"/>
          </p:nvPr>
        </p:nvSpPr>
        <p:spPr>
          <a:xfrm>
            <a:off x="1206500" y="365127"/>
            <a:ext cx="10121900" cy="1325563"/>
          </a:xfrm>
        </p:spPr>
        <p:txBody>
          <a:bodyPr>
            <a:noAutofit/>
          </a:bodyPr>
          <a:lstStyle/>
          <a:p>
            <a:r>
              <a:rPr lang="en-US" sz="4000" dirty="0"/>
              <a:t>Work Group Member Feedback: </a:t>
            </a:r>
            <a:br>
              <a:rPr lang="en-US" sz="4000" dirty="0"/>
            </a:br>
            <a:r>
              <a:rPr lang="en-US" sz="4000" dirty="0"/>
              <a:t>Suggestions for 10 Additional Principles (2 of 2)</a:t>
            </a:r>
          </a:p>
        </p:txBody>
      </p:sp>
      <p:sp>
        <p:nvSpPr>
          <p:cNvPr id="3" name="Content Placeholder 2">
            <a:extLst>
              <a:ext uri="{FF2B5EF4-FFF2-40B4-BE49-F238E27FC236}">
                <a16:creationId xmlns:a16="http://schemas.microsoft.com/office/drawing/2014/main" id="{57F50F20-96B0-EFCA-921A-E3DAB981ED6A}"/>
              </a:ext>
            </a:extLst>
          </p:cNvPr>
          <p:cNvSpPr>
            <a:spLocks noGrp="1"/>
          </p:cNvSpPr>
          <p:nvPr>
            <p:ph idx="1"/>
          </p:nvPr>
        </p:nvSpPr>
        <p:spPr>
          <a:xfrm>
            <a:off x="1206500" y="2012077"/>
            <a:ext cx="9969500" cy="4160123"/>
          </a:xfrm>
        </p:spPr>
        <p:txBody>
          <a:bodyPr>
            <a:normAutofit/>
          </a:bodyPr>
          <a:lstStyle/>
          <a:p>
            <a:pPr marL="608076" lvl="1" indent="-457200">
              <a:spcAft>
                <a:spcPts val="600"/>
              </a:spcAft>
              <a:buFont typeface="+mj-lt"/>
              <a:buAutoNum type="arabicPeriod" startAt="5"/>
            </a:pPr>
            <a:r>
              <a:rPr lang="en-US" sz="2000" dirty="0"/>
              <a:t>“Build on and support existing service delivery structures before building new ones.”</a:t>
            </a:r>
          </a:p>
          <a:p>
            <a:pPr marL="608076" lvl="1" indent="-457200">
              <a:spcAft>
                <a:spcPts val="600"/>
              </a:spcAft>
              <a:buFont typeface="+mj-lt"/>
              <a:buAutoNum type="arabicPeriod" startAt="5"/>
            </a:pPr>
            <a:r>
              <a:rPr lang="en-US" sz="2000" dirty="0"/>
              <a:t>“Align payment incentives between providers.”</a:t>
            </a:r>
          </a:p>
          <a:p>
            <a:pPr marL="608076" lvl="1" indent="-457200">
              <a:spcAft>
                <a:spcPts val="600"/>
              </a:spcAft>
              <a:buFont typeface="+mj-lt"/>
              <a:buAutoNum type="arabicPeriod" startAt="5"/>
            </a:pPr>
            <a:r>
              <a:rPr lang="en-US" sz="2000" dirty="0"/>
              <a:t>“Consider existing value-based payment models before developing/applying new ones.”</a:t>
            </a:r>
          </a:p>
          <a:p>
            <a:pPr marL="608076" lvl="1" indent="-457200">
              <a:spcAft>
                <a:spcPts val="600"/>
              </a:spcAft>
              <a:buFont typeface="+mj-lt"/>
              <a:buAutoNum type="arabicPeriod" startAt="5"/>
            </a:pPr>
            <a:r>
              <a:rPr lang="en-US" sz="2000" dirty="0"/>
              <a:t>“Don’t use “reform” as a solution to inadequate payment.”</a:t>
            </a:r>
          </a:p>
          <a:p>
            <a:pPr marL="608076" lvl="1" indent="-457200">
              <a:spcAft>
                <a:spcPts val="600"/>
              </a:spcAft>
              <a:buFont typeface="+mj-lt"/>
              <a:buAutoNum type="arabicPeriod" startAt="5"/>
            </a:pPr>
            <a:r>
              <a:rPr lang="en-US" sz="2000" dirty="0"/>
              <a:t>“Reforms should recognize areas of the system where utilization should increase.”</a:t>
            </a:r>
          </a:p>
          <a:p>
            <a:pPr marL="608076" lvl="1" indent="-457200">
              <a:spcAft>
                <a:spcPts val="600"/>
              </a:spcAft>
              <a:buFont typeface="+mj-lt"/>
              <a:buAutoNum type="arabicPeriod" startAt="5"/>
            </a:pPr>
            <a:r>
              <a:rPr lang="en-US" sz="2000" dirty="0"/>
              <a:t>“Build interventions to prevent hospitalizations and ED visits weighing heavily on the experience and advice of providers whose primary work is to do just that.” </a:t>
            </a:r>
          </a:p>
        </p:txBody>
      </p:sp>
      <p:sp>
        <p:nvSpPr>
          <p:cNvPr id="4" name="Slide Number Placeholder 3">
            <a:extLst>
              <a:ext uri="{FF2B5EF4-FFF2-40B4-BE49-F238E27FC236}">
                <a16:creationId xmlns:a16="http://schemas.microsoft.com/office/drawing/2014/main" id="{A9C57A01-3545-315C-B9F2-F65DCE017062}"/>
              </a:ext>
            </a:extLst>
          </p:cNvPr>
          <p:cNvSpPr>
            <a:spLocks noGrp="1"/>
          </p:cNvSpPr>
          <p:nvPr>
            <p:ph type="sldNum" sz="quarter" idx="12"/>
          </p:nvPr>
        </p:nvSpPr>
        <p:spPr>
          <a:xfrm>
            <a:off x="9750462" y="5714048"/>
            <a:ext cx="296032" cy="258367"/>
          </a:xfrm>
        </p:spPr>
        <p:txBody>
          <a:bodyPr/>
          <a:lstStyle/>
          <a:p>
            <a:pPr defTabSz="342900">
              <a:defRPr/>
            </a:pPr>
            <a:fld id="{B50A04D7-452B-4628-BC5C-774F3290A092}" type="slidenum">
              <a:rPr lang="en-US" sz="900">
                <a:solidFill>
                  <a:schemeClr val="bg1"/>
                </a:solidFill>
                <a:latin typeface="Calibri" panose="020F0502020204030204"/>
              </a:rPr>
              <a:pPr defTabSz="342900">
                <a:defRPr/>
              </a:pPr>
              <a:t>26</a:t>
            </a:fld>
            <a:endParaRPr lang="en-US" sz="900" dirty="0">
              <a:solidFill>
                <a:schemeClr val="bg1"/>
              </a:solidFill>
              <a:latin typeface="Calibri" panose="020F0502020204030204"/>
            </a:endParaRPr>
          </a:p>
        </p:txBody>
      </p:sp>
    </p:spTree>
    <p:extLst>
      <p:ext uri="{BB962C8B-B14F-4D97-AF65-F5344CB8AC3E}">
        <p14:creationId xmlns:p14="http://schemas.microsoft.com/office/powerpoint/2010/main" val="285609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060472" y="1093642"/>
            <a:ext cx="8857219" cy="6302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000" b="0" dirty="0">
                <a:solidFill>
                  <a:schemeClr val="tx1">
                    <a:lumMod val="75000"/>
                    <a:lumOff val="25000"/>
                  </a:schemeClr>
                </a:solidFill>
                <a:latin typeface="+mj-lt"/>
              </a:rPr>
              <a:t>Next Steps and Next Meeting</a:t>
            </a:r>
          </a:p>
        </p:txBody>
      </p:sp>
      <p:sp>
        <p:nvSpPr>
          <p:cNvPr id="2" name="Rectangle 1">
            <a:extLst>
              <a:ext uri="{FF2B5EF4-FFF2-40B4-BE49-F238E27FC236}">
                <a16:creationId xmlns:a16="http://schemas.microsoft.com/office/drawing/2014/main" id="{0355C557-F789-4F15-8E0D-9A3CF7660DED}"/>
              </a:ext>
            </a:extLst>
          </p:cNvPr>
          <p:cNvSpPr/>
          <p:nvPr/>
        </p:nvSpPr>
        <p:spPr>
          <a:xfrm>
            <a:off x="1878181" y="2036357"/>
            <a:ext cx="8752147" cy="630230"/>
          </a:xfrm>
          <a:prstGeom prst="rect">
            <a:avLst/>
          </a:prstGeom>
          <a:solidFill>
            <a:schemeClr val="accent1">
              <a:lumMod val="20000"/>
              <a:lumOff val="80000"/>
            </a:schemeClr>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b="1" dirty="0">
                <a:solidFill>
                  <a:schemeClr val="tx1">
                    <a:lumMod val="75000"/>
                    <a:lumOff val="25000"/>
                  </a:schemeClr>
                </a:solidFill>
                <a:latin typeface="+mj-lt"/>
              </a:rPr>
              <a:t>Meeting topics may change depending on workgroup discussions.</a:t>
            </a:r>
          </a:p>
        </p:txBody>
      </p:sp>
      <p:graphicFrame>
        <p:nvGraphicFramePr>
          <p:cNvPr id="3" name="Table 3">
            <a:extLst>
              <a:ext uri="{FF2B5EF4-FFF2-40B4-BE49-F238E27FC236}">
                <a16:creationId xmlns:a16="http://schemas.microsoft.com/office/drawing/2014/main" id="{D9876BEE-7F8E-41E8-A251-376B62A4BF8C}"/>
              </a:ext>
            </a:extLst>
          </p:cNvPr>
          <p:cNvGraphicFramePr>
            <a:graphicFrameLocks noGrp="1"/>
          </p:cNvGraphicFramePr>
          <p:nvPr>
            <p:extLst>
              <p:ext uri="{D42A27DB-BD31-4B8C-83A1-F6EECF244321}">
                <p14:modId xmlns:p14="http://schemas.microsoft.com/office/powerpoint/2010/main" val="1364322675"/>
              </p:ext>
            </p:extLst>
          </p:nvPr>
        </p:nvGraphicFramePr>
        <p:xfrm>
          <a:off x="1825018" y="2873838"/>
          <a:ext cx="8752147" cy="2479040"/>
        </p:xfrm>
        <a:graphic>
          <a:graphicData uri="http://schemas.openxmlformats.org/drawingml/2006/table">
            <a:tbl>
              <a:tblPr firstRow="1" bandRow="1">
                <a:tableStyleId>{5C22544A-7EE6-4342-B048-85BDC9FD1C3A}</a:tableStyleId>
              </a:tblPr>
              <a:tblGrid>
                <a:gridCol w="5126697">
                  <a:extLst>
                    <a:ext uri="{9D8B030D-6E8A-4147-A177-3AD203B41FA5}">
                      <a16:colId xmlns:a16="http://schemas.microsoft.com/office/drawing/2014/main" val="4269088657"/>
                    </a:ext>
                  </a:extLst>
                </a:gridCol>
                <a:gridCol w="3625450">
                  <a:extLst>
                    <a:ext uri="{9D8B030D-6E8A-4147-A177-3AD203B41FA5}">
                      <a16:colId xmlns:a16="http://schemas.microsoft.com/office/drawing/2014/main" val="3198916461"/>
                    </a:ext>
                  </a:extLst>
                </a:gridCol>
              </a:tblGrid>
              <a:tr h="370840">
                <a:tc>
                  <a:txBody>
                    <a:bodyPr/>
                    <a:lstStyle/>
                    <a:p>
                      <a:r>
                        <a:rPr lang="en-US" dirty="0"/>
                        <a:t>Topic </a:t>
                      </a:r>
                      <a:r>
                        <a:rPr lang="en-US" i="1" dirty="0"/>
                        <a:t>(subject to change)</a:t>
                      </a:r>
                      <a:endParaRPr lang="en-US" dirty="0"/>
                    </a:p>
                  </a:txBody>
                  <a:tcPr>
                    <a:solidFill>
                      <a:schemeClr val="accent1"/>
                    </a:solidFill>
                  </a:tcPr>
                </a:tc>
                <a:tc>
                  <a:txBody>
                    <a:bodyPr/>
                    <a:lstStyle/>
                    <a:p>
                      <a:r>
                        <a:rPr lang="en-US" dirty="0"/>
                        <a:t>Date</a:t>
                      </a:r>
                    </a:p>
                  </a:txBody>
                  <a:tcPr>
                    <a:solidFill>
                      <a:schemeClr val="accent1"/>
                    </a:solidFill>
                  </a:tcPr>
                </a:tc>
                <a:extLst>
                  <a:ext uri="{0D108BD9-81ED-4DB2-BD59-A6C34878D82A}">
                    <a16:rowId xmlns:a16="http://schemas.microsoft.com/office/drawing/2014/main" val="3270067250"/>
                  </a:ext>
                </a:extLst>
              </a:tr>
              <a:tr h="370840">
                <a:tc>
                  <a:txBody>
                    <a:bodyPr/>
                    <a:lstStyle/>
                    <a:p>
                      <a:r>
                        <a:rPr lang="en-US" dirty="0"/>
                        <a:t>Total Cost of Care, All-Payer Participation</a:t>
                      </a:r>
                    </a:p>
                  </a:txBody>
                  <a:tcPr>
                    <a:noFill/>
                  </a:tcPr>
                </a:tc>
                <a:tc>
                  <a:txBody>
                    <a:bodyPr/>
                    <a:lstStyle/>
                    <a:p>
                      <a:r>
                        <a:rPr lang="en-US" dirty="0"/>
                        <a:t>9/13</a:t>
                      </a:r>
                    </a:p>
                  </a:txBody>
                  <a:tcPr>
                    <a:noFill/>
                  </a:tcPr>
                </a:tc>
                <a:extLst>
                  <a:ext uri="{0D108BD9-81ED-4DB2-BD59-A6C34878D82A}">
                    <a16:rowId xmlns:a16="http://schemas.microsoft.com/office/drawing/2014/main" val="185089459"/>
                  </a:ext>
                </a:extLst>
              </a:tr>
              <a:tr h="247915">
                <a:tc>
                  <a:txBody>
                    <a:bodyPr/>
                    <a:lstStyle/>
                    <a:p>
                      <a:r>
                        <a:rPr lang="en-US" dirty="0"/>
                        <a:t>Primary Care Investment Targets</a:t>
                      </a:r>
                    </a:p>
                  </a:txBody>
                  <a:tcPr>
                    <a:solidFill>
                      <a:schemeClr val="accent1">
                        <a:lumMod val="20000"/>
                        <a:lumOff val="80000"/>
                      </a:schemeClr>
                    </a:solidFill>
                  </a:tcPr>
                </a:tc>
                <a:tc>
                  <a:txBody>
                    <a:bodyPr/>
                    <a:lstStyle/>
                    <a:p>
                      <a:r>
                        <a:rPr lang="en-US" dirty="0"/>
                        <a:t>9/20</a:t>
                      </a:r>
                    </a:p>
                  </a:txBody>
                  <a:tcPr>
                    <a:solidFill>
                      <a:schemeClr val="accent1">
                        <a:lumMod val="20000"/>
                        <a:lumOff val="80000"/>
                      </a:schemeClr>
                    </a:solidFill>
                  </a:tcPr>
                </a:tc>
                <a:extLst>
                  <a:ext uri="{0D108BD9-81ED-4DB2-BD59-A6C34878D82A}">
                    <a16:rowId xmlns:a16="http://schemas.microsoft.com/office/drawing/2014/main" val="1943744822"/>
                  </a:ext>
                </a:extLst>
              </a:tr>
              <a:tr h="24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Safety Net Providers</a:t>
                      </a:r>
                    </a:p>
                  </a:txBody>
                  <a:tcPr>
                    <a:noFill/>
                  </a:tcPr>
                </a:tc>
                <a:tc>
                  <a:txBody>
                    <a:bodyPr/>
                    <a:lstStyle/>
                    <a:p>
                      <a:r>
                        <a:rPr lang="en-US" dirty="0"/>
                        <a:t>9/27 (</a:t>
                      </a:r>
                      <a:r>
                        <a:rPr lang="en-US" i="1" dirty="0"/>
                        <a:t>in person in Waterbury</a:t>
                      </a:r>
                      <a:r>
                        <a:rPr lang="en-US" dirty="0"/>
                        <a:t>)</a:t>
                      </a:r>
                    </a:p>
                  </a:txBody>
                  <a:tcPr>
                    <a:noFill/>
                  </a:tcPr>
                </a:tc>
                <a:extLst>
                  <a:ext uri="{0D108BD9-81ED-4DB2-BD59-A6C34878D82A}">
                    <a16:rowId xmlns:a16="http://schemas.microsoft.com/office/drawing/2014/main" val="438831633"/>
                  </a:ext>
                </a:extLst>
              </a:tr>
              <a:tr h="24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Social Determinants of Health, Health Equity</a:t>
                      </a:r>
                    </a:p>
                  </a:txBody>
                  <a:tcPr>
                    <a:solidFill>
                      <a:schemeClr val="accent1">
                        <a:lumMod val="20000"/>
                        <a:lumOff val="80000"/>
                      </a:schemeClr>
                    </a:solidFill>
                  </a:tcPr>
                </a:tc>
                <a:tc>
                  <a:txBody>
                    <a:bodyPr/>
                    <a:lstStyle/>
                    <a:p>
                      <a:r>
                        <a:rPr lang="en-US" dirty="0"/>
                        <a:t>10/4</a:t>
                      </a:r>
                    </a:p>
                  </a:txBody>
                  <a:tcPr>
                    <a:solidFill>
                      <a:schemeClr val="accent1">
                        <a:lumMod val="20000"/>
                        <a:lumOff val="80000"/>
                      </a:schemeClr>
                    </a:solidFill>
                  </a:tcPr>
                </a:tc>
                <a:extLst>
                  <a:ext uri="{0D108BD9-81ED-4DB2-BD59-A6C34878D82A}">
                    <a16:rowId xmlns:a16="http://schemas.microsoft.com/office/drawing/2014/main" val="2227111788"/>
                  </a:ext>
                </a:extLst>
              </a:tr>
              <a:tr h="247915">
                <a:tc>
                  <a:txBody>
                    <a:bodyPr/>
                    <a:lstStyle/>
                    <a:p>
                      <a:r>
                        <a:rPr lang="en-US" dirty="0"/>
                        <a:t>TBD</a:t>
                      </a:r>
                    </a:p>
                  </a:txBody>
                  <a:tcPr>
                    <a:noFill/>
                  </a:tcPr>
                </a:tc>
                <a:tc>
                  <a:txBody>
                    <a:bodyPr/>
                    <a:lstStyle/>
                    <a:p>
                      <a:r>
                        <a:rPr lang="en-US" dirty="0"/>
                        <a:t>Mid-October and beyond</a:t>
                      </a:r>
                    </a:p>
                  </a:txBody>
                  <a:tcPr>
                    <a:noFill/>
                  </a:tcPr>
                </a:tc>
                <a:extLst>
                  <a:ext uri="{0D108BD9-81ED-4DB2-BD59-A6C34878D82A}">
                    <a16:rowId xmlns:a16="http://schemas.microsoft.com/office/drawing/2014/main" val="371590406"/>
                  </a:ext>
                </a:extLst>
              </a:tr>
            </a:tbl>
          </a:graphicData>
        </a:graphic>
      </p:graphicFrame>
      <p:sp>
        <p:nvSpPr>
          <p:cNvPr id="6" name="Slide Number Placeholder 3">
            <a:extLst>
              <a:ext uri="{FF2B5EF4-FFF2-40B4-BE49-F238E27FC236}">
                <a16:creationId xmlns:a16="http://schemas.microsoft.com/office/drawing/2014/main" id="{79D2141A-350F-4BFA-B827-7A6756864DB7}"/>
              </a:ext>
            </a:extLst>
          </p:cNvPr>
          <p:cNvSpPr>
            <a:spLocks noGrp="1"/>
          </p:cNvSpPr>
          <p:nvPr>
            <p:ph type="sldNum" sz="quarter" idx="12"/>
          </p:nvPr>
        </p:nvSpPr>
        <p:spPr>
          <a:xfrm>
            <a:off x="10960893" y="6429375"/>
            <a:ext cx="392907" cy="330199"/>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050" b="0" i="0" u="none" strike="noStrike" kern="1200" cap="none" spc="0" normalizeH="0" baseline="0" noProof="0">
                <a:ln>
                  <a:noFill/>
                </a:ln>
                <a:solidFill>
                  <a:prstClr val="white"/>
                </a:solidFill>
                <a:effectLst/>
                <a:uLnTx/>
                <a:uFillTx/>
                <a:latin typeface="Montserrat"/>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27</a:t>
            </a:fld>
            <a:endParaRPr kumimoji="0" lang="en-US" sz="1050" b="0" i="0" u="none" strike="noStrike" kern="1200" cap="none" spc="0" normalizeH="0" baseline="0" noProof="0" dirty="0">
              <a:ln>
                <a:noFill/>
              </a:ln>
              <a:solidFill>
                <a:prstClr val="white"/>
              </a:solidFill>
              <a:effectLst/>
              <a:uLnTx/>
              <a:uFillTx/>
              <a:latin typeface="Montserrat"/>
              <a:ea typeface="+mn-ea"/>
              <a:cs typeface="+mn-cs"/>
            </a:endParaRPr>
          </a:p>
        </p:txBody>
      </p:sp>
    </p:spTree>
    <p:extLst>
      <p:ext uri="{BB962C8B-B14F-4D97-AF65-F5344CB8AC3E}">
        <p14:creationId xmlns:p14="http://schemas.microsoft.com/office/powerpoint/2010/main" val="378530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B565-B816-6B2E-F694-93C9D6234487}"/>
              </a:ext>
            </a:extLst>
          </p:cNvPr>
          <p:cNvSpPr>
            <a:spLocks noGrp="1"/>
          </p:cNvSpPr>
          <p:nvPr>
            <p:ph type="ctrTitle"/>
          </p:nvPr>
        </p:nvSpPr>
        <p:spPr>
          <a:xfrm>
            <a:off x="1097279" y="758952"/>
            <a:ext cx="10658115" cy="3566160"/>
          </a:xfrm>
        </p:spPr>
        <p:txBody>
          <a:bodyPr>
            <a:normAutofit/>
          </a:bodyPr>
          <a:lstStyle/>
          <a:p>
            <a:r>
              <a:rPr lang="en-US" sz="4800" dirty="0">
                <a:solidFill>
                  <a:schemeClr val="tx1">
                    <a:lumMod val="75000"/>
                    <a:lumOff val="25000"/>
                  </a:schemeClr>
                </a:solidFill>
              </a:rPr>
              <a:t>1. Global Budgets Discussion (Pt. 2)</a:t>
            </a:r>
          </a:p>
        </p:txBody>
      </p:sp>
      <p:sp>
        <p:nvSpPr>
          <p:cNvPr id="4" name="Slide Number Placeholder 3">
            <a:extLst>
              <a:ext uri="{FF2B5EF4-FFF2-40B4-BE49-F238E27FC236}">
                <a16:creationId xmlns:a16="http://schemas.microsoft.com/office/drawing/2014/main" id="{418E40D6-BD58-4843-BB8F-378785DD79D4}"/>
              </a:ext>
            </a:extLst>
          </p:cNvPr>
          <p:cNvSpPr>
            <a:spLocks noGrp="1"/>
          </p:cNvSpPr>
          <p:nvPr>
            <p:ph type="sldNum" sz="quarter" idx="12"/>
          </p:nvPr>
        </p:nvSpPr>
        <p:spPr>
          <a:xfrm>
            <a:off x="10960893" y="6429375"/>
            <a:ext cx="392907" cy="330199"/>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050" b="0" i="0" u="none" strike="noStrike" kern="1200" cap="none" spc="0" normalizeH="0" baseline="0" noProof="0">
                <a:ln>
                  <a:noFill/>
                </a:ln>
                <a:solidFill>
                  <a:prstClr val="white"/>
                </a:solidFill>
                <a:effectLst/>
                <a:uLnTx/>
                <a:uFillTx/>
                <a:latin typeface="Montserrat"/>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solidFill>
                <a:prstClr val="white"/>
              </a:solidFill>
              <a:effectLst/>
              <a:uLnTx/>
              <a:uFillTx/>
              <a:latin typeface="Montserrat"/>
              <a:ea typeface="+mn-ea"/>
              <a:cs typeface="+mn-cs"/>
            </a:endParaRPr>
          </a:p>
        </p:txBody>
      </p:sp>
    </p:spTree>
    <p:extLst>
      <p:ext uri="{BB962C8B-B14F-4D97-AF65-F5344CB8AC3E}">
        <p14:creationId xmlns:p14="http://schemas.microsoft.com/office/powerpoint/2010/main" val="1305689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1200150" y="484187"/>
            <a:ext cx="9963149" cy="1180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000" b="0" dirty="0">
                <a:solidFill>
                  <a:schemeClr val="tx1">
                    <a:lumMod val="75000"/>
                    <a:lumOff val="25000"/>
                  </a:schemeClr>
                </a:solidFill>
                <a:latin typeface="+mj-lt"/>
              </a:rPr>
              <a:t>Recap of Context: CMS Innovation Center’s 7 Design Criteria</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754535" y="6323690"/>
            <a:ext cx="2057400" cy="365125"/>
          </a:xfrm>
        </p:spPr>
        <p:txBody>
          <a:bodyPr/>
          <a:lstStyle/>
          <a:p>
            <a:pPr algn="l" defTabSz="457200">
              <a:defRPr/>
            </a:pPr>
            <a:fld id="{B50A04D7-452B-4628-BC5C-774F3290A092}" type="slidenum">
              <a:rPr lang="en-US" sz="1200">
                <a:solidFill>
                  <a:prstClr val="black">
                    <a:tint val="75000"/>
                  </a:prstClr>
                </a:solidFill>
                <a:latin typeface="Calibri" panose="020F0502020204030204"/>
              </a:rPr>
              <a:pPr algn="l" defTabSz="457200">
                <a:defRPr/>
              </a:pPr>
              <a:t>4</a:t>
            </a:fld>
            <a:endParaRPr lang="en-US" sz="1200" dirty="0">
              <a:solidFill>
                <a:prstClr val="black">
                  <a:tint val="75000"/>
                </a:prstClr>
              </a:solidFill>
              <a:latin typeface="Calibri" panose="020F0502020204030204"/>
            </a:endParaRPr>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1754535" y="2940649"/>
            <a:ext cx="8549745" cy="3024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342900" lvl="2" indent="-342900">
              <a:spcBef>
                <a:spcPts val="0"/>
              </a:spcBef>
              <a:spcAft>
                <a:spcPts val="600"/>
              </a:spcAft>
              <a:buClr>
                <a:prstClr val="black"/>
              </a:buClr>
              <a:buSzPct val="100000"/>
              <a:buFont typeface="+mj-lt"/>
              <a:buAutoNum type="arabicPeriod"/>
              <a:defRPr/>
            </a:pPr>
            <a:r>
              <a:rPr lang="en-US" sz="1800" b="1" dirty="0">
                <a:solidFill>
                  <a:schemeClr val="tx1">
                    <a:lumMod val="75000"/>
                    <a:lumOff val="25000"/>
                  </a:schemeClr>
                </a:solidFill>
                <a:latin typeface="+mj-lt"/>
              </a:rPr>
              <a:t>Include global budgets for hospitals. </a:t>
            </a:r>
          </a:p>
          <a:p>
            <a:pPr marL="342900" lvl="2" indent="-342900">
              <a:spcBef>
                <a:spcPts val="0"/>
              </a:spcBef>
              <a:spcAft>
                <a:spcPts val="600"/>
              </a:spcAft>
              <a:buClr>
                <a:prstClr val="black"/>
              </a:buClr>
              <a:buSzPct val="100000"/>
              <a:buFont typeface="+mj-lt"/>
              <a:buAutoNum type="arabicPeriod"/>
              <a:defRPr/>
            </a:pPr>
            <a:r>
              <a:rPr lang="en-US" sz="1800" b="1" dirty="0">
                <a:solidFill>
                  <a:schemeClr val="bg1">
                    <a:lumMod val="75000"/>
                  </a:schemeClr>
                </a:solidFill>
                <a:latin typeface="+mj-lt"/>
              </a:rPr>
              <a:t>Include TCOC target/approach. </a:t>
            </a:r>
          </a:p>
          <a:p>
            <a:pPr marL="342900" lvl="2" indent="-342900">
              <a:spcBef>
                <a:spcPts val="0"/>
              </a:spcBef>
              <a:spcAft>
                <a:spcPts val="600"/>
              </a:spcAft>
              <a:buClr>
                <a:prstClr val="black"/>
              </a:buClr>
              <a:buSzPct val="100000"/>
              <a:buFont typeface="+mj-lt"/>
              <a:buAutoNum type="arabicPeriod"/>
              <a:defRPr/>
            </a:pPr>
            <a:r>
              <a:rPr lang="en-US" sz="1800" b="1" dirty="0">
                <a:solidFill>
                  <a:schemeClr val="bg1">
                    <a:lumMod val="75000"/>
                  </a:schemeClr>
                </a:solidFill>
                <a:latin typeface="+mj-lt"/>
              </a:rPr>
              <a:t>Be All-Payer. </a:t>
            </a:r>
          </a:p>
          <a:p>
            <a:pPr marL="342900" lvl="2" indent="-342900">
              <a:spcBef>
                <a:spcPts val="0"/>
              </a:spcBef>
              <a:spcAft>
                <a:spcPts val="600"/>
              </a:spcAft>
              <a:buClr>
                <a:prstClr val="black"/>
              </a:buClr>
              <a:buSzPct val="100000"/>
              <a:buFont typeface="+mj-lt"/>
              <a:buAutoNum type="arabicPeriod"/>
              <a:defRPr/>
            </a:pPr>
            <a:r>
              <a:rPr lang="en-US" sz="1800" b="1" dirty="0">
                <a:solidFill>
                  <a:schemeClr val="bg1">
                    <a:lumMod val="75000"/>
                  </a:schemeClr>
                </a:solidFill>
                <a:latin typeface="+mj-lt"/>
              </a:rPr>
              <a:t>Minimum Investment in Primary Care</a:t>
            </a:r>
          </a:p>
          <a:p>
            <a:pPr marL="342900" lvl="2" indent="-342900">
              <a:spcBef>
                <a:spcPts val="0"/>
              </a:spcBef>
              <a:spcAft>
                <a:spcPts val="600"/>
              </a:spcAft>
              <a:buClr>
                <a:prstClr val="black"/>
              </a:buClr>
              <a:buSzPct val="100000"/>
              <a:buFont typeface="+mj-lt"/>
              <a:buAutoNum type="arabicPeriod"/>
              <a:defRPr/>
            </a:pPr>
            <a:r>
              <a:rPr lang="en-US" sz="1800" b="1" dirty="0">
                <a:solidFill>
                  <a:schemeClr val="bg1">
                    <a:lumMod val="75000"/>
                  </a:schemeClr>
                </a:solidFill>
                <a:latin typeface="+mj-lt"/>
              </a:rPr>
              <a:t>Include safety net providers from the start. </a:t>
            </a:r>
          </a:p>
          <a:p>
            <a:pPr marL="342900" lvl="2" indent="-342900">
              <a:spcBef>
                <a:spcPts val="0"/>
              </a:spcBef>
              <a:spcAft>
                <a:spcPts val="600"/>
              </a:spcAft>
              <a:buClr>
                <a:prstClr val="black"/>
              </a:buClr>
              <a:buSzPct val="100000"/>
              <a:buFont typeface="+mj-lt"/>
              <a:buAutoNum type="arabicPeriod"/>
              <a:defRPr/>
            </a:pPr>
            <a:r>
              <a:rPr lang="en-US" sz="1800" b="1" dirty="0">
                <a:solidFill>
                  <a:schemeClr val="bg1">
                    <a:lumMod val="75000"/>
                  </a:schemeClr>
                </a:solidFill>
                <a:latin typeface="+mj-lt"/>
              </a:rPr>
              <a:t>Address mental health, substance use disorder and social determinants of health. </a:t>
            </a:r>
          </a:p>
          <a:p>
            <a:pPr marL="342900" lvl="2" indent="-342900">
              <a:spcBef>
                <a:spcPts val="0"/>
              </a:spcBef>
              <a:spcAft>
                <a:spcPts val="600"/>
              </a:spcAft>
              <a:buClr>
                <a:prstClr val="black"/>
              </a:buClr>
              <a:buSzPct val="100000"/>
              <a:buFont typeface="+mj-lt"/>
              <a:buAutoNum type="arabicPeriod"/>
              <a:defRPr/>
            </a:pPr>
            <a:r>
              <a:rPr lang="en-US" sz="1800" b="1" dirty="0">
                <a:solidFill>
                  <a:schemeClr val="bg1">
                    <a:lumMod val="75000"/>
                  </a:schemeClr>
                </a:solidFill>
                <a:latin typeface="+mj-lt"/>
              </a:rPr>
              <a:t>Address health equity. </a:t>
            </a:r>
            <a:endParaRPr lang="en-US" sz="1800" b="1" dirty="0">
              <a:solidFill>
                <a:schemeClr val="bg1">
                  <a:lumMod val="75000"/>
                </a:schemeClr>
              </a:solidFill>
              <a:highlight>
                <a:srgbClr val="FFFF00"/>
              </a:highlight>
              <a:latin typeface="+mj-lt"/>
            </a:endParaRPr>
          </a:p>
        </p:txBody>
      </p:sp>
      <p:sp>
        <p:nvSpPr>
          <p:cNvPr id="8" name="Rectangle 7">
            <a:extLst>
              <a:ext uri="{FF2B5EF4-FFF2-40B4-BE49-F238E27FC236}">
                <a16:creationId xmlns:a16="http://schemas.microsoft.com/office/drawing/2014/main" id="{3724C57C-B02C-4A27-ADC4-0344CFE74D09}"/>
              </a:ext>
            </a:extLst>
          </p:cNvPr>
          <p:cNvSpPr/>
          <p:nvPr/>
        </p:nvSpPr>
        <p:spPr>
          <a:xfrm>
            <a:off x="1200150" y="1927730"/>
            <a:ext cx="9963150" cy="772735"/>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dirty="0">
                <a:solidFill>
                  <a:schemeClr val="tx1">
                    <a:lumMod val="75000"/>
                    <a:lumOff val="25000"/>
                  </a:schemeClr>
                </a:solidFill>
                <a:latin typeface="+mj-lt"/>
              </a:rPr>
              <a:t>CMMI is signaling it will produce a design to span multiple states from 2025 that will address seven priorities.</a:t>
            </a:r>
          </a:p>
        </p:txBody>
      </p:sp>
      <p:sp>
        <p:nvSpPr>
          <p:cNvPr id="10" name="Star: 5 Points 9">
            <a:extLst>
              <a:ext uri="{FF2B5EF4-FFF2-40B4-BE49-F238E27FC236}">
                <a16:creationId xmlns:a16="http://schemas.microsoft.com/office/drawing/2014/main" id="{8C287ECA-79F8-4662-9692-355C26A41FAB}"/>
              </a:ext>
            </a:extLst>
          </p:cNvPr>
          <p:cNvSpPr/>
          <p:nvPr/>
        </p:nvSpPr>
        <p:spPr bwMode="auto">
          <a:xfrm>
            <a:off x="6866172" y="2918795"/>
            <a:ext cx="274320" cy="274320"/>
          </a:xfrm>
          <a:prstGeom prst="star5">
            <a:avLst/>
          </a:prstGeom>
          <a:solidFill>
            <a:srgbClr val="FFC000"/>
          </a:solidFill>
          <a:ln>
            <a:no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11" name="TextBox 10">
            <a:extLst>
              <a:ext uri="{FF2B5EF4-FFF2-40B4-BE49-F238E27FC236}">
                <a16:creationId xmlns:a16="http://schemas.microsoft.com/office/drawing/2014/main" id="{7092252F-55B0-4C00-8A57-66610EB90FFA}"/>
              </a:ext>
            </a:extLst>
          </p:cNvPr>
          <p:cNvSpPr txBox="1"/>
          <p:nvPr/>
        </p:nvSpPr>
        <p:spPr>
          <a:xfrm>
            <a:off x="7158703" y="2879547"/>
            <a:ext cx="3295109" cy="584775"/>
          </a:xfrm>
          <a:prstGeom prst="rect">
            <a:avLst/>
          </a:prstGeom>
          <a:noFill/>
        </p:spPr>
        <p:txBody>
          <a:bodyPr wrap="square" rtlCol="0">
            <a:spAutoFit/>
          </a:bodyPr>
          <a:lstStyle/>
          <a:p>
            <a:r>
              <a:rPr lang="en-US" sz="1600" b="1" i="1" dirty="0"/>
              <a:t>Continued focus of today’s discussion</a:t>
            </a:r>
          </a:p>
        </p:txBody>
      </p:sp>
      <p:sp>
        <p:nvSpPr>
          <p:cNvPr id="12" name="Right Brace 11">
            <a:extLst>
              <a:ext uri="{FF2B5EF4-FFF2-40B4-BE49-F238E27FC236}">
                <a16:creationId xmlns:a16="http://schemas.microsoft.com/office/drawing/2014/main" id="{7F26D68B-5105-4040-9D67-2A5431AE49A2}"/>
              </a:ext>
            </a:extLst>
          </p:cNvPr>
          <p:cNvSpPr/>
          <p:nvPr/>
        </p:nvSpPr>
        <p:spPr>
          <a:xfrm>
            <a:off x="6620565" y="2968989"/>
            <a:ext cx="209672" cy="236483"/>
          </a:xfrm>
          <a:prstGeom prst="rightBrace">
            <a:avLst/>
          </a:prstGeom>
          <a:ln w="28575">
            <a:solidFill>
              <a:srgbClr val="59A87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Slide Number Placeholder 3">
            <a:extLst>
              <a:ext uri="{FF2B5EF4-FFF2-40B4-BE49-F238E27FC236}">
                <a16:creationId xmlns:a16="http://schemas.microsoft.com/office/drawing/2014/main" id="{A69CDFDD-CD8E-470B-8316-B96611437972}"/>
              </a:ext>
            </a:extLst>
          </p:cNvPr>
          <p:cNvSpPr txBox="1">
            <a:spLocks/>
          </p:cNvSpPr>
          <p:nvPr/>
        </p:nvSpPr>
        <p:spPr>
          <a:xfrm>
            <a:off x="10960893" y="6429375"/>
            <a:ext cx="392907" cy="330199"/>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57200">
              <a:defRPr/>
            </a:pPr>
            <a:fld id="{B50A04D7-452B-4628-BC5C-774F3290A092}" type="slidenum">
              <a:rPr lang="en-US" smtClean="0">
                <a:solidFill>
                  <a:prstClr val="white"/>
                </a:solidFill>
                <a:latin typeface="Montserrat"/>
              </a:rPr>
              <a:pPr algn="l" defTabSz="457200">
                <a:defRPr/>
              </a:pPr>
              <a:t>4</a:t>
            </a:fld>
            <a:endParaRPr lang="en-US" dirty="0">
              <a:solidFill>
                <a:prstClr val="white"/>
              </a:solidFill>
              <a:latin typeface="Montserrat"/>
            </a:endParaRPr>
          </a:p>
        </p:txBody>
      </p:sp>
    </p:spTree>
    <p:extLst>
      <p:ext uri="{BB962C8B-B14F-4D97-AF65-F5344CB8AC3E}">
        <p14:creationId xmlns:p14="http://schemas.microsoft.com/office/powerpoint/2010/main" val="749246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ntent Placeholder 3">
            <a:extLst>
              <a:ext uri="{FF2B5EF4-FFF2-40B4-BE49-F238E27FC236}">
                <a16:creationId xmlns:a16="http://schemas.microsoft.com/office/drawing/2014/main" id="{0413B663-9DF8-4433-9AF1-BE4B3370BD80}"/>
              </a:ext>
            </a:extLst>
          </p:cNvPr>
          <p:cNvSpPr txBox="1">
            <a:spLocks/>
          </p:cNvSpPr>
          <p:nvPr/>
        </p:nvSpPr>
        <p:spPr bwMode="auto">
          <a:xfrm>
            <a:off x="1109648" y="2810956"/>
            <a:ext cx="9972704"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buClr>
                <a:prstClr val="black"/>
              </a:buClr>
              <a:buFont typeface="Wingdings" panose="05000000000000000000" pitchFamily="2" charset="2"/>
              <a:buChar char="§"/>
              <a:defRPr/>
            </a:pPr>
            <a:r>
              <a:rPr lang="en-US" sz="1500" dirty="0">
                <a:latin typeface="+mj-lt"/>
              </a:rPr>
              <a:t>CMMI is particularly interested in Vermont’s input on global budgets, total cost of care measurement, primary care, and governance/regulatory structures.</a:t>
            </a:r>
          </a:p>
          <a:p>
            <a:pPr marL="285750" lvl="2" indent="-285750">
              <a:spcBef>
                <a:spcPts val="0"/>
              </a:spcBef>
              <a:buClr>
                <a:prstClr val="black"/>
              </a:buClr>
              <a:buFont typeface="Wingdings" panose="05000000000000000000" pitchFamily="2" charset="2"/>
              <a:buChar char="§"/>
              <a:defRPr/>
            </a:pPr>
            <a:r>
              <a:rPr lang="en-US" sz="1500" dirty="0">
                <a:latin typeface="+mj-lt"/>
              </a:rPr>
              <a:t>CMMI aims to build a multi-state model that is flexible enough to account for states’ unique characteristics.</a:t>
            </a:r>
          </a:p>
          <a:p>
            <a:pPr marL="285750" lvl="2" indent="-285750">
              <a:spcBef>
                <a:spcPts val="0"/>
              </a:spcBef>
              <a:buClr>
                <a:prstClr val="black"/>
              </a:buClr>
              <a:buFont typeface="Wingdings" panose="05000000000000000000" pitchFamily="2" charset="2"/>
              <a:buChar char="§"/>
              <a:defRPr/>
            </a:pPr>
            <a:r>
              <a:rPr lang="en-US" sz="1500" dirty="0">
                <a:latin typeface="+mj-lt"/>
              </a:rPr>
              <a:t>CMMI is exploring primary care investment targets and increasing primary care transformation (e.g., expanded primary care access and service offerings through evening/weekend hours and integrated mental health).</a:t>
            </a:r>
          </a:p>
          <a:p>
            <a:pPr marL="285750" lvl="2" indent="-285750">
              <a:spcBef>
                <a:spcPts val="0"/>
              </a:spcBef>
              <a:buClr>
                <a:prstClr val="black"/>
              </a:buClr>
              <a:buFont typeface="Wingdings" panose="05000000000000000000" pitchFamily="2" charset="2"/>
              <a:buChar char="§"/>
              <a:defRPr/>
            </a:pPr>
            <a:r>
              <a:rPr lang="en-US" sz="1500" dirty="0">
                <a:latin typeface="+mj-lt"/>
              </a:rPr>
              <a:t>Tentative timeline:</a:t>
            </a:r>
          </a:p>
          <a:p>
            <a:pPr marL="688975" lvl="3" indent="-342900">
              <a:spcBef>
                <a:spcPts val="0"/>
              </a:spcBef>
              <a:buClr>
                <a:prstClr val="black"/>
              </a:buClr>
              <a:buFont typeface="Montserrat" panose="00000500000000000000" pitchFamily="2" charset="0"/>
              <a:buChar char="–"/>
              <a:defRPr/>
            </a:pPr>
            <a:r>
              <a:rPr lang="en-US" sz="1500" dirty="0">
                <a:latin typeface="+mj-lt"/>
              </a:rPr>
              <a:t>CMMI to release RFP for new state model in late 2023</a:t>
            </a:r>
          </a:p>
          <a:p>
            <a:pPr marL="688975" lvl="3" indent="-342900">
              <a:spcBef>
                <a:spcPts val="0"/>
              </a:spcBef>
              <a:buClr>
                <a:prstClr val="black"/>
              </a:buClr>
              <a:buFont typeface="Montserrat" panose="00000500000000000000" pitchFamily="2" charset="0"/>
              <a:buChar char="–"/>
              <a:defRPr/>
            </a:pPr>
            <a:r>
              <a:rPr lang="en-US" sz="1500" dirty="0">
                <a:latin typeface="+mj-lt"/>
              </a:rPr>
              <a:t>CMMI to select model participants in 2024</a:t>
            </a:r>
          </a:p>
          <a:p>
            <a:pPr marL="688975" lvl="3" indent="-342900">
              <a:spcBef>
                <a:spcPts val="0"/>
              </a:spcBef>
              <a:buClr>
                <a:prstClr val="black"/>
              </a:buClr>
              <a:buFont typeface="Montserrat" panose="00000500000000000000" pitchFamily="2" charset="0"/>
              <a:buChar char="–"/>
              <a:defRPr/>
            </a:pPr>
            <a:r>
              <a:rPr lang="en-US" sz="1500" dirty="0">
                <a:latin typeface="+mj-lt"/>
              </a:rPr>
              <a:t>States to implement model in 2025</a:t>
            </a:r>
          </a:p>
        </p:txBody>
      </p:sp>
      <p:sp>
        <p:nvSpPr>
          <p:cNvPr id="25" name="Slide Number Placeholder 3">
            <a:extLst>
              <a:ext uri="{FF2B5EF4-FFF2-40B4-BE49-F238E27FC236}">
                <a16:creationId xmlns:a16="http://schemas.microsoft.com/office/drawing/2014/main" id="{E17DAFB8-9CC4-4411-A484-D1FD30696B15}"/>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solidFill>
                <a:latin typeface="+mj-lt"/>
              </a:rPr>
              <a:pPr algn="l" defTabSz="457200">
                <a:defRPr/>
              </a:pPr>
              <a:t>5</a:t>
            </a:fld>
            <a:endParaRPr lang="en-US" dirty="0">
              <a:solidFill>
                <a:schemeClr val="bg1"/>
              </a:solidFill>
              <a:latin typeface="+mj-lt"/>
            </a:endParaRPr>
          </a:p>
        </p:txBody>
      </p:sp>
      <p:sp>
        <p:nvSpPr>
          <p:cNvPr id="6" name="Title 1">
            <a:extLst>
              <a:ext uri="{FF2B5EF4-FFF2-40B4-BE49-F238E27FC236}">
                <a16:creationId xmlns:a16="http://schemas.microsoft.com/office/drawing/2014/main" id="{1EC312B1-F7D2-47E1-8322-5076C34B67D4}"/>
              </a:ext>
            </a:extLst>
          </p:cNvPr>
          <p:cNvSpPr txBox="1">
            <a:spLocks/>
          </p:cNvSpPr>
          <p:nvPr/>
        </p:nvSpPr>
        <p:spPr>
          <a:xfrm>
            <a:off x="1200150" y="484187"/>
            <a:ext cx="9963149" cy="1180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000" b="0" dirty="0">
                <a:solidFill>
                  <a:schemeClr val="tx1">
                    <a:lumMod val="75000"/>
                    <a:lumOff val="25000"/>
                  </a:schemeClr>
                </a:solidFill>
                <a:latin typeface="+mj-lt"/>
              </a:rPr>
              <a:t>Updates from Discussion with CMMI Leadership on 8/30</a:t>
            </a:r>
          </a:p>
        </p:txBody>
      </p:sp>
      <p:sp>
        <p:nvSpPr>
          <p:cNvPr id="8" name="Rectangle 7">
            <a:extLst>
              <a:ext uri="{FF2B5EF4-FFF2-40B4-BE49-F238E27FC236}">
                <a16:creationId xmlns:a16="http://schemas.microsoft.com/office/drawing/2014/main" id="{097C666A-3A3D-4E5C-AE9D-03E3D24CC8EE}"/>
              </a:ext>
            </a:extLst>
          </p:cNvPr>
          <p:cNvSpPr/>
          <p:nvPr/>
        </p:nvSpPr>
        <p:spPr>
          <a:xfrm>
            <a:off x="1200150" y="1897754"/>
            <a:ext cx="9963150" cy="772735"/>
          </a:xfrm>
          <a:prstGeom prst="rect">
            <a:avLst/>
          </a:prstGeom>
          <a:solidFill>
            <a:schemeClr val="accent1">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r>
              <a:rPr lang="en-US" dirty="0">
                <a:solidFill>
                  <a:schemeClr val="tx1">
                    <a:lumMod val="75000"/>
                    <a:lumOff val="25000"/>
                  </a:schemeClr>
                </a:solidFill>
                <a:latin typeface="+mj-lt"/>
              </a:rPr>
              <a:t>Since CMMI is in the early stages of model design, Vermont has a clear opportunity to influence CMMI’s design of the new state model.</a:t>
            </a:r>
          </a:p>
        </p:txBody>
      </p:sp>
    </p:spTree>
    <p:extLst>
      <p:ext uri="{BB962C8B-B14F-4D97-AF65-F5344CB8AC3E}">
        <p14:creationId xmlns:p14="http://schemas.microsoft.com/office/powerpoint/2010/main" val="2646836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3">
            <a:extLst>
              <a:ext uri="{FF2B5EF4-FFF2-40B4-BE49-F238E27FC236}">
                <a16:creationId xmlns:a16="http://schemas.microsoft.com/office/drawing/2014/main" id="{A7BA394D-0912-4981-B9EF-C9DCCC52EA0E}"/>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solidFill>
                <a:latin typeface="+mj-lt"/>
              </a:rPr>
              <a:pPr algn="l" defTabSz="457200">
                <a:defRPr/>
              </a:pPr>
              <a:t>6</a:t>
            </a:fld>
            <a:endParaRPr lang="en-US" dirty="0">
              <a:solidFill>
                <a:schemeClr val="bg1"/>
              </a:solidFill>
              <a:latin typeface="+mj-lt"/>
            </a:endParaRPr>
          </a:p>
        </p:txBody>
      </p:sp>
      <p:sp>
        <p:nvSpPr>
          <p:cNvPr id="6" name="Title 1">
            <a:extLst>
              <a:ext uri="{FF2B5EF4-FFF2-40B4-BE49-F238E27FC236}">
                <a16:creationId xmlns:a16="http://schemas.microsoft.com/office/drawing/2014/main" id="{23A9ADDF-82B5-4747-9B4E-D969F040D6E8}"/>
              </a:ext>
            </a:extLst>
          </p:cNvPr>
          <p:cNvSpPr txBox="1">
            <a:spLocks/>
          </p:cNvSpPr>
          <p:nvPr/>
        </p:nvSpPr>
        <p:spPr>
          <a:xfrm>
            <a:off x="1073172" y="763442"/>
            <a:ext cx="9887721" cy="6302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000" b="0" dirty="0">
                <a:solidFill>
                  <a:schemeClr val="tx1">
                    <a:lumMod val="75000"/>
                    <a:lumOff val="25000"/>
                  </a:schemeClr>
                </a:solidFill>
                <a:latin typeface="+mj-lt"/>
              </a:rPr>
              <a:t>Further Discussion of Future State Straw Models (continuing from 8/30)</a:t>
            </a:r>
          </a:p>
        </p:txBody>
      </p:sp>
      <p:sp>
        <p:nvSpPr>
          <p:cNvPr id="8" name="Content Placeholder 3">
            <a:extLst>
              <a:ext uri="{FF2B5EF4-FFF2-40B4-BE49-F238E27FC236}">
                <a16:creationId xmlns:a16="http://schemas.microsoft.com/office/drawing/2014/main" id="{800995D4-C7ED-4C3F-87A6-85B93191A6E0}"/>
              </a:ext>
            </a:extLst>
          </p:cNvPr>
          <p:cNvSpPr txBox="1">
            <a:spLocks/>
          </p:cNvSpPr>
          <p:nvPr/>
        </p:nvSpPr>
        <p:spPr bwMode="auto">
          <a:xfrm>
            <a:off x="1109648" y="1897347"/>
            <a:ext cx="9972704"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0" indent="0">
              <a:buNone/>
            </a:pPr>
            <a:r>
              <a:rPr lang="en-US" sz="2000" dirty="0"/>
              <a:t>Both straw models build from the current state. In </a:t>
            </a:r>
            <a:r>
              <a:rPr lang="en-US" sz="2000" b="1" dirty="0"/>
              <a:t>both</a:t>
            </a:r>
            <a:r>
              <a:rPr lang="en-US" sz="2000" dirty="0"/>
              <a:t> straw models:</a:t>
            </a:r>
          </a:p>
          <a:p>
            <a:pPr marL="285750" lvl="2" indent="-285750">
              <a:spcBef>
                <a:spcPts val="0"/>
              </a:spcBef>
              <a:buClr>
                <a:prstClr val="black"/>
              </a:buClr>
              <a:buFont typeface="Wingdings" panose="05000000000000000000" pitchFamily="2" charset="2"/>
              <a:buChar char="§"/>
              <a:defRPr/>
            </a:pPr>
            <a:r>
              <a:rPr lang="en-US" sz="1600" dirty="0">
                <a:latin typeface="+mj-lt"/>
              </a:rPr>
              <a:t>Model would remain multi-payer.</a:t>
            </a:r>
          </a:p>
          <a:p>
            <a:pPr marL="285750" lvl="2" indent="-285750">
              <a:spcBef>
                <a:spcPts val="0"/>
              </a:spcBef>
              <a:buClr>
                <a:prstClr val="black"/>
              </a:buClr>
              <a:buFont typeface="Wingdings" panose="05000000000000000000" pitchFamily="2" charset="2"/>
              <a:buChar char="§"/>
              <a:defRPr/>
            </a:pPr>
            <a:r>
              <a:rPr lang="en-US" sz="1600" dirty="0">
                <a:latin typeface="+mj-lt"/>
              </a:rPr>
              <a:t>More provider types would be covered by an Alternative Payment Model than today.</a:t>
            </a:r>
          </a:p>
          <a:p>
            <a:pPr marL="285750" lvl="2" indent="-285750">
              <a:spcBef>
                <a:spcPts val="0"/>
              </a:spcBef>
              <a:buClr>
                <a:prstClr val="black"/>
              </a:buClr>
              <a:buFont typeface="Wingdings" panose="05000000000000000000" pitchFamily="2" charset="2"/>
              <a:buChar char="§"/>
              <a:defRPr/>
            </a:pPr>
            <a:r>
              <a:rPr lang="en-US" sz="1600" dirty="0">
                <a:latin typeface="+mj-lt"/>
              </a:rPr>
              <a:t>Alternative Payment Models for different provider types would evolve from current state.</a:t>
            </a:r>
          </a:p>
          <a:p>
            <a:pPr marL="285750" lvl="2" indent="-285750">
              <a:spcBef>
                <a:spcPts val="0"/>
              </a:spcBef>
              <a:buClr>
                <a:prstClr val="black"/>
              </a:buClr>
              <a:buFont typeface="Wingdings" panose="05000000000000000000" pitchFamily="2" charset="2"/>
              <a:buChar char="§"/>
              <a:defRPr/>
            </a:pPr>
            <a:r>
              <a:rPr lang="en-US" sz="1600" dirty="0">
                <a:latin typeface="+mj-lt"/>
              </a:rPr>
              <a:t>Hospital revenues would be more stable than today:</a:t>
            </a:r>
          </a:p>
          <a:p>
            <a:pPr marL="688975" lvl="3" indent="-342900">
              <a:spcBef>
                <a:spcPts val="0"/>
              </a:spcBef>
              <a:buClr>
                <a:prstClr val="black"/>
              </a:buClr>
              <a:buFont typeface="Montserrat" panose="00000500000000000000" pitchFamily="2" charset="0"/>
              <a:buChar char="–"/>
              <a:defRPr/>
            </a:pPr>
            <a:r>
              <a:rPr lang="en-US" sz="1600" dirty="0">
                <a:latin typeface="+mj-lt"/>
              </a:rPr>
              <a:t>Medicare payments to hospitals would be more fixed than today’s AIPBP, which is reconciled to FFS.</a:t>
            </a:r>
          </a:p>
          <a:p>
            <a:pPr marL="688975" lvl="3" indent="-342900">
              <a:spcBef>
                <a:spcPts val="0"/>
              </a:spcBef>
              <a:buClr>
                <a:prstClr val="black"/>
              </a:buClr>
              <a:buFont typeface="Montserrat" panose="00000500000000000000" pitchFamily="2" charset="0"/>
              <a:buChar char="–"/>
              <a:defRPr/>
            </a:pPr>
            <a:r>
              <a:rPr lang="en-US" sz="1600" dirty="0">
                <a:latin typeface="+mj-lt"/>
              </a:rPr>
              <a:t>Medicaid approach would evolve into new model.</a:t>
            </a:r>
          </a:p>
          <a:p>
            <a:pPr marL="285750" lvl="2" indent="-285750">
              <a:spcBef>
                <a:spcPts val="0"/>
              </a:spcBef>
              <a:buClr>
                <a:prstClr val="black"/>
              </a:buClr>
              <a:buFont typeface="Wingdings" panose="05000000000000000000" pitchFamily="2" charset="2"/>
              <a:buChar char="§"/>
              <a:defRPr/>
            </a:pPr>
            <a:r>
              <a:rPr lang="en-US" sz="1600" dirty="0">
                <a:latin typeface="+mj-lt"/>
              </a:rPr>
              <a:t>Primary care practices would continue to receive substantial population-based payments across all payers.</a:t>
            </a:r>
          </a:p>
          <a:p>
            <a:pPr marL="285750" lvl="2" indent="-285750">
              <a:spcBef>
                <a:spcPts val="0"/>
              </a:spcBef>
              <a:buClr>
                <a:prstClr val="black"/>
              </a:buClr>
              <a:buFont typeface="Wingdings" panose="05000000000000000000" pitchFamily="2" charset="2"/>
              <a:buChar char="§"/>
              <a:defRPr/>
            </a:pPr>
            <a:r>
              <a:rPr lang="en-US" sz="1600" dirty="0">
                <a:latin typeface="+mj-lt"/>
              </a:rPr>
              <a:t>Total cost of care incentives would continue to apply across provider types.</a:t>
            </a:r>
          </a:p>
          <a:p>
            <a:pPr marL="285750" lvl="2" indent="-285750">
              <a:spcBef>
                <a:spcPts val="0"/>
              </a:spcBef>
              <a:buClr>
                <a:prstClr val="black"/>
              </a:buClr>
              <a:buFont typeface="Wingdings" panose="05000000000000000000" pitchFamily="2" charset="2"/>
              <a:buChar char="§"/>
              <a:defRPr/>
            </a:pPr>
            <a:r>
              <a:rPr lang="en-US" sz="1600" dirty="0">
                <a:latin typeface="+mj-lt"/>
              </a:rPr>
              <a:t>Quality incentives would continue to apply across provider types.</a:t>
            </a:r>
          </a:p>
        </p:txBody>
      </p:sp>
    </p:spTree>
    <p:extLst>
      <p:ext uri="{BB962C8B-B14F-4D97-AF65-F5344CB8AC3E}">
        <p14:creationId xmlns:p14="http://schemas.microsoft.com/office/powerpoint/2010/main" val="130618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11E2D762-E7AD-4F2D-A970-0776FA4137AD}"/>
              </a:ext>
            </a:extLst>
          </p:cNvPr>
          <p:cNvSpPr/>
          <p:nvPr/>
        </p:nvSpPr>
        <p:spPr>
          <a:xfrm>
            <a:off x="-2847" y="5929760"/>
            <a:ext cx="12184214" cy="928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itle 1">
            <a:extLst>
              <a:ext uri="{FF2B5EF4-FFF2-40B4-BE49-F238E27FC236}">
                <a16:creationId xmlns:a16="http://schemas.microsoft.com/office/drawing/2014/main" id="{D228AFFA-45FF-4D48-99FA-4F0F45CF4FE2}"/>
              </a:ext>
            </a:extLst>
          </p:cNvPr>
          <p:cNvSpPr txBox="1">
            <a:spLocks/>
          </p:cNvSpPr>
          <p:nvPr/>
        </p:nvSpPr>
        <p:spPr>
          <a:xfrm>
            <a:off x="473132" y="533460"/>
            <a:ext cx="11501162" cy="1152525"/>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a:defRPr/>
            </a:pPr>
            <a:r>
              <a:rPr lang="en-US" sz="4000" b="0" dirty="0">
                <a:solidFill>
                  <a:schemeClr val="tx1">
                    <a:lumMod val="75000"/>
                    <a:lumOff val="25000"/>
                  </a:schemeClr>
                </a:solidFill>
                <a:latin typeface="+mj-lt"/>
              </a:rPr>
              <a:t>“Portfolio” Approach: </a:t>
            </a:r>
            <a:r>
              <a:rPr lang="en-US" sz="4000" dirty="0">
                <a:solidFill>
                  <a:schemeClr val="tx1">
                    <a:lumMod val="75000"/>
                    <a:lumOff val="25000"/>
                  </a:schemeClr>
                </a:solidFill>
                <a:latin typeface="+mj-lt"/>
              </a:rPr>
              <a:t>Statewide, Multiple APMs with Extended APM Participation</a:t>
            </a:r>
          </a:p>
        </p:txBody>
      </p:sp>
      <p:sp>
        <p:nvSpPr>
          <p:cNvPr id="32" name="Slide Number Placeholder 3">
            <a:extLst>
              <a:ext uri="{FF2B5EF4-FFF2-40B4-BE49-F238E27FC236}">
                <a16:creationId xmlns:a16="http://schemas.microsoft.com/office/drawing/2014/main" id="{7CEC191D-E144-4B56-B0B1-DD5E1B68A533}"/>
              </a:ext>
            </a:extLst>
          </p:cNvPr>
          <p:cNvSpPr>
            <a:spLocks noGrp="1"/>
          </p:cNvSpPr>
          <p:nvPr>
            <p:ph type="sldNum" sz="quarter" idx="12"/>
          </p:nvPr>
        </p:nvSpPr>
        <p:spPr>
          <a:xfrm>
            <a:off x="10890221" y="5727627"/>
            <a:ext cx="392907" cy="330199"/>
          </a:xfrm>
        </p:spPr>
        <p:txBody>
          <a:bodyPr/>
          <a:lstStyle/>
          <a:p>
            <a:pPr algn="l" defTabSz="457200">
              <a:defRPr/>
            </a:pPr>
            <a:fld id="{B50A04D7-452B-4628-BC5C-774F3290A092}" type="slidenum">
              <a:rPr lang="en-US">
                <a:solidFill>
                  <a:schemeClr val="bg1">
                    <a:lumMod val="75000"/>
                  </a:schemeClr>
                </a:solidFill>
                <a:latin typeface="+mj-lt"/>
              </a:rPr>
              <a:pPr algn="l" defTabSz="457200">
                <a:defRPr/>
              </a:pPr>
              <a:t>7</a:t>
            </a:fld>
            <a:endParaRPr lang="en-US" dirty="0">
              <a:solidFill>
                <a:schemeClr val="bg1">
                  <a:lumMod val="75000"/>
                </a:schemeClr>
              </a:solidFill>
              <a:latin typeface="+mj-lt"/>
            </a:endParaRPr>
          </a:p>
        </p:txBody>
      </p:sp>
      <p:sp>
        <p:nvSpPr>
          <p:cNvPr id="33" name="Rectangle: Rounded Corners 32">
            <a:extLst>
              <a:ext uri="{FF2B5EF4-FFF2-40B4-BE49-F238E27FC236}">
                <a16:creationId xmlns:a16="http://schemas.microsoft.com/office/drawing/2014/main" id="{86AA389F-11E4-4E7B-BDA3-4CCD5BE58C57}"/>
              </a:ext>
            </a:extLst>
          </p:cNvPr>
          <p:cNvSpPr/>
          <p:nvPr/>
        </p:nvSpPr>
        <p:spPr>
          <a:xfrm>
            <a:off x="3907183" y="5784194"/>
            <a:ext cx="1536192"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Hospital + Employed Providers</a:t>
            </a:r>
          </a:p>
        </p:txBody>
      </p:sp>
      <p:sp>
        <p:nvSpPr>
          <p:cNvPr id="34" name="Rectangle: Rounded Corners 33">
            <a:extLst>
              <a:ext uri="{FF2B5EF4-FFF2-40B4-BE49-F238E27FC236}">
                <a16:creationId xmlns:a16="http://schemas.microsoft.com/office/drawing/2014/main" id="{D61A37C2-5380-4926-AAC3-C5E19B083DC8}"/>
              </a:ext>
            </a:extLst>
          </p:cNvPr>
          <p:cNvSpPr/>
          <p:nvPr/>
        </p:nvSpPr>
        <p:spPr>
          <a:xfrm>
            <a:off x="5573951" y="5784194"/>
            <a:ext cx="1536192"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Specialists</a:t>
            </a:r>
          </a:p>
        </p:txBody>
      </p:sp>
      <p:sp>
        <p:nvSpPr>
          <p:cNvPr id="35" name="Rectangle: Rounded Corners 34">
            <a:extLst>
              <a:ext uri="{FF2B5EF4-FFF2-40B4-BE49-F238E27FC236}">
                <a16:creationId xmlns:a16="http://schemas.microsoft.com/office/drawing/2014/main" id="{31109325-3EE4-42BD-BCA2-2C1DE30C6A98}"/>
              </a:ext>
            </a:extLst>
          </p:cNvPr>
          <p:cNvSpPr/>
          <p:nvPr/>
        </p:nvSpPr>
        <p:spPr>
          <a:xfrm>
            <a:off x="7240719" y="5784194"/>
            <a:ext cx="1536192"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prstClr val="black"/>
                </a:solidFill>
                <a:latin typeface="Calibri" panose="020F0502020204030204"/>
              </a:rPr>
              <a:t>MH/SUD</a:t>
            </a: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 name="Rectangle: Rounded Corners 35">
            <a:extLst>
              <a:ext uri="{FF2B5EF4-FFF2-40B4-BE49-F238E27FC236}">
                <a16:creationId xmlns:a16="http://schemas.microsoft.com/office/drawing/2014/main" id="{1C337681-55EB-4169-8BD6-551572244BE7}"/>
              </a:ext>
            </a:extLst>
          </p:cNvPr>
          <p:cNvSpPr/>
          <p:nvPr/>
        </p:nvSpPr>
        <p:spPr>
          <a:xfrm>
            <a:off x="8907487" y="5784194"/>
            <a:ext cx="1536192"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chemeClr val="tx1"/>
                </a:solidFill>
                <a:effectLst/>
                <a:uLnTx/>
                <a:uFillTx/>
                <a:latin typeface="Calibri" panose="020F0502020204030204"/>
                <a:ea typeface="+mn-ea"/>
                <a:cs typeface="+mn-cs"/>
              </a:rPr>
              <a:t>LTC</a:t>
            </a:r>
          </a:p>
        </p:txBody>
      </p:sp>
      <p:sp>
        <p:nvSpPr>
          <p:cNvPr id="37" name="Rectangle: Rounded Corners 36">
            <a:extLst>
              <a:ext uri="{FF2B5EF4-FFF2-40B4-BE49-F238E27FC236}">
                <a16:creationId xmlns:a16="http://schemas.microsoft.com/office/drawing/2014/main" id="{D14733FB-0E4E-41AF-95E1-5EC869A76C31}"/>
              </a:ext>
            </a:extLst>
          </p:cNvPr>
          <p:cNvSpPr/>
          <p:nvPr/>
        </p:nvSpPr>
        <p:spPr>
          <a:xfrm>
            <a:off x="2240415" y="5784194"/>
            <a:ext cx="1536192"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Primary Care</a:t>
            </a:r>
          </a:p>
        </p:txBody>
      </p:sp>
      <p:cxnSp>
        <p:nvCxnSpPr>
          <p:cNvPr id="38" name="Straight Connector 37">
            <a:extLst>
              <a:ext uri="{FF2B5EF4-FFF2-40B4-BE49-F238E27FC236}">
                <a16:creationId xmlns:a16="http://schemas.microsoft.com/office/drawing/2014/main" id="{398FC414-29D9-461C-AD22-E935072A3256}"/>
              </a:ext>
            </a:extLst>
          </p:cNvPr>
          <p:cNvCxnSpPr>
            <a:cxnSpLocks/>
          </p:cNvCxnSpPr>
          <p:nvPr/>
        </p:nvCxnSpPr>
        <p:spPr>
          <a:xfrm flipH="1">
            <a:off x="2066389" y="1806277"/>
            <a:ext cx="16611" cy="387456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918A64D-26D8-4CD9-888E-FB84E2F0E60F}"/>
              </a:ext>
            </a:extLst>
          </p:cNvPr>
          <p:cNvCxnSpPr>
            <a:cxnSpLocks/>
          </p:cNvCxnSpPr>
          <p:nvPr/>
        </p:nvCxnSpPr>
        <p:spPr>
          <a:xfrm flipH="1">
            <a:off x="2040471" y="5680846"/>
            <a:ext cx="1006997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33F3FE40-3F0E-44C9-BF3F-65D783FD14D5}"/>
              </a:ext>
            </a:extLst>
          </p:cNvPr>
          <p:cNvSpPr txBox="1"/>
          <p:nvPr/>
        </p:nvSpPr>
        <p:spPr>
          <a:xfrm rot="16200000">
            <a:off x="-1017181" y="3269752"/>
            <a:ext cx="273256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Proximity of Incentives</a:t>
            </a:r>
          </a:p>
        </p:txBody>
      </p:sp>
      <p:sp>
        <p:nvSpPr>
          <p:cNvPr id="41" name="TextBox 40">
            <a:extLst>
              <a:ext uri="{FF2B5EF4-FFF2-40B4-BE49-F238E27FC236}">
                <a16:creationId xmlns:a16="http://schemas.microsoft.com/office/drawing/2014/main" id="{8D8F4D3F-9FAF-431C-AB61-5C51FBC49D66}"/>
              </a:ext>
            </a:extLst>
          </p:cNvPr>
          <p:cNvSpPr txBox="1"/>
          <p:nvPr/>
        </p:nvSpPr>
        <p:spPr>
          <a:xfrm>
            <a:off x="490602" y="5163538"/>
            <a:ext cx="1563469" cy="6001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59A87C"/>
                </a:solidFill>
                <a:effectLst/>
                <a:uLnTx/>
                <a:uFillTx/>
                <a:latin typeface="Calibri" panose="020F0502020204030204"/>
                <a:ea typeface="+mn-ea"/>
                <a:cs typeface="+mn-cs"/>
              </a:rPr>
              <a:t>More direct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financial incentives for individual</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alibri" panose="020F0502020204030204"/>
              </a:rPr>
              <a:t>p</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rovider</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2" name="TextBox 41">
            <a:extLst>
              <a:ext uri="{FF2B5EF4-FFF2-40B4-BE49-F238E27FC236}">
                <a16:creationId xmlns:a16="http://schemas.microsoft.com/office/drawing/2014/main" id="{30B7478E-6011-4A88-B931-9B93300149E0}"/>
              </a:ext>
            </a:extLst>
          </p:cNvPr>
          <p:cNvSpPr txBox="1"/>
          <p:nvPr/>
        </p:nvSpPr>
        <p:spPr>
          <a:xfrm>
            <a:off x="402461" y="1806277"/>
            <a:ext cx="146304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59A87C"/>
                </a:solidFill>
                <a:effectLst/>
                <a:uLnTx/>
                <a:uFillTx/>
                <a:latin typeface="Calibri" panose="020F0502020204030204"/>
                <a:ea typeface="+mn-ea"/>
                <a:cs typeface="+mn-cs"/>
              </a:rPr>
              <a:t>More diffuse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incentives that continue to encourage system-wide efficiency</a:t>
            </a:r>
          </a:p>
        </p:txBody>
      </p:sp>
      <p:sp>
        <p:nvSpPr>
          <p:cNvPr id="43" name="TextBox 42">
            <a:extLst>
              <a:ext uri="{FF2B5EF4-FFF2-40B4-BE49-F238E27FC236}">
                <a16:creationId xmlns:a16="http://schemas.microsoft.com/office/drawing/2014/main" id="{DC7CA32A-EB9C-4062-B0D1-68C28466985B}"/>
              </a:ext>
            </a:extLst>
          </p:cNvPr>
          <p:cNvSpPr txBox="1"/>
          <p:nvPr/>
        </p:nvSpPr>
        <p:spPr>
          <a:xfrm>
            <a:off x="534152" y="3285364"/>
            <a:ext cx="1463040" cy="7694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59A87C"/>
                </a:solidFill>
                <a:effectLst/>
                <a:uLnTx/>
                <a:uFillTx/>
                <a:latin typeface="Calibri" panose="020F0502020204030204"/>
                <a:ea typeface="+mn-ea"/>
                <a:cs typeface="+mn-cs"/>
              </a:rPr>
              <a:t>Intermediate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“shared interest payments” that bridge across 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provider</a:t>
            </a:r>
            <a:r>
              <a:rPr lang="en-US" sz="1100" dirty="0">
                <a:solidFill>
                  <a:prstClr val="black"/>
                </a:solidFill>
                <a:latin typeface="Calibri" panose="020F0502020204030204"/>
              </a:rPr>
              <a:t>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types</a:t>
            </a:r>
          </a:p>
        </p:txBody>
      </p:sp>
      <p:sp>
        <p:nvSpPr>
          <p:cNvPr id="44" name="Rectangle 43">
            <a:extLst>
              <a:ext uri="{FF2B5EF4-FFF2-40B4-BE49-F238E27FC236}">
                <a16:creationId xmlns:a16="http://schemas.microsoft.com/office/drawing/2014/main" id="{57405088-8AD4-4BD2-8282-16E8ECD80070}"/>
              </a:ext>
            </a:extLst>
          </p:cNvPr>
          <p:cNvSpPr/>
          <p:nvPr/>
        </p:nvSpPr>
        <p:spPr>
          <a:xfrm>
            <a:off x="2240416" y="1836737"/>
            <a:ext cx="9531809" cy="440749"/>
          </a:xfrm>
          <a:prstGeom prst="rect">
            <a:avLst/>
          </a:prstGeom>
          <a:solidFill>
            <a:srgbClr val="D3D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All-Payer TCOC incentives </a:t>
            </a:r>
            <a:r>
              <a:rPr kumimoji="0" lang="en-US" sz="1600" b="1" i="1" u="none" strike="noStrike" kern="1200" cap="none" spc="0" normalizeH="0" baseline="0" noProof="0" dirty="0">
                <a:ln>
                  <a:noFill/>
                </a:ln>
                <a:solidFill>
                  <a:prstClr val="black"/>
                </a:solidFill>
                <a:effectLst/>
                <a:uLnTx/>
                <a:uFillTx/>
                <a:latin typeface="Calibri" panose="020F0502020204030204"/>
                <a:ea typeface="+mn-ea"/>
                <a:cs typeface="+mn-cs"/>
              </a:rPr>
              <a:t>(continued statewide ACO structure) </a:t>
            </a:r>
          </a:p>
        </p:txBody>
      </p:sp>
      <p:sp>
        <p:nvSpPr>
          <p:cNvPr id="45" name="Rectangle 44">
            <a:extLst>
              <a:ext uri="{FF2B5EF4-FFF2-40B4-BE49-F238E27FC236}">
                <a16:creationId xmlns:a16="http://schemas.microsoft.com/office/drawing/2014/main" id="{171257C8-D06D-469A-80E5-81C3E849A71D}"/>
              </a:ext>
            </a:extLst>
          </p:cNvPr>
          <p:cNvSpPr/>
          <p:nvPr/>
        </p:nvSpPr>
        <p:spPr>
          <a:xfrm>
            <a:off x="3907509" y="3467662"/>
            <a:ext cx="5701073" cy="440749"/>
          </a:xfrm>
          <a:prstGeom prst="rect">
            <a:avLst/>
          </a:prstGeom>
          <a:solidFill>
            <a:srgbClr val="677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1" u="sng" dirty="0">
                <a:solidFill>
                  <a:prstClr val="white"/>
                </a:solidFill>
                <a:latin typeface="Calibri" panose="020F0502020204030204"/>
              </a:rPr>
              <a:t>New</a:t>
            </a:r>
            <a:r>
              <a:rPr lang="en-US" sz="1400" b="1" i="1" dirty="0">
                <a:solidFill>
                  <a:prstClr val="white"/>
                </a:solidFill>
                <a:latin typeface="Calibri" panose="020F0502020204030204"/>
              </a:rPr>
              <a:t> </a:t>
            </a:r>
            <a:r>
              <a:rPr kumimoji="0" lang="en-US" sz="1400" b="1" i="1" u="none" strike="noStrike" kern="1200" cap="none" spc="0" normalizeH="0" baseline="0" noProof="0" dirty="0">
                <a:ln>
                  <a:noFill/>
                </a:ln>
                <a:solidFill>
                  <a:prstClr val="white"/>
                </a:solidFill>
                <a:effectLst/>
                <a:uLnTx/>
                <a:uFillTx/>
                <a:latin typeface="Calibri" panose="020F0502020204030204"/>
                <a:ea typeface="+mn-ea"/>
                <a:cs typeface="+mn-cs"/>
              </a:rPr>
              <a:t>Shared</a:t>
            </a: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 Quality Bonuses and Penalties (potentially local)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white"/>
                </a:solidFill>
                <a:effectLst/>
                <a:uLnTx/>
                <a:uFillTx/>
                <a:latin typeface="Calibri" panose="020F0502020204030204"/>
                <a:ea typeface="+mn-ea"/>
                <a:cs typeface="+mn-cs"/>
              </a:rPr>
              <a:t>(e.g., for MH/SUD follow-up after hospitalization, MH/SUD follow-up after ED visit)</a:t>
            </a:r>
          </a:p>
        </p:txBody>
      </p:sp>
      <p:sp>
        <p:nvSpPr>
          <p:cNvPr id="46" name="Rectangle 45">
            <a:extLst>
              <a:ext uri="{FF2B5EF4-FFF2-40B4-BE49-F238E27FC236}">
                <a16:creationId xmlns:a16="http://schemas.microsoft.com/office/drawing/2014/main" id="{5FF9754B-D233-4AD2-9FF8-120C7AA2AADA}"/>
              </a:ext>
            </a:extLst>
          </p:cNvPr>
          <p:cNvSpPr/>
          <p:nvPr/>
        </p:nvSpPr>
        <p:spPr>
          <a:xfrm>
            <a:off x="2240415" y="4990856"/>
            <a:ext cx="1536192" cy="603504"/>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Continued/expanded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Population-Based Payments*</a:t>
            </a:r>
          </a:p>
        </p:txBody>
      </p:sp>
      <p:sp>
        <p:nvSpPr>
          <p:cNvPr id="47" name="Rectangle 46">
            <a:extLst>
              <a:ext uri="{FF2B5EF4-FFF2-40B4-BE49-F238E27FC236}">
                <a16:creationId xmlns:a16="http://schemas.microsoft.com/office/drawing/2014/main" id="{7AC783D9-23FB-4D15-B098-A97489BFCC76}"/>
              </a:ext>
            </a:extLst>
          </p:cNvPr>
          <p:cNvSpPr/>
          <p:nvPr/>
        </p:nvSpPr>
        <p:spPr>
          <a:xfrm>
            <a:off x="3907183" y="4990856"/>
            <a:ext cx="1536192" cy="603504"/>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More inclusive Health-System Global Budget </a:t>
            </a:r>
          </a:p>
        </p:txBody>
      </p:sp>
      <p:sp>
        <p:nvSpPr>
          <p:cNvPr id="48" name="Rectangle 47">
            <a:extLst>
              <a:ext uri="{FF2B5EF4-FFF2-40B4-BE49-F238E27FC236}">
                <a16:creationId xmlns:a16="http://schemas.microsoft.com/office/drawing/2014/main" id="{AD910738-7B25-4111-B318-28731CDECFA8}"/>
              </a:ext>
            </a:extLst>
          </p:cNvPr>
          <p:cNvSpPr/>
          <p:nvPr/>
        </p:nvSpPr>
        <p:spPr>
          <a:xfrm>
            <a:off x="5573951" y="4990856"/>
            <a:ext cx="1536192" cy="603504"/>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TBD</a:t>
            </a:r>
          </a:p>
        </p:txBody>
      </p:sp>
      <p:sp>
        <p:nvSpPr>
          <p:cNvPr id="49" name="Rectangle 48">
            <a:extLst>
              <a:ext uri="{FF2B5EF4-FFF2-40B4-BE49-F238E27FC236}">
                <a16:creationId xmlns:a16="http://schemas.microsoft.com/office/drawing/2014/main" id="{0EA9B350-03F7-4970-8F80-271B5E830AA2}"/>
              </a:ext>
            </a:extLst>
          </p:cNvPr>
          <p:cNvSpPr/>
          <p:nvPr/>
        </p:nvSpPr>
        <p:spPr>
          <a:xfrm>
            <a:off x="8907487" y="4990856"/>
            <a:ext cx="1536192" cy="603504"/>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TBD</a:t>
            </a:r>
          </a:p>
        </p:txBody>
      </p:sp>
      <p:sp>
        <p:nvSpPr>
          <p:cNvPr id="50" name="Rectangle 49">
            <a:extLst>
              <a:ext uri="{FF2B5EF4-FFF2-40B4-BE49-F238E27FC236}">
                <a16:creationId xmlns:a16="http://schemas.microsoft.com/office/drawing/2014/main" id="{F8DE548F-83D2-4322-A3CF-07E38E679D25}"/>
              </a:ext>
            </a:extLst>
          </p:cNvPr>
          <p:cNvSpPr/>
          <p:nvPr/>
        </p:nvSpPr>
        <p:spPr>
          <a:xfrm>
            <a:off x="7240719" y="4990856"/>
            <a:ext cx="1536192" cy="603504"/>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Calibri" panose="020F0502020204030204"/>
                <a:ea typeface="+mn-ea"/>
                <a:cs typeface="+mn-cs"/>
              </a:rPr>
              <a:t>Case Rates</a:t>
            </a:r>
          </a:p>
        </p:txBody>
      </p:sp>
      <p:cxnSp>
        <p:nvCxnSpPr>
          <p:cNvPr id="51" name="Straight Arrow Connector 50">
            <a:extLst>
              <a:ext uri="{FF2B5EF4-FFF2-40B4-BE49-F238E27FC236}">
                <a16:creationId xmlns:a16="http://schemas.microsoft.com/office/drawing/2014/main" id="{895181BC-06D0-4F9B-8BDC-4539A4345ADE}"/>
              </a:ext>
            </a:extLst>
          </p:cNvPr>
          <p:cNvCxnSpPr>
            <a:cxnSpLocks/>
          </p:cNvCxnSpPr>
          <p:nvPr/>
        </p:nvCxnSpPr>
        <p:spPr>
          <a:xfrm>
            <a:off x="6646944" y="2408777"/>
            <a:ext cx="7089" cy="82135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A78B430D-8A00-4431-90B0-4878D42BB62B}"/>
              </a:ext>
            </a:extLst>
          </p:cNvPr>
          <p:cNvCxnSpPr>
            <a:cxnSpLocks/>
          </p:cNvCxnSpPr>
          <p:nvPr/>
        </p:nvCxnSpPr>
        <p:spPr>
          <a:xfrm>
            <a:off x="6646944" y="4045772"/>
            <a:ext cx="7089" cy="58470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7CFA7D89-4FFA-4DDF-8FDF-023DF7FE6A40}"/>
              </a:ext>
            </a:extLst>
          </p:cNvPr>
          <p:cNvSpPr txBox="1"/>
          <p:nvPr/>
        </p:nvSpPr>
        <p:spPr>
          <a:xfrm>
            <a:off x="2240416" y="2491470"/>
            <a:ext cx="4186664" cy="57708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Incentives based on TCOC would remain in place but would be supplemented by tailored payment models by provider type to encourage sustainability and coordination.</a:t>
            </a:r>
          </a:p>
        </p:txBody>
      </p:sp>
      <p:sp>
        <p:nvSpPr>
          <p:cNvPr id="54" name="TextBox 53">
            <a:extLst>
              <a:ext uri="{FF2B5EF4-FFF2-40B4-BE49-F238E27FC236}">
                <a16:creationId xmlns:a16="http://schemas.microsoft.com/office/drawing/2014/main" id="{969544F1-A7AB-4A01-91D4-A3E57024D306}"/>
              </a:ext>
            </a:extLst>
          </p:cNvPr>
          <p:cNvSpPr txBox="1"/>
          <p:nvPr/>
        </p:nvSpPr>
        <p:spPr>
          <a:xfrm>
            <a:off x="6892873" y="2491470"/>
            <a:ext cx="3997347" cy="57708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ACO could continue to manage calculation and distribution of shared savings based on TCOC and the proposed new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“shared interest payments.”</a:t>
            </a:r>
          </a:p>
        </p:txBody>
      </p:sp>
      <p:sp>
        <p:nvSpPr>
          <p:cNvPr id="55" name="Right Bracket 54">
            <a:extLst>
              <a:ext uri="{FF2B5EF4-FFF2-40B4-BE49-F238E27FC236}">
                <a16:creationId xmlns:a16="http://schemas.microsoft.com/office/drawing/2014/main" id="{032E5792-0104-447F-B4FB-64BCA47E0307}"/>
              </a:ext>
            </a:extLst>
          </p:cNvPr>
          <p:cNvSpPr/>
          <p:nvPr/>
        </p:nvSpPr>
        <p:spPr>
          <a:xfrm rot="16200000" flipV="1">
            <a:off x="6246310" y="3204585"/>
            <a:ext cx="101851" cy="3360241"/>
          </a:xfrm>
          <a:prstGeom prst="rightBracket">
            <a:avLst/>
          </a:prstGeom>
          <a:ln w="28575">
            <a:solidFill>
              <a:srgbClr val="677D9D"/>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315B5905-D543-4444-BA81-5783E9055C95}"/>
              </a:ext>
            </a:extLst>
          </p:cNvPr>
          <p:cNvSpPr txBox="1"/>
          <p:nvPr/>
        </p:nvSpPr>
        <p:spPr>
          <a:xfrm>
            <a:off x="7000554" y="4330958"/>
            <a:ext cx="3133664" cy="41549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Example of shared quality bonus arrangement between hospital/employed providers + MH/SUD</a:t>
            </a:r>
          </a:p>
        </p:txBody>
      </p:sp>
      <p:sp>
        <p:nvSpPr>
          <p:cNvPr id="57" name="TextBox 56">
            <a:extLst>
              <a:ext uri="{FF2B5EF4-FFF2-40B4-BE49-F238E27FC236}">
                <a16:creationId xmlns:a16="http://schemas.microsoft.com/office/drawing/2014/main" id="{9BF6F81C-0584-42C0-83F5-81C555AC4048}"/>
              </a:ext>
            </a:extLst>
          </p:cNvPr>
          <p:cNvSpPr txBox="1"/>
          <p:nvPr/>
        </p:nvSpPr>
        <p:spPr>
          <a:xfrm>
            <a:off x="2174730" y="3198605"/>
            <a:ext cx="1663490" cy="12234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Potentially administered by local governance entity (could be similar to ACH) or coordinated by participating providers in shared quality bonus arrangement</a:t>
            </a:r>
          </a:p>
        </p:txBody>
      </p:sp>
      <p:sp>
        <p:nvSpPr>
          <p:cNvPr id="58" name="Rectangle 57">
            <a:extLst>
              <a:ext uri="{FF2B5EF4-FFF2-40B4-BE49-F238E27FC236}">
                <a16:creationId xmlns:a16="http://schemas.microsoft.com/office/drawing/2014/main" id="{D7A72332-E265-4430-8A4D-680E25E07433}"/>
              </a:ext>
            </a:extLst>
          </p:cNvPr>
          <p:cNvSpPr/>
          <p:nvPr/>
        </p:nvSpPr>
        <p:spPr>
          <a:xfrm>
            <a:off x="2111143" y="6301870"/>
            <a:ext cx="9775033" cy="4161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Broader APM Participation</a:t>
            </a:r>
          </a:p>
        </p:txBody>
      </p:sp>
      <p:sp>
        <p:nvSpPr>
          <p:cNvPr id="59" name="Rectangle: Rounded Corners 58">
            <a:extLst>
              <a:ext uri="{FF2B5EF4-FFF2-40B4-BE49-F238E27FC236}">
                <a16:creationId xmlns:a16="http://schemas.microsoft.com/office/drawing/2014/main" id="{0879289B-46CA-4853-AF26-33E717E4AB9C}"/>
              </a:ext>
            </a:extLst>
          </p:cNvPr>
          <p:cNvSpPr/>
          <p:nvPr/>
        </p:nvSpPr>
        <p:spPr>
          <a:xfrm>
            <a:off x="10574256" y="5784194"/>
            <a:ext cx="1536192"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Other, including Skilled HH</a:t>
            </a:r>
            <a:endParaRPr kumimoji="0" lang="en-US" sz="1050" b="1"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60" name="Rectangle 59">
            <a:extLst>
              <a:ext uri="{FF2B5EF4-FFF2-40B4-BE49-F238E27FC236}">
                <a16:creationId xmlns:a16="http://schemas.microsoft.com/office/drawing/2014/main" id="{CE69E81B-E956-445E-97C5-E354AAFE25AE}"/>
              </a:ext>
            </a:extLst>
          </p:cNvPr>
          <p:cNvSpPr/>
          <p:nvPr/>
        </p:nvSpPr>
        <p:spPr>
          <a:xfrm>
            <a:off x="10574256" y="4990856"/>
            <a:ext cx="1536192" cy="603504"/>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TBD</a:t>
            </a:r>
          </a:p>
        </p:txBody>
      </p:sp>
    </p:spTree>
    <p:extLst>
      <p:ext uri="{BB962C8B-B14F-4D97-AF65-F5344CB8AC3E}">
        <p14:creationId xmlns:p14="http://schemas.microsoft.com/office/powerpoint/2010/main" val="1500996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8C51124F-6414-4952-97B9-62A1CE12641D}"/>
              </a:ext>
            </a:extLst>
          </p:cNvPr>
          <p:cNvSpPr txBox="1">
            <a:spLocks/>
          </p:cNvSpPr>
          <p:nvPr/>
        </p:nvSpPr>
        <p:spPr bwMode="auto">
          <a:xfrm>
            <a:off x="1109647" y="1813335"/>
            <a:ext cx="10448689"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buClr>
                <a:prstClr val="black"/>
              </a:buClr>
              <a:buFont typeface="Wingdings" panose="05000000000000000000" pitchFamily="2" charset="2"/>
              <a:buChar char="§"/>
              <a:defRPr/>
            </a:pPr>
            <a:r>
              <a:rPr lang="en-US" sz="1600" dirty="0">
                <a:latin typeface="+mj-lt"/>
              </a:rPr>
              <a:t>This model would build on existing efforts, representing a more iterative approach than moving immediately to community-based global budgets. </a:t>
            </a:r>
          </a:p>
          <a:p>
            <a:pPr marL="285750" lvl="2" indent="-285750">
              <a:spcBef>
                <a:spcPts val="0"/>
              </a:spcBef>
              <a:buClr>
                <a:prstClr val="black"/>
              </a:buClr>
              <a:buFont typeface="Wingdings" panose="05000000000000000000" pitchFamily="2" charset="2"/>
              <a:buChar char="§"/>
              <a:defRPr/>
            </a:pPr>
            <a:r>
              <a:rPr lang="en-US" sz="1600" dirty="0">
                <a:latin typeface="+mj-lt"/>
              </a:rPr>
              <a:t>Some key evolutions from current model:</a:t>
            </a:r>
          </a:p>
          <a:p>
            <a:pPr marL="688975" lvl="3" indent="-342900">
              <a:spcBef>
                <a:spcPts val="0"/>
              </a:spcBef>
              <a:buClr>
                <a:prstClr val="black"/>
              </a:buClr>
              <a:buFont typeface="Montserrat" panose="00000500000000000000" pitchFamily="2" charset="0"/>
              <a:buChar char="–"/>
              <a:defRPr/>
            </a:pPr>
            <a:r>
              <a:rPr lang="en-US" sz="1600" dirty="0">
                <a:latin typeface="+mj-lt"/>
              </a:rPr>
              <a:t>Design would be more inclusive of currently non-participating provider types.</a:t>
            </a:r>
          </a:p>
          <a:p>
            <a:pPr marL="688975" lvl="3" indent="-342900">
              <a:spcBef>
                <a:spcPts val="0"/>
              </a:spcBef>
              <a:buClr>
                <a:prstClr val="black"/>
              </a:buClr>
              <a:buFont typeface="Montserrat" panose="00000500000000000000" pitchFamily="2" charset="0"/>
              <a:buChar char="–"/>
              <a:defRPr/>
            </a:pPr>
            <a:r>
              <a:rPr lang="en-US" sz="1600" dirty="0">
                <a:latin typeface="+mj-lt"/>
              </a:rPr>
              <a:t>Shared interest payments (middle layer) strengthen incentives for cross-provider collaboration within a community.</a:t>
            </a:r>
          </a:p>
          <a:p>
            <a:pPr marL="688975" lvl="3" indent="-342900">
              <a:spcBef>
                <a:spcPts val="0"/>
              </a:spcBef>
              <a:buClr>
                <a:prstClr val="black"/>
              </a:buClr>
              <a:buFont typeface="Montserrat" panose="00000500000000000000" pitchFamily="2" charset="0"/>
              <a:buChar char="–"/>
              <a:defRPr/>
            </a:pPr>
            <a:r>
              <a:rPr lang="en-US" sz="1600" dirty="0">
                <a:latin typeface="+mj-lt"/>
              </a:rPr>
              <a:t>Goal is to “dial up” payment incentives inherent in each provider-level Alternative Payment Model.</a:t>
            </a:r>
          </a:p>
          <a:p>
            <a:pPr marL="688975" lvl="3" indent="-342900">
              <a:spcBef>
                <a:spcPts val="0"/>
              </a:spcBef>
              <a:buClr>
                <a:prstClr val="black"/>
              </a:buClr>
              <a:buFont typeface="Montserrat" panose="00000500000000000000" pitchFamily="2" charset="0"/>
              <a:buChar char="–"/>
              <a:defRPr/>
            </a:pPr>
            <a:r>
              <a:rPr lang="en-US" sz="1600" dirty="0">
                <a:latin typeface="+mj-lt"/>
              </a:rPr>
              <a:t>Includes a community-based global budget component (building off a pilot global budget model under Medicaid in 2023).</a:t>
            </a:r>
          </a:p>
          <a:p>
            <a:pPr marL="688975" lvl="3" indent="-342900">
              <a:spcBef>
                <a:spcPts val="0"/>
              </a:spcBef>
              <a:buClr>
                <a:prstClr val="black"/>
              </a:buClr>
              <a:buFont typeface="Montserrat" panose="00000500000000000000" pitchFamily="2" charset="0"/>
              <a:buChar char="–"/>
              <a:defRPr/>
            </a:pPr>
            <a:r>
              <a:rPr lang="en-US" sz="1600" dirty="0">
                <a:latin typeface="+mj-lt"/>
              </a:rPr>
              <a:t>Allow providers to request reinvestment from one category of funding to another under an advanced governance structure.</a:t>
            </a:r>
          </a:p>
          <a:p>
            <a:pPr marL="342900" lvl="2" indent="-342900">
              <a:spcBef>
                <a:spcPts val="0"/>
              </a:spcBef>
              <a:buClr>
                <a:prstClr val="black"/>
              </a:buClr>
              <a:buFont typeface="Wingdings" panose="05000000000000000000" pitchFamily="2" charset="2"/>
              <a:buChar char="§"/>
              <a:defRPr/>
            </a:pPr>
            <a:r>
              <a:rPr lang="en-US" sz="1600" dirty="0">
                <a:latin typeface="+mj-lt"/>
              </a:rPr>
              <a:t>The portfolio approach would need to incorporate an element that addresses the impact of tertiary care on the total cost of care for a community.</a:t>
            </a:r>
          </a:p>
          <a:p>
            <a:pPr marL="688975" lvl="3" indent="-342900">
              <a:spcBef>
                <a:spcPts val="0"/>
              </a:spcBef>
              <a:buClr>
                <a:prstClr val="black"/>
              </a:buClr>
              <a:buFont typeface="Montserrat" panose="00000500000000000000" pitchFamily="2" charset="0"/>
              <a:buChar char="–"/>
              <a:defRPr/>
            </a:pPr>
            <a:endParaRPr lang="en-US" sz="1600" dirty="0">
              <a:latin typeface="+mj-lt"/>
            </a:endParaRPr>
          </a:p>
        </p:txBody>
      </p:sp>
      <p:sp>
        <p:nvSpPr>
          <p:cNvPr id="8" name="Title 1">
            <a:extLst>
              <a:ext uri="{FF2B5EF4-FFF2-40B4-BE49-F238E27FC236}">
                <a16:creationId xmlns:a16="http://schemas.microsoft.com/office/drawing/2014/main" id="{F0BCBDBB-1857-4848-9F99-533BDA03D996}"/>
              </a:ext>
            </a:extLst>
          </p:cNvPr>
          <p:cNvSpPr txBox="1">
            <a:spLocks/>
          </p:cNvSpPr>
          <p:nvPr/>
        </p:nvSpPr>
        <p:spPr>
          <a:xfrm>
            <a:off x="1109647" y="780584"/>
            <a:ext cx="10448690" cy="5318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black">
                    <a:lumMod val="75000"/>
                    <a:lumOff val="25000"/>
                  </a:prstClr>
                </a:solidFill>
                <a:effectLst/>
                <a:uLnTx/>
                <a:uFillTx/>
                <a:latin typeface="Montserrat"/>
                <a:ea typeface="+mj-ea"/>
                <a:cs typeface="+mj-cs"/>
              </a:rPr>
              <a:t>Discussion Questions: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black">
                    <a:lumMod val="75000"/>
                    <a:lumOff val="25000"/>
                  </a:prstClr>
                </a:solidFill>
                <a:effectLst/>
                <a:uLnTx/>
                <a:uFillTx/>
                <a:latin typeface="Montserrat"/>
                <a:ea typeface="+mj-ea"/>
                <a:cs typeface="+mj-cs"/>
              </a:rPr>
              <a:t>Portfolio Approach (1 of 2)</a:t>
            </a:r>
          </a:p>
        </p:txBody>
      </p:sp>
      <p:sp>
        <p:nvSpPr>
          <p:cNvPr id="7" name="Slide Number Placeholder 3">
            <a:extLst>
              <a:ext uri="{FF2B5EF4-FFF2-40B4-BE49-F238E27FC236}">
                <a16:creationId xmlns:a16="http://schemas.microsoft.com/office/drawing/2014/main" id="{B5E4EE62-EC14-4D58-B648-22A74733BB3B}"/>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solidFill>
                <a:latin typeface="+mj-lt"/>
              </a:rPr>
              <a:pPr algn="l" defTabSz="457200">
                <a:defRPr/>
              </a:pPr>
              <a:t>8</a:t>
            </a:fld>
            <a:endParaRPr lang="en-US" dirty="0">
              <a:solidFill>
                <a:schemeClr val="bg1"/>
              </a:solidFill>
              <a:latin typeface="+mj-lt"/>
            </a:endParaRPr>
          </a:p>
        </p:txBody>
      </p:sp>
    </p:spTree>
    <p:extLst>
      <p:ext uri="{BB962C8B-B14F-4D97-AF65-F5344CB8AC3E}">
        <p14:creationId xmlns:p14="http://schemas.microsoft.com/office/powerpoint/2010/main" val="709974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8C51124F-6414-4952-97B9-62A1CE12641D}"/>
              </a:ext>
            </a:extLst>
          </p:cNvPr>
          <p:cNvSpPr txBox="1">
            <a:spLocks/>
          </p:cNvSpPr>
          <p:nvPr/>
        </p:nvSpPr>
        <p:spPr bwMode="auto">
          <a:xfrm>
            <a:off x="1109647" y="1856657"/>
            <a:ext cx="10448689"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lvl="2" indent="-285750">
              <a:spcBef>
                <a:spcPts val="0"/>
              </a:spcBef>
              <a:buClr>
                <a:prstClr val="black"/>
              </a:buClr>
              <a:buFont typeface="Wingdings" panose="05000000000000000000" pitchFamily="2" charset="2"/>
              <a:buChar char="§"/>
              <a:defRPr/>
            </a:pPr>
            <a:r>
              <a:rPr lang="en-US" sz="1600" dirty="0">
                <a:latin typeface="+mj-lt"/>
              </a:rPr>
              <a:t>Key questions to consider include:</a:t>
            </a:r>
          </a:p>
          <a:p>
            <a:pPr marL="688975" lvl="3" indent="-342900">
              <a:spcBef>
                <a:spcPts val="0"/>
              </a:spcBef>
              <a:buClr>
                <a:prstClr val="black"/>
              </a:buClr>
              <a:buFont typeface="Montserrat" panose="00000500000000000000" pitchFamily="2" charset="0"/>
              <a:buChar char="–"/>
              <a:defRPr/>
            </a:pPr>
            <a:r>
              <a:rPr lang="en-US" sz="1600" dirty="0">
                <a:latin typeface="+mj-lt"/>
              </a:rPr>
              <a:t>What elements of the current ACO structure map onto different elements described here (e.g., do health service area risk pools function as the middle layer, Medicaid fixed prospective payments for hospitals)?</a:t>
            </a:r>
          </a:p>
          <a:p>
            <a:pPr marL="688975" lvl="3" indent="-342900">
              <a:spcBef>
                <a:spcPts val="0"/>
              </a:spcBef>
              <a:buClr>
                <a:prstClr val="black"/>
              </a:buClr>
              <a:buFont typeface="Montserrat" panose="00000500000000000000" pitchFamily="2" charset="0"/>
              <a:buChar char="–"/>
              <a:defRPr/>
            </a:pPr>
            <a:r>
              <a:rPr lang="en-US" sz="1600" dirty="0">
                <a:latin typeface="+mj-lt"/>
              </a:rPr>
              <a:t>Does the group agree in principle that the “portfolio” should include hospital-based global budgets that are more fixed than today? Should these extend to professional services?</a:t>
            </a:r>
          </a:p>
          <a:p>
            <a:pPr marL="688975" lvl="3" indent="-342900">
              <a:spcBef>
                <a:spcPts val="0"/>
              </a:spcBef>
              <a:buClr>
                <a:prstClr val="black"/>
              </a:buClr>
              <a:buFont typeface="Montserrat" panose="00000500000000000000" pitchFamily="2" charset="0"/>
              <a:buChar char="–"/>
              <a:defRPr/>
            </a:pPr>
            <a:r>
              <a:rPr lang="en-US" sz="1600" dirty="0">
                <a:latin typeface="+mj-lt"/>
              </a:rPr>
              <a:t>What factors would your organization need to consider prior to participating in an Alternative Payment Model under this structure?</a:t>
            </a:r>
          </a:p>
          <a:p>
            <a:pPr marL="342900" lvl="2" indent="-342900">
              <a:spcBef>
                <a:spcPts val="0"/>
              </a:spcBef>
              <a:buClr>
                <a:prstClr val="black"/>
              </a:buClr>
              <a:buFont typeface="Wingdings" panose="05000000000000000000" pitchFamily="2" charset="2"/>
              <a:buChar char="§"/>
              <a:defRPr/>
            </a:pPr>
            <a:r>
              <a:rPr lang="en-US" sz="1600" b="1" dirty="0">
                <a:latin typeface="+mj-lt"/>
              </a:rPr>
              <a:t>How would your organization’s operations change under the portfolio approach?</a:t>
            </a:r>
          </a:p>
        </p:txBody>
      </p:sp>
      <p:sp>
        <p:nvSpPr>
          <p:cNvPr id="8" name="Title 1">
            <a:extLst>
              <a:ext uri="{FF2B5EF4-FFF2-40B4-BE49-F238E27FC236}">
                <a16:creationId xmlns:a16="http://schemas.microsoft.com/office/drawing/2014/main" id="{F0BCBDBB-1857-4848-9F99-533BDA03D996}"/>
              </a:ext>
            </a:extLst>
          </p:cNvPr>
          <p:cNvSpPr txBox="1">
            <a:spLocks/>
          </p:cNvSpPr>
          <p:nvPr/>
        </p:nvSpPr>
        <p:spPr>
          <a:xfrm>
            <a:off x="1109647" y="780584"/>
            <a:ext cx="10448690" cy="5318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black">
                    <a:lumMod val="75000"/>
                    <a:lumOff val="25000"/>
                  </a:prstClr>
                </a:solidFill>
                <a:effectLst/>
                <a:uLnTx/>
                <a:uFillTx/>
                <a:latin typeface="Montserrat"/>
                <a:ea typeface="+mj-ea"/>
                <a:cs typeface="+mj-cs"/>
              </a:rPr>
              <a:t>Discussion Questions: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black">
                    <a:lumMod val="75000"/>
                    <a:lumOff val="25000"/>
                  </a:prstClr>
                </a:solidFill>
                <a:effectLst/>
                <a:uLnTx/>
                <a:uFillTx/>
                <a:latin typeface="Montserrat"/>
                <a:ea typeface="+mj-ea"/>
                <a:cs typeface="+mj-cs"/>
              </a:rPr>
              <a:t>Portfolio Approach (2 of 2)</a:t>
            </a:r>
          </a:p>
        </p:txBody>
      </p:sp>
      <p:sp>
        <p:nvSpPr>
          <p:cNvPr id="7" name="Slide Number Placeholder 3">
            <a:extLst>
              <a:ext uri="{FF2B5EF4-FFF2-40B4-BE49-F238E27FC236}">
                <a16:creationId xmlns:a16="http://schemas.microsoft.com/office/drawing/2014/main" id="{B5E4EE62-EC14-4D58-B648-22A74733BB3B}"/>
              </a:ext>
            </a:extLst>
          </p:cNvPr>
          <p:cNvSpPr>
            <a:spLocks noGrp="1"/>
          </p:cNvSpPr>
          <p:nvPr>
            <p:ph type="sldNum" sz="quarter" idx="12"/>
          </p:nvPr>
        </p:nvSpPr>
        <p:spPr>
          <a:xfrm>
            <a:off x="10960893" y="6429375"/>
            <a:ext cx="392907" cy="330199"/>
          </a:xfrm>
        </p:spPr>
        <p:txBody>
          <a:bodyPr/>
          <a:lstStyle/>
          <a:p>
            <a:pPr algn="l" defTabSz="457200">
              <a:defRPr/>
            </a:pPr>
            <a:fld id="{B50A04D7-452B-4628-BC5C-774F3290A092}" type="slidenum">
              <a:rPr lang="en-US">
                <a:solidFill>
                  <a:schemeClr val="bg1"/>
                </a:solidFill>
                <a:latin typeface="+mj-lt"/>
              </a:rPr>
              <a:pPr algn="l" defTabSz="457200">
                <a:defRPr/>
              </a:pPr>
              <a:t>9</a:t>
            </a:fld>
            <a:endParaRPr lang="en-US" dirty="0">
              <a:solidFill>
                <a:schemeClr val="bg1"/>
              </a:solidFill>
              <a:latin typeface="+mj-lt"/>
            </a:endParaRPr>
          </a:p>
        </p:txBody>
      </p:sp>
    </p:spTree>
    <p:extLst>
      <p:ext uri="{BB962C8B-B14F-4D97-AF65-F5344CB8AC3E}">
        <p14:creationId xmlns:p14="http://schemas.microsoft.com/office/powerpoint/2010/main" val="3707340946"/>
      </p:ext>
    </p:extLst>
  </p:cSld>
  <p:clrMapOvr>
    <a:masterClrMapping/>
  </p:clrMapOvr>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1">
      <a:majorFont>
        <a:latin typeface="Montserrat"/>
        <a:ea typeface=""/>
        <a:cs typeface=""/>
      </a:majorFont>
      <a:minorFont>
        <a:latin typeface="Montserra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D61B0E5C6DBA04CA81FC656A012DF80" ma:contentTypeVersion="6" ma:contentTypeDescription="Create a new document." ma:contentTypeScope="" ma:versionID="bbf933163b334ac76735f9e53be1b2f5">
  <xsd:schema xmlns:xsd="http://www.w3.org/2001/XMLSchema" xmlns:xs="http://www.w3.org/2001/XMLSchema" xmlns:p="http://schemas.microsoft.com/office/2006/metadata/properties" xmlns:ns2="d29a8555-db37-4257-91ea-e6d336cdedf2" xmlns:ns3="506bf040-e6ed-4664-be69-27c2e8b46f03" targetNamespace="http://schemas.microsoft.com/office/2006/metadata/properties" ma:root="true" ma:fieldsID="83257ef983dfe9cec2e63f6e49e175ad" ns2:_="" ns3:_="">
    <xsd:import namespace="d29a8555-db37-4257-91ea-e6d336cdedf2"/>
    <xsd:import namespace="506bf040-e6ed-4664-be69-27c2e8b46f0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9a8555-db37-4257-91ea-e6d336cded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6bf040-e6ed-4664-be69-27c2e8b46f0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89EB3D-215A-4EB1-83B3-81BA40FFCB60}">
  <ds:schemaRefs>
    <ds:schemaRef ds:uri="http://schemas.microsoft.com/sharepoint/v3/contenttype/forms"/>
  </ds:schemaRefs>
</ds:datastoreItem>
</file>

<file path=customXml/itemProps2.xml><?xml version="1.0" encoding="utf-8"?>
<ds:datastoreItem xmlns:ds="http://schemas.openxmlformats.org/officeDocument/2006/customXml" ds:itemID="{A5CA06DA-5925-4CA7-8C39-84C2CFEA8A24}">
  <ds:schemaRefs>
    <ds:schemaRef ds:uri="http://schemas.microsoft.com/office/2006/documentManagement/types"/>
    <ds:schemaRef ds:uri="http://purl.org/dc/dcmitype/"/>
    <ds:schemaRef ds:uri="506bf040-e6ed-4664-be69-27c2e8b46f03"/>
    <ds:schemaRef ds:uri="http://schemas.microsoft.com/office/infopath/2007/PartnerControls"/>
    <ds:schemaRef ds:uri="d29a8555-db37-4257-91ea-e6d336cdedf2"/>
    <ds:schemaRef ds:uri="http://purl.org/dc/terms/"/>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B6387B4E-2F5C-4AC0-84A3-6B664FD92D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9a8555-db37-4257-91ea-e6d336cdedf2"/>
    <ds:schemaRef ds:uri="506bf040-e6ed-4664-be69-27c2e8b46f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TotalTime>
  <Words>2886</Words>
  <Application>Microsoft Office PowerPoint</Application>
  <PresentationFormat>Widescreen</PresentationFormat>
  <Paragraphs>293</Paragraphs>
  <Slides>27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Courier New</vt:lpstr>
      <vt:lpstr>Montserrat</vt:lpstr>
      <vt:lpstr>Symbol</vt:lpstr>
      <vt:lpstr>Wingdings</vt:lpstr>
      <vt:lpstr>Retrospect</vt:lpstr>
      <vt:lpstr>  Health Care Reform Work Group</vt:lpstr>
      <vt:lpstr>Meeting Agenda</vt:lpstr>
      <vt:lpstr>1. Global Budgets Discussion (Pt.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Work Group Feedback on Draft Principles for Health Care Reform Planning </vt:lpstr>
      <vt:lpstr>Draft Principles to Guide Health Care Reform Planning Shared During August 25th Meeting</vt:lpstr>
      <vt:lpstr>Work Group Member Feedback on Draft Principles to Guide Health Care Reform</vt:lpstr>
      <vt:lpstr>Work Group Member Feedback:  General Comments on the Draft Principles</vt:lpstr>
      <vt:lpstr>Work Group Member Feedback:  Selected Comments on Individual Principles (1 of 9)</vt:lpstr>
      <vt:lpstr>Work Group Member Feedback:  Selected Comments on Individual Principles (2 of 9)</vt:lpstr>
      <vt:lpstr>Work Group Member Feedback:  Selected Comments on Individual Principles (3 of 9)</vt:lpstr>
      <vt:lpstr>Work Group Member Feedback:  Selected Comments on Individual Principles (4 of 9)</vt:lpstr>
      <vt:lpstr>Work Group Member Feedback:  Selected Comments on Individual Principles (5 of 9)</vt:lpstr>
      <vt:lpstr>Work Group Member Feedback:  Selected Comments on Individual Principles (6 of 9)</vt:lpstr>
      <vt:lpstr>Work Group Member Feedback:  Selected Comments on Individual Principles (7 of 9)</vt:lpstr>
      <vt:lpstr>Work Group Member Feedback:  Selected Comments on Individual Principles (8 of 9)</vt:lpstr>
      <vt:lpstr>Work Group Member Feedback:  Selected Comments on Individual Principles (9 of 9)</vt:lpstr>
      <vt:lpstr>Work Group Member Feedback:  Suggestions for 10 Additional Principles (1 of 2)</vt:lpstr>
      <vt:lpstr>Work Group Member Feedback:  Suggestions for 10 Additional Principles (2 of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AHS Strategic Plan</dc:title>
  <dc:creator>Daloz, Todd</dc:creator>
  <cp:lastModifiedBy>Michael Bailit</cp:lastModifiedBy>
  <cp:revision>69</cp:revision>
  <cp:lastPrinted>2022-06-08T12:09:04Z</cp:lastPrinted>
  <dcterms:created xsi:type="dcterms:W3CDTF">2022-06-07T10:11:33Z</dcterms:created>
  <dcterms:modified xsi:type="dcterms:W3CDTF">2022-09-05T20:19:17Z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0x010100FD61B0E5C6DBA04CA81FC656A012DF80</vt:lpwstr>
  </property>
</Properties>
</file>