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6"/>
    <p:sldMasterId id="2147483696" r:id="rId7"/>
    <p:sldMasterId id="2147483718" r:id="rId8"/>
  </p:sldMasterIdLst>
  <p:notesMasterIdLst>
    <p:notesMasterId r:id="rId36"/>
  </p:notesMasterIdLst>
  <p:sldIdLst>
    <p:sldId id="327" r:id="rId9"/>
    <p:sldId id="378" r:id="rId10"/>
    <p:sldId id="1951" r:id="rId11"/>
    <p:sldId id="1923" r:id="rId12"/>
    <p:sldId id="403" r:id="rId13"/>
    <p:sldId id="1974" r:id="rId14"/>
    <p:sldId id="1976" r:id="rId15"/>
    <p:sldId id="1924" r:id="rId16"/>
    <p:sldId id="1967" r:id="rId17"/>
    <p:sldId id="1968" r:id="rId18"/>
    <p:sldId id="1969" r:id="rId19"/>
    <p:sldId id="1972" r:id="rId20"/>
    <p:sldId id="1954" r:id="rId21"/>
    <p:sldId id="1958" r:id="rId22"/>
    <p:sldId id="1927" r:id="rId23"/>
    <p:sldId id="1971" r:id="rId24"/>
    <p:sldId id="1930" r:id="rId25"/>
    <p:sldId id="1943" r:id="rId26"/>
    <p:sldId id="408" r:id="rId27"/>
    <p:sldId id="1962" r:id="rId28"/>
    <p:sldId id="1973" r:id="rId29"/>
    <p:sldId id="401" r:id="rId30"/>
    <p:sldId id="1963" r:id="rId31"/>
    <p:sldId id="1966" r:id="rId32"/>
    <p:sldId id="1975" r:id="rId33"/>
    <p:sldId id="1952" r:id="rId34"/>
    <p:sldId id="1956" r:id="rId35"/>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88"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ora Kim" initials="LK" lastIdx="58" clrIdx="6">
    <p:extLst>
      <p:ext uri="{19B8F6BF-5375-455C-9EA6-DF929625EA0E}">
        <p15:presenceInfo xmlns:p15="http://schemas.microsoft.com/office/powerpoint/2012/main" userId="Lora Kim" providerId="None"/>
      </p:ext>
    </p:extLst>
  </p:cmAuthor>
  <p:cmAuthor id="1" name="Blanford, Kathryn" initials="BK" lastIdx="7" clrIdx="0">
    <p:extLst>
      <p:ext uri="{19B8F6BF-5375-455C-9EA6-DF929625EA0E}">
        <p15:presenceInfo xmlns:p15="http://schemas.microsoft.com/office/powerpoint/2012/main" userId="S-1-5-21-886458117-676794584-926709054-70349" providerId="AD"/>
      </p:ext>
    </p:extLst>
  </p:cmAuthor>
  <p:cmAuthor id="8" name="Karl, Anne O." initials="KAO" lastIdx="22" clrIdx="7">
    <p:extLst>
      <p:ext uri="{19B8F6BF-5375-455C-9EA6-DF929625EA0E}">
        <p15:presenceInfo xmlns:p15="http://schemas.microsoft.com/office/powerpoint/2012/main" userId="S::AKarl@manatt.com::5c82de75-9698-4378-afa7-a1660eda9732" providerId="AD"/>
      </p:ext>
    </p:extLst>
  </p:cmAuthor>
  <p:cmAuthor id="2" name="Mindy Lipson" initials="ML" lastIdx="52" clrIdx="1">
    <p:extLst>
      <p:ext uri="{19B8F6BF-5375-455C-9EA6-DF929625EA0E}">
        <p15:presenceInfo xmlns:p15="http://schemas.microsoft.com/office/powerpoint/2012/main" userId="Mindy Lipson" providerId="None"/>
      </p:ext>
    </p:extLst>
  </p:cmAuthor>
  <p:cmAuthor id="9" name="Jones, Pat" initials="JP" lastIdx="5" clrIdx="8">
    <p:extLst>
      <p:ext uri="{19B8F6BF-5375-455C-9EA6-DF929625EA0E}">
        <p15:presenceInfo xmlns:p15="http://schemas.microsoft.com/office/powerpoint/2012/main" userId="S::Pat.Jones@vermont.gov::dd3a4637-347f-4fb2-adad-9fccb05f2a4b" providerId="AD"/>
      </p:ext>
    </p:extLst>
  </p:cmAuthor>
  <p:cmAuthor id="3" name="Boozang, Patricia" initials="BP" lastIdx="6" clrIdx="2">
    <p:extLst>
      <p:ext uri="{19B8F6BF-5375-455C-9EA6-DF929625EA0E}">
        <p15:presenceInfo xmlns:p15="http://schemas.microsoft.com/office/powerpoint/2012/main" userId="S-1-5-21-886458117-676794584-926709054-33926" providerId="AD"/>
      </p:ext>
    </p:extLst>
  </p:cmAuthor>
  <p:cmAuthor id="10" name="Backus, Ena" initials="BE" lastIdx="10" clrIdx="9">
    <p:extLst>
      <p:ext uri="{19B8F6BF-5375-455C-9EA6-DF929625EA0E}">
        <p15:presenceInfo xmlns:p15="http://schemas.microsoft.com/office/powerpoint/2012/main" userId="S::Ena.Backus@vermont.gov::1c224107-9a96-4da7-9952-366a3db8a37f" providerId="AD"/>
      </p:ext>
    </p:extLst>
  </p:cmAuthor>
  <p:cmAuthor id="4" name="Trafton, Wendy" initials="TW" lastIdx="3" clrIdx="3">
    <p:extLst>
      <p:ext uri="{19B8F6BF-5375-455C-9EA6-DF929625EA0E}">
        <p15:presenceInfo xmlns:p15="http://schemas.microsoft.com/office/powerpoint/2012/main" userId="S::wendy.trafton@vermont.gov::6b26a0ef-f274-4294-901a-2186a2a18176" providerId="AD"/>
      </p:ext>
    </p:extLst>
  </p:cmAuthor>
  <p:cmAuthor id="5" name="Kim, Lora" initials="KL" lastIdx="7" clrIdx="4">
    <p:extLst>
      <p:ext uri="{19B8F6BF-5375-455C-9EA6-DF929625EA0E}">
        <p15:presenceInfo xmlns:p15="http://schemas.microsoft.com/office/powerpoint/2012/main" userId="S::LYKim@manatt.com::9f75df9e-26b0-4005-9190-ef7d6c023f82" providerId="AD"/>
      </p:ext>
    </p:extLst>
  </p:cmAuthor>
  <p:cmAuthor id="6" name="Edith Stowe" initials="ECS" lastIdx="61" clrIdx="5">
    <p:extLst>
      <p:ext uri="{19B8F6BF-5375-455C-9EA6-DF929625EA0E}">
        <p15:presenceInfo xmlns:p15="http://schemas.microsoft.com/office/powerpoint/2012/main" userId="Edith Stow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A87C"/>
    <a:srgbClr val="F2F2F2"/>
    <a:srgbClr val="7F7F7F"/>
    <a:srgbClr val="002060"/>
    <a:srgbClr val="E1EFE7"/>
    <a:srgbClr val="2C2F45"/>
    <a:srgbClr val="BE382C"/>
    <a:srgbClr val="FFC000"/>
    <a:srgbClr val="FFF1D1"/>
    <a:srgbClr val="F4D3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5D6559-D452-42AB-B12A-1E0E174B6AE0}" v="10" dt="2022-08-29T22:21:11.7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00" autoAdjust="0"/>
    <p:restoredTop sz="96215" autoAdjust="0"/>
  </p:normalViewPr>
  <p:slideViewPr>
    <p:cSldViewPr snapToGrid="0">
      <p:cViewPr varScale="1">
        <p:scale>
          <a:sx n="55" d="100"/>
          <a:sy n="55" d="100"/>
        </p:scale>
        <p:origin x="492" y="32"/>
      </p:cViewPr>
      <p:guideLst>
        <p:guide orient="horz" pos="1488"/>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21" Type="http://schemas.openxmlformats.org/officeDocument/2006/relationships/slide" Target="slides/slide13.xml"/><Relationship Id="rId34" Type="http://schemas.openxmlformats.org/officeDocument/2006/relationships/slide" Target="slides/slide26.xml"/><Relationship Id="rId42" Type="http://schemas.microsoft.com/office/2015/10/relationships/revisionInfo" Target="revisionInfo.xml"/><Relationship Id="rId7" Type="http://schemas.openxmlformats.org/officeDocument/2006/relationships/slideMaster" Target="slideMasters/slideMaster2.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35" Type="http://schemas.openxmlformats.org/officeDocument/2006/relationships/slide" Target="slides/slide27.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8" Type="http://schemas.openxmlformats.org/officeDocument/2006/relationships/slideMaster" Target="slideMasters/slideMaster3.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70939" y="1"/>
            <a:ext cx="3037840" cy="463408"/>
          </a:xfrm>
          <a:prstGeom prst="rect">
            <a:avLst/>
          </a:prstGeom>
        </p:spPr>
        <p:txBody>
          <a:bodyPr vert="horz" lIns="92492" tIns="46246" rIns="92492" bIns="46246" rtlCol="0"/>
          <a:lstStyle>
            <a:lvl1pPr algn="r">
              <a:defRPr sz="1200"/>
            </a:lvl1pPr>
          </a:lstStyle>
          <a:p>
            <a:fld id="{309E7E3E-37E3-48E4-9591-FF9B64E6FD09}" type="datetimeFigureOut">
              <a:rPr lang="en-US" smtClean="0"/>
              <a:t>8/29/2022</a:t>
            </a:fld>
            <a:endParaRPr lang="en-US" dirty="0"/>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701040" y="4444862"/>
            <a:ext cx="560832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37840"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0"/>
            <a:ext cx="3037840" cy="463407"/>
          </a:xfrm>
          <a:prstGeom prst="rect">
            <a:avLst/>
          </a:prstGeom>
        </p:spPr>
        <p:txBody>
          <a:bodyPr vert="horz" lIns="92492" tIns="46246" rIns="92492" bIns="46246" rtlCol="0" anchor="b"/>
          <a:lstStyle>
            <a:lvl1pPr algn="r">
              <a:defRPr sz="1200"/>
            </a:lvl1pPr>
          </a:lstStyle>
          <a:p>
            <a:fld id="{D7A4B730-34A8-4201-809C-92E7ED960E95}" type="slidenum">
              <a:rPr lang="en-US" smtClean="0"/>
              <a:t>‹#›</a:t>
            </a:fld>
            <a:endParaRPr lang="en-US" dirty="0"/>
          </a:p>
        </p:txBody>
      </p:sp>
    </p:spTree>
    <p:extLst>
      <p:ext uri="{BB962C8B-B14F-4D97-AF65-F5344CB8AC3E}">
        <p14:creationId xmlns:p14="http://schemas.microsoft.com/office/powerpoint/2010/main" val="6841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7163" y="1154113"/>
            <a:ext cx="41560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A4B730-34A8-4201-809C-92E7ED960E95}" type="slidenum">
              <a:rPr lang="en-US" smtClean="0"/>
              <a:t>1</a:t>
            </a:fld>
            <a:endParaRPr lang="en-US" dirty="0"/>
          </a:p>
        </p:txBody>
      </p:sp>
    </p:spTree>
    <p:extLst>
      <p:ext uri="{BB962C8B-B14F-4D97-AF65-F5344CB8AC3E}">
        <p14:creationId xmlns:p14="http://schemas.microsoft.com/office/powerpoint/2010/main" val="2575344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A4B730-34A8-4201-809C-92E7ED960E95}" type="slidenum">
              <a:rPr lang="en-US" smtClean="0"/>
              <a:t>15</a:t>
            </a:fld>
            <a:endParaRPr lang="en-US" dirty="0"/>
          </a:p>
        </p:txBody>
      </p:sp>
    </p:spTree>
    <p:extLst>
      <p:ext uri="{BB962C8B-B14F-4D97-AF65-F5344CB8AC3E}">
        <p14:creationId xmlns:p14="http://schemas.microsoft.com/office/powerpoint/2010/main" val="1916454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A4B730-34A8-4201-809C-92E7ED960E95}" type="slidenum">
              <a:rPr lang="en-US" smtClean="0"/>
              <a:t>16</a:t>
            </a:fld>
            <a:endParaRPr lang="en-US" dirty="0"/>
          </a:p>
        </p:txBody>
      </p:sp>
    </p:spTree>
    <p:extLst>
      <p:ext uri="{BB962C8B-B14F-4D97-AF65-F5344CB8AC3E}">
        <p14:creationId xmlns:p14="http://schemas.microsoft.com/office/powerpoint/2010/main" val="4260981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A4B730-34A8-4201-809C-92E7ED960E9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911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267143" y="6182497"/>
            <a:ext cx="20574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4096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3BE52-EE36-4038-B0E5-B112DE5B230D}"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2691147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809FEE-5347-4553-A03D-261EF57EC1C0}"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1508540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ltGray">
          <a:xfrm>
            <a:off x="415637" y="268941"/>
            <a:ext cx="8312727" cy="6320118"/>
          </a:xfrm>
          <a:prstGeom prst="rect">
            <a:avLst/>
          </a:prstGeom>
          <a:solidFill>
            <a:schemeClr val="bg2"/>
          </a:solidFill>
          <a:ln w="9525">
            <a:noFill/>
            <a:miter lim="800000"/>
            <a:headEnd/>
            <a:tailEnd/>
          </a:ln>
        </p:spPr>
        <p:txBody>
          <a:bodyPr wrap="none" lIns="89875" tIns="44937" rIns="89875" bIns="44937" anchor="ctr"/>
          <a:lstStyle/>
          <a:p>
            <a:endParaRPr lang="en-US" sz="1588" dirty="0">
              <a:solidFill>
                <a:prstClr val="black"/>
              </a:solidFill>
              <a:latin typeface="Calibri" pitchFamily="34" charset="0"/>
            </a:endParaRPr>
          </a:p>
        </p:txBody>
      </p:sp>
      <p:sp>
        <p:nvSpPr>
          <p:cNvPr id="2" name="Title 1"/>
          <p:cNvSpPr>
            <a:spLocks noGrp="1"/>
          </p:cNvSpPr>
          <p:nvPr>
            <p:ph type="ctrTitle"/>
          </p:nvPr>
        </p:nvSpPr>
        <p:spPr>
          <a:xfrm>
            <a:off x="1246909" y="2554941"/>
            <a:ext cx="6650182" cy="1571836"/>
          </a:xfrm>
        </p:spPr>
        <p:txBody>
          <a:bodyPr wrap="square" bIns="0">
            <a:normAutofit/>
          </a:bodyPr>
          <a:lstStyle>
            <a:lvl1pPr algn="ctr">
              <a:defRPr sz="3177">
                <a:solidFill>
                  <a:schemeClr val="bg1"/>
                </a:solidFill>
              </a:defRPr>
            </a:lvl1pPr>
          </a:lstStyle>
          <a:p>
            <a:r>
              <a:rPr lang="en-US"/>
              <a:t>Click to edit Master title style</a:t>
            </a:r>
          </a:p>
        </p:txBody>
      </p:sp>
      <p:sp>
        <p:nvSpPr>
          <p:cNvPr id="9" name="Line 8"/>
          <p:cNvSpPr>
            <a:spLocks noChangeShapeType="1"/>
          </p:cNvSpPr>
          <p:nvPr userDrawn="1"/>
        </p:nvSpPr>
        <p:spPr bwMode="auto">
          <a:xfrm flipV="1">
            <a:off x="415637" y="4248086"/>
            <a:ext cx="8312727" cy="0"/>
          </a:xfrm>
          <a:prstGeom prst="line">
            <a:avLst/>
          </a:prstGeom>
          <a:noFill/>
          <a:ln w="50800">
            <a:solidFill>
              <a:schemeClr val="accent1"/>
            </a:solidFill>
            <a:round/>
            <a:headEnd/>
            <a:tailEnd/>
          </a:ln>
          <a:extLst>
            <a:ext uri="{909E8E84-426E-40DD-AFC4-6F175D3DCCD1}">
              <a14:hiddenFill xmlns:a14="http://schemas.microsoft.com/office/drawing/2010/main">
                <a:noFill/>
              </a14:hiddenFill>
            </a:ext>
          </a:extLst>
        </p:spPr>
        <p:txBody>
          <a:bodyPr lIns="100162" tIns="50081" rIns="100162" bIns="50081"/>
          <a:lstStyle/>
          <a:p>
            <a:endParaRPr lang="en-US" sz="1941" dirty="0">
              <a:solidFill>
                <a:srgbClr val="000000"/>
              </a:solidFill>
              <a:latin typeface="Calibri" pitchFamily="34" charset="0"/>
              <a:ea typeface="MS PGothic"/>
              <a:cs typeface="Calibri" panose="020F0502020204030204" pitchFamily="34" charset="0"/>
            </a:endParaRPr>
          </a:p>
        </p:txBody>
      </p:sp>
      <p:pic>
        <p:nvPicPr>
          <p:cNvPr id="11" name="Picture 3" descr="MP-logo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50182" y="268942"/>
            <a:ext cx="1246909" cy="574301"/>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p:cNvSpPr>
            <a:spLocks noGrp="1"/>
          </p:cNvSpPr>
          <p:nvPr>
            <p:ph type="body" sz="quarter" idx="10" hasCustomPrompt="1"/>
          </p:nvPr>
        </p:nvSpPr>
        <p:spPr>
          <a:xfrm>
            <a:off x="1246910" y="4369394"/>
            <a:ext cx="6650181" cy="1753721"/>
          </a:xfrm>
        </p:spPr>
        <p:txBody>
          <a:bodyPr/>
          <a:lstStyle>
            <a:lvl1pPr marL="0" indent="0" algn="ctr">
              <a:buFontTx/>
              <a:buNone/>
              <a:defRPr sz="2382" b="1" baseline="0">
                <a:solidFill>
                  <a:schemeClr val="bg1"/>
                </a:solidFill>
              </a:defRPr>
            </a:lvl1pPr>
            <a:lvl2pPr marL="0" indent="0" algn="ctr">
              <a:buFontTx/>
              <a:buNone/>
              <a:defRPr b="0">
                <a:solidFill>
                  <a:schemeClr val="bg1"/>
                </a:solidFill>
              </a:defRPr>
            </a:lvl2pPr>
            <a:lvl3pPr marL="504292" indent="0">
              <a:buFontTx/>
              <a:buNone/>
              <a:defRPr>
                <a:solidFill>
                  <a:schemeClr val="bg1"/>
                </a:solidFill>
              </a:defRPr>
            </a:lvl3pPr>
            <a:lvl4pPr marL="706008" indent="0">
              <a:buFontTx/>
              <a:buNone/>
              <a:defRPr>
                <a:solidFill>
                  <a:schemeClr val="bg1"/>
                </a:solidFill>
              </a:defRPr>
            </a:lvl4pPr>
            <a:lvl5pPr marL="958154" indent="0">
              <a:buFontTx/>
              <a:buNone/>
              <a:defRPr>
                <a:solidFill>
                  <a:schemeClr val="bg1"/>
                </a:solidFill>
              </a:defRPr>
            </a:lvl5pPr>
          </a:lstStyle>
          <a:p>
            <a:pPr lvl="0"/>
            <a:r>
              <a:rPr lang="en-US"/>
              <a:t>Click to edit Master subtitle style</a:t>
            </a:r>
          </a:p>
          <a:p>
            <a:pPr lvl="1"/>
            <a:r>
              <a:rPr lang="en-US"/>
              <a:t>Second level</a:t>
            </a:r>
          </a:p>
        </p:txBody>
      </p:sp>
    </p:spTree>
    <p:extLst>
      <p:ext uri="{BB962C8B-B14F-4D97-AF65-F5344CB8AC3E}">
        <p14:creationId xmlns:p14="http://schemas.microsoft.com/office/powerpoint/2010/main" val="4086848806"/>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8" name="Rectangle 7"/>
          <p:cNvSpPr/>
          <p:nvPr userDrawn="1"/>
        </p:nvSpPr>
        <p:spPr bwMode="auto">
          <a:xfrm>
            <a:off x="415636" y="1461580"/>
            <a:ext cx="941758" cy="4010111"/>
          </a:xfrm>
          <a:prstGeom prst="rect">
            <a:avLst/>
          </a:prstGeom>
          <a:solidFill>
            <a:schemeClr val="bg2">
              <a:lumMod val="40000"/>
              <a:lumOff val="60000"/>
            </a:schemeClr>
          </a:solidFill>
          <a:ln>
            <a:noFill/>
          </a:ln>
          <a:effectLst/>
        </p:spPr>
        <p:txBody>
          <a:bodyPr lIns="80682" tIns="80682" rIns="80682" bIns="80682" rtlCol="0" anchor="ctr" anchorCtr="0">
            <a:noAutofit/>
          </a:bodyPr>
          <a:lstStyle/>
          <a:p>
            <a:pPr algn="ctr" eaLnBrk="1" hangingPunct="1"/>
            <a:endParaRPr lang="en-US" sz="1412" b="1" dirty="0">
              <a:solidFill>
                <a:srgbClr val="FFFFFF"/>
              </a:solidFill>
              <a:latin typeface="Calibri"/>
            </a:endParaRPr>
          </a:p>
        </p:txBody>
      </p:sp>
      <p:sp>
        <p:nvSpPr>
          <p:cNvPr id="2" name="Title 1"/>
          <p:cNvSpPr>
            <a:spLocks noGrp="1"/>
          </p:cNvSpPr>
          <p:nvPr>
            <p:ph type="title"/>
          </p:nvPr>
        </p:nvSpPr>
        <p:spPr/>
        <p:txBody>
          <a:bodyPr/>
          <a:lstStyle>
            <a:lvl1pPr>
              <a:defRPr b="1" i="0" baseline="0">
                <a:latin typeface="Calibri" pitchFamily="34" charset="0"/>
              </a:defRPr>
            </a:lvl1pPr>
          </a:lstStyle>
          <a:p>
            <a:r>
              <a:rPr lang="en-US"/>
              <a:t>Click to edit Master title style</a:t>
            </a:r>
          </a:p>
        </p:txBody>
      </p:sp>
      <p:sp>
        <p:nvSpPr>
          <p:cNvPr id="15" name="Rectangle 25"/>
          <p:cNvSpPr>
            <a:spLocks noChangeArrowheads="1"/>
          </p:cNvSpPr>
          <p:nvPr userDrawn="1"/>
        </p:nvSpPr>
        <p:spPr bwMode="auto">
          <a:xfrm>
            <a:off x="415637" y="1312651"/>
            <a:ext cx="8312439" cy="64293"/>
          </a:xfrm>
          <a:prstGeom prst="rect">
            <a:avLst/>
          </a:prstGeom>
          <a:solidFill>
            <a:schemeClr val="accent1">
              <a:alpha val="90195"/>
            </a:schemeClr>
          </a:solidFill>
          <a:ln w="9525" algn="ctr">
            <a:solidFill>
              <a:schemeClr val="accent1"/>
            </a:solidFill>
            <a:round/>
            <a:headEnd/>
            <a:tailEnd/>
          </a:ln>
        </p:spPr>
        <p:txBody>
          <a:bodyPr lIns="99938" tIns="49969" rIns="99938" bIns="49969" anchor="ctr"/>
          <a:lstStyle/>
          <a:p>
            <a:pPr algn="ctr" defTabSz="1000034" eaLnBrk="1" hangingPunct="1"/>
            <a:endParaRPr lang="en-US" sz="1059" b="1" dirty="0">
              <a:solidFill>
                <a:srgbClr val="000000"/>
              </a:solidFill>
              <a:latin typeface="Calibri"/>
              <a:ea typeface="ＭＳ Ｐゴシック"/>
            </a:endParaRPr>
          </a:p>
        </p:txBody>
      </p:sp>
      <p:sp>
        <p:nvSpPr>
          <p:cNvPr id="16" name="Rectangle 24"/>
          <p:cNvSpPr>
            <a:spLocks noChangeArrowheads="1"/>
          </p:cNvSpPr>
          <p:nvPr userDrawn="1"/>
        </p:nvSpPr>
        <p:spPr bwMode="auto">
          <a:xfrm>
            <a:off x="415637" y="5554179"/>
            <a:ext cx="8312439" cy="64294"/>
          </a:xfrm>
          <a:prstGeom prst="rect">
            <a:avLst/>
          </a:prstGeom>
          <a:solidFill>
            <a:schemeClr val="accent1">
              <a:alpha val="90195"/>
            </a:schemeClr>
          </a:solidFill>
          <a:ln w="9525" algn="ctr">
            <a:solidFill>
              <a:schemeClr val="accent1"/>
            </a:solidFill>
            <a:round/>
            <a:headEnd/>
            <a:tailEnd/>
          </a:ln>
        </p:spPr>
        <p:txBody>
          <a:bodyPr lIns="99938" tIns="49969" rIns="99938" bIns="49969" anchor="ctr"/>
          <a:lstStyle/>
          <a:p>
            <a:pPr algn="ctr" defTabSz="1000034" eaLnBrk="1" hangingPunct="1"/>
            <a:endParaRPr lang="en-US" sz="1059" b="1" dirty="0">
              <a:solidFill>
                <a:srgbClr val="000000"/>
              </a:solidFill>
              <a:latin typeface="Calibri"/>
              <a:ea typeface="ＭＳ Ｐゴシック"/>
            </a:endParaRPr>
          </a:p>
        </p:txBody>
      </p:sp>
      <p:cxnSp>
        <p:nvCxnSpPr>
          <p:cNvPr id="17" name="Straight Connector 16"/>
          <p:cNvCxnSpPr/>
          <p:nvPr userDrawn="1"/>
        </p:nvCxnSpPr>
        <p:spPr bwMode="auto">
          <a:xfrm>
            <a:off x="415637" y="5487456"/>
            <a:ext cx="8312439" cy="0"/>
          </a:xfrm>
          <a:prstGeom prst="line">
            <a:avLst/>
          </a:prstGeom>
          <a:noFill/>
          <a:ln w="19050" cap="flat" cmpd="sng" algn="ctr">
            <a:solidFill>
              <a:srgbClr val="336699"/>
            </a:solidFill>
            <a:prstDash val="sysDot"/>
            <a:round/>
            <a:headEnd type="none" w="med" len="med"/>
            <a:tailEnd type="none" w="med" len="med"/>
          </a:ln>
          <a:effectLst/>
        </p:spPr>
      </p:cxnSp>
      <p:cxnSp>
        <p:nvCxnSpPr>
          <p:cNvPr id="19" name="Straight Connector 18"/>
          <p:cNvCxnSpPr/>
          <p:nvPr userDrawn="1"/>
        </p:nvCxnSpPr>
        <p:spPr bwMode="auto">
          <a:xfrm>
            <a:off x="415637" y="1438381"/>
            <a:ext cx="8312439" cy="0"/>
          </a:xfrm>
          <a:prstGeom prst="line">
            <a:avLst/>
          </a:prstGeom>
          <a:noFill/>
          <a:ln w="19050" cap="flat" cmpd="sng" algn="ctr">
            <a:solidFill>
              <a:srgbClr val="336699"/>
            </a:solidFill>
            <a:prstDash val="sysDot"/>
            <a:round/>
            <a:headEnd type="none" w="med" len="med"/>
            <a:tailEnd type="none" w="med" len="med"/>
          </a:ln>
          <a:effectLst/>
        </p:spPr>
      </p:cxnSp>
      <p:sp>
        <p:nvSpPr>
          <p:cNvPr id="5" name="Text Placeholder 4"/>
          <p:cNvSpPr>
            <a:spLocks noGrp="1"/>
          </p:cNvSpPr>
          <p:nvPr>
            <p:ph type="body" sz="quarter" idx="10"/>
          </p:nvPr>
        </p:nvSpPr>
        <p:spPr>
          <a:xfrm>
            <a:off x="1039091" y="1461580"/>
            <a:ext cx="7688985" cy="4010111"/>
          </a:xfrm>
        </p:spPr>
        <p:txBody>
          <a:bodyPr anchor="ctr" anchorCtr="0">
            <a:normAutofit/>
          </a:bodyPr>
          <a:lstStyle>
            <a:lvl1pPr marL="306778" indent="-306778">
              <a:spcBef>
                <a:spcPts val="1765"/>
              </a:spcBef>
              <a:spcAft>
                <a:spcPts val="0"/>
              </a:spcAft>
              <a:buClr>
                <a:schemeClr val="bg1"/>
              </a:buClr>
              <a:buFont typeface="Wingdings" panose="05000000000000000000" pitchFamily="2" charset="2"/>
              <a:buChar char=""/>
              <a:defRPr sz="1765" b="1" baseline="0">
                <a:solidFill>
                  <a:srgbClr val="336699"/>
                </a:solidFill>
              </a:defRPr>
            </a:lvl1pPr>
            <a:lvl2pPr marL="551919" indent="-161094">
              <a:spcBef>
                <a:spcPts val="529"/>
              </a:spcBef>
              <a:spcAft>
                <a:spcPts val="0"/>
              </a:spcAft>
              <a:buClrTx/>
              <a:buFont typeface="Calibri" panose="020F0502020204030204" pitchFamily="34" charset="0"/>
              <a:buChar char="–"/>
              <a:defRPr sz="1588" b="0" baseline="0">
                <a:solidFill>
                  <a:srgbClr val="336699"/>
                </a:solidFill>
              </a:defRPr>
            </a:lvl2pPr>
          </a:lstStyle>
          <a:p>
            <a:pPr lvl="0"/>
            <a:r>
              <a:rPr lang="en-US"/>
              <a:t>Click to edit Master text styles</a:t>
            </a:r>
          </a:p>
          <a:p>
            <a:pPr lvl="1"/>
            <a:r>
              <a:rPr lang="en-US"/>
              <a:t>Second level</a:t>
            </a:r>
          </a:p>
        </p:txBody>
      </p:sp>
      <p:sp>
        <p:nvSpPr>
          <p:cNvPr id="4" name="Footer Placeholder 3"/>
          <p:cNvSpPr>
            <a:spLocks noGrp="1"/>
          </p:cNvSpPr>
          <p:nvPr>
            <p:ph type="ftr" sz="quarter" idx="11"/>
          </p:nvPr>
        </p:nvSpPr>
        <p:spPr/>
        <p:txBody>
          <a:bodyPr/>
          <a:lstStyle/>
          <a:p>
            <a:r>
              <a:rPr lang="en-US" altLang="en-US" dirty="0">
                <a:solidFill>
                  <a:srgbClr val="FFFFFF"/>
                </a:solidFill>
              </a:rPr>
              <a:t>VT 1115 Waiver Technical Assistance Check-in with AHS Leadership, September 24, 2021| Manatt Health Strategies, LLC</a:t>
            </a:r>
          </a:p>
        </p:txBody>
      </p:sp>
    </p:spTree>
    <p:extLst>
      <p:ext uri="{BB962C8B-B14F-4D97-AF65-F5344CB8AC3E}">
        <p14:creationId xmlns:p14="http://schemas.microsoft.com/office/powerpoint/2010/main" val="243619362"/>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11" name="Rectangle 10"/>
          <p:cNvSpPr/>
          <p:nvPr userDrawn="1"/>
        </p:nvSpPr>
        <p:spPr bwMode="white">
          <a:xfrm>
            <a:off x="158750" y="49739"/>
            <a:ext cx="8777433" cy="1026026"/>
          </a:xfrm>
          <a:prstGeom prst="rect">
            <a:avLst/>
          </a:prstGeom>
          <a:solidFill>
            <a:schemeClr val="bg1"/>
          </a:solidFill>
          <a:ln w="9525" cap="flat" cmpd="sng" algn="ctr">
            <a:noFill/>
            <a:prstDash val="solid"/>
            <a:round/>
            <a:headEnd type="none" w="med" len="med"/>
            <a:tailEnd type="none" w="med" len="med"/>
          </a:ln>
          <a:effectLst/>
        </p:spPr>
        <p:txBody>
          <a:bodyPr vert="horz" wrap="square" lIns="100138" tIns="50069" rIns="100138" bIns="50069" numCol="1" spcCol="0" rtlCol="0" anchor="ctr" anchorCtr="0" compatLnSpc="1">
            <a:prstTxWarp prst="textNoShape">
              <a:avLst/>
            </a:prstTxWarp>
          </a:bodyPr>
          <a:lstStyle/>
          <a:p>
            <a:pPr algn="ctr"/>
            <a:endParaRPr lang="en-US" sz="1588" b="1" dirty="0">
              <a:solidFill>
                <a:srgbClr val="000000"/>
              </a:solidFill>
              <a:latin typeface="Calibri"/>
            </a:endParaRPr>
          </a:p>
        </p:txBody>
      </p:sp>
      <p:sp>
        <p:nvSpPr>
          <p:cNvPr id="2" name="Footer Placeholder 1"/>
          <p:cNvSpPr>
            <a:spLocks noGrp="1"/>
          </p:cNvSpPr>
          <p:nvPr>
            <p:ph type="ftr" sz="quarter" idx="10"/>
          </p:nvPr>
        </p:nvSpPr>
        <p:spPr/>
        <p:txBody>
          <a:bodyPr/>
          <a:lstStyle/>
          <a:p>
            <a:r>
              <a:rPr lang="en-US" altLang="en-US" dirty="0"/>
              <a:t>VT 1115 Waiver Technical Assistance Check-in with AHS Leadership, September 24, 2021| Manatt Health Strategies, LLC</a:t>
            </a:r>
          </a:p>
        </p:txBody>
      </p:sp>
      <p:sp>
        <p:nvSpPr>
          <p:cNvPr id="12" name="Rectangle 8"/>
          <p:cNvSpPr>
            <a:spLocks noChangeArrowheads="1"/>
          </p:cNvSpPr>
          <p:nvPr userDrawn="1"/>
        </p:nvSpPr>
        <p:spPr bwMode="auto">
          <a:xfrm>
            <a:off x="457201" y="2333896"/>
            <a:ext cx="8229600" cy="1676400"/>
          </a:xfrm>
          <a:prstGeom prst="rect">
            <a:avLst/>
          </a:prstGeom>
          <a:solidFill>
            <a:schemeClr val="bg2">
              <a:lumMod val="40000"/>
              <a:lumOff val="60000"/>
            </a:schemeClr>
          </a:solidFill>
          <a:ln w="9525">
            <a:noFill/>
            <a:miter lim="800000"/>
            <a:headEnd/>
            <a:tailEnd/>
          </a:ln>
        </p:spPr>
        <p:txBody>
          <a:bodyPr wrap="none" lIns="100068" tIns="50034" rIns="100068" bIns="50034" anchor="ctr"/>
          <a:lstStyle/>
          <a:p>
            <a:pPr defTabSz="898379" eaLnBrk="1" hangingPunct="1"/>
            <a:endParaRPr lang="en-US" sz="1059" b="1" dirty="0">
              <a:solidFill>
                <a:srgbClr val="000000"/>
              </a:solidFill>
              <a:latin typeface="Arial Unicode MS" pitchFamily="34" charset="-128"/>
              <a:ea typeface="ＭＳ Ｐゴシック"/>
            </a:endParaRPr>
          </a:p>
        </p:txBody>
      </p:sp>
      <p:sp>
        <p:nvSpPr>
          <p:cNvPr id="7" name="Title 1"/>
          <p:cNvSpPr>
            <a:spLocks noGrp="1"/>
          </p:cNvSpPr>
          <p:nvPr userDrawn="1">
            <p:ph type="title"/>
          </p:nvPr>
        </p:nvSpPr>
        <p:spPr>
          <a:xfrm>
            <a:off x="969818" y="2333896"/>
            <a:ext cx="7204364" cy="1676400"/>
          </a:xfrm>
        </p:spPr>
        <p:txBody>
          <a:bodyPr anchor="ctr" anchorCtr="1">
            <a:normAutofit/>
          </a:bodyPr>
          <a:lstStyle>
            <a:lvl1pPr algn="ctr">
              <a:lnSpc>
                <a:spcPct val="100000"/>
              </a:lnSpc>
              <a:defRPr>
                <a:solidFill>
                  <a:schemeClr val="tx1"/>
                </a:solidFill>
              </a:defRPr>
            </a:lvl1pPr>
          </a:lstStyle>
          <a:p>
            <a:r>
              <a:rPr lang="en-US"/>
              <a:t>Click to edit Master title style</a:t>
            </a:r>
          </a:p>
        </p:txBody>
      </p:sp>
      <p:sp>
        <p:nvSpPr>
          <p:cNvPr id="10" name="Rectangle 7"/>
          <p:cNvSpPr>
            <a:spLocks noChangeArrowheads="1"/>
          </p:cNvSpPr>
          <p:nvPr userDrawn="1"/>
        </p:nvSpPr>
        <p:spPr bwMode="ltGray">
          <a:xfrm>
            <a:off x="457200" y="581296"/>
            <a:ext cx="8229600" cy="5181600"/>
          </a:xfrm>
          <a:prstGeom prst="rect">
            <a:avLst/>
          </a:prstGeom>
          <a:noFill/>
          <a:ln w="88900">
            <a:solidFill>
              <a:schemeClr val="bg2"/>
            </a:solidFill>
            <a:miter lim="800000"/>
            <a:headEnd/>
            <a:tailEnd/>
          </a:ln>
          <a:effectLst/>
        </p:spPr>
        <p:txBody>
          <a:bodyPr wrap="none" lIns="100068" tIns="50034" rIns="100068" bIns="50034" anchor="ctr"/>
          <a:lstStyle/>
          <a:p>
            <a:pPr defTabSz="898379" eaLnBrk="1" hangingPunct="1">
              <a:defRPr/>
            </a:pPr>
            <a:endParaRPr lang="en-US" sz="1059" b="1" dirty="0">
              <a:solidFill>
                <a:srgbClr val="000000"/>
              </a:solidFill>
              <a:latin typeface="Arial Unicode MS" pitchFamily="34" charset="-128"/>
              <a:ea typeface="ＭＳ Ｐゴシック" pitchFamily="1" charset="-128"/>
            </a:endParaRPr>
          </a:p>
        </p:txBody>
      </p:sp>
    </p:spTree>
    <p:extLst>
      <p:ext uri="{BB962C8B-B14F-4D97-AF65-F5344CB8AC3E}">
        <p14:creationId xmlns:p14="http://schemas.microsoft.com/office/powerpoint/2010/main" val="2918497995"/>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5" name="Content Placeholder 4"/>
          <p:cNvSpPr>
            <a:spLocks noGrp="1"/>
          </p:cNvSpPr>
          <p:nvPr>
            <p:ph sz="quarter" idx="1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1348404"/>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 Sour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6" name="Text Placeholder 5"/>
          <p:cNvSpPr>
            <a:spLocks noGrp="1"/>
          </p:cNvSpPr>
          <p:nvPr>
            <p:ph type="body" sz="quarter" idx="11" hasCustomPrompt="1"/>
          </p:nvPr>
        </p:nvSpPr>
        <p:spPr>
          <a:xfrm>
            <a:off x="415637" y="5808609"/>
            <a:ext cx="8312727" cy="242567"/>
          </a:xfrm>
          <a:solidFill>
            <a:schemeClr val="bg1">
              <a:lumMod val="95000"/>
            </a:schemeClr>
          </a:solidFill>
        </p:spPr>
        <p:txBody>
          <a:bodyPr tIns="54864" anchor="b" anchorCtr="0">
            <a:spAutoFit/>
          </a:bodyPr>
          <a:lstStyle>
            <a:lvl1pPr marL="0" indent="0">
              <a:spcAft>
                <a:spcPts val="0"/>
              </a:spcAft>
              <a:buNone/>
              <a:defRPr sz="882" i="1"/>
            </a:lvl1pPr>
          </a:lstStyle>
          <a:p>
            <a:pPr lvl="0"/>
            <a:r>
              <a:rPr lang="en-US"/>
              <a:t>Source:</a:t>
            </a:r>
          </a:p>
        </p:txBody>
      </p:sp>
      <p:sp>
        <p:nvSpPr>
          <p:cNvPr id="10" name="Content Placeholder 9"/>
          <p:cNvSpPr>
            <a:spLocks noGrp="1"/>
          </p:cNvSpPr>
          <p:nvPr>
            <p:ph sz="quarter" idx="12"/>
          </p:nvPr>
        </p:nvSpPr>
        <p:spPr>
          <a:xfrm>
            <a:off x="415637" y="1075765"/>
            <a:ext cx="8312727" cy="4745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5149048"/>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ue Title Bar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9" name="Text Placeholder 8"/>
          <p:cNvSpPr>
            <a:spLocks noGrp="1"/>
          </p:cNvSpPr>
          <p:nvPr>
            <p:ph type="body" sz="quarter" idx="11"/>
          </p:nvPr>
        </p:nvSpPr>
        <p:spPr>
          <a:xfrm>
            <a:off x="415637" y="1075764"/>
            <a:ext cx="8312727" cy="806824"/>
          </a:xfrm>
          <a:solidFill>
            <a:schemeClr val="bg2"/>
          </a:solidFill>
        </p:spPr>
        <p:txBody>
          <a:bodyPr bIns="0" anchor="ctr" anchorCtr="0">
            <a:normAutofit/>
          </a:bodyPr>
          <a:lstStyle>
            <a:lvl1pPr marL="0" indent="0" algn="ctr">
              <a:buNone/>
              <a:defRPr b="1">
                <a:solidFill>
                  <a:schemeClr val="bg1"/>
                </a:solidFill>
              </a:defRPr>
            </a:lvl1pPr>
            <a:lvl2pPr marL="252146" indent="0" algn="ctr">
              <a:buNone/>
              <a:defRPr b="1">
                <a:solidFill>
                  <a:schemeClr val="bg1"/>
                </a:solidFill>
              </a:defRPr>
            </a:lvl2pPr>
            <a:lvl3pPr marL="504292" indent="0" algn="ctr">
              <a:buNone/>
              <a:defRPr b="1">
                <a:solidFill>
                  <a:schemeClr val="bg1"/>
                </a:solidFill>
              </a:defRPr>
            </a:lvl3pPr>
            <a:lvl4pPr marL="706008" indent="0" algn="ctr">
              <a:buNone/>
              <a:defRPr b="1">
                <a:solidFill>
                  <a:schemeClr val="bg1"/>
                </a:solidFill>
              </a:defRPr>
            </a:lvl4pPr>
            <a:lvl5pPr marL="958154" indent="0" algn="ctr">
              <a:buNone/>
              <a:defRPr b="1">
                <a:solidFill>
                  <a:schemeClr val="bg1"/>
                </a:solidFill>
              </a:defRPr>
            </a:lvl5pPr>
          </a:lstStyle>
          <a:p>
            <a:pPr lvl="0"/>
            <a:r>
              <a:rPr lang="en-US"/>
              <a:t>Click to edit Master text styles</a:t>
            </a:r>
          </a:p>
        </p:txBody>
      </p:sp>
      <p:sp>
        <p:nvSpPr>
          <p:cNvPr id="6" name="Content Placeholder 5"/>
          <p:cNvSpPr>
            <a:spLocks noGrp="1"/>
          </p:cNvSpPr>
          <p:nvPr>
            <p:ph sz="quarter" idx="12"/>
          </p:nvPr>
        </p:nvSpPr>
        <p:spPr>
          <a:xfrm>
            <a:off x="415637" y="1949824"/>
            <a:ext cx="8312727" cy="41013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5838453"/>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ue Title Bar and Content + Sour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9" name="Text Placeholder 8"/>
          <p:cNvSpPr>
            <a:spLocks noGrp="1"/>
          </p:cNvSpPr>
          <p:nvPr>
            <p:ph type="body" sz="quarter" idx="11"/>
          </p:nvPr>
        </p:nvSpPr>
        <p:spPr>
          <a:xfrm>
            <a:off x="415637" y="1075764"/>
            <a:ext cx="8312727" cy="806824"/>
          </a:xfrm>
          <a:solidFill>
            <a:schemeClr val="bg2"/>
          </a:solidFill>
        </p:spPr>
        <p:txBody>
          <a:bodyPr bIns="0" anchor="ctr" anchorCtr="0">
            <a:normAutofit/>
          </a:bodyPr>
          <a:lstStyle>
            <a:lvl1pPr marL="0" indent="0" algn="ctr">
              <a:buNone/>
              <a:defRPr b="1">
                <a:solidFill>
                  <a:schemeClr val="bg1"/>
                </a:solidFill>
              </a:defRPr>
            </a:lvl1pPr>
            <a:lvl2pPr marL="252146" indent="0" algn="ctr">
              <a:buNone/>
              <a:defRPr b="1">
                <a:solidFill>
                  <a:schemeClr val="bg1"/>
                </a:solidFill>
              </a:defRPr>
            </a:lvl2pPr>
            <a:lvl3pPr marL="504292" indent="0" algn="ctr">
              <a:buNone/>
              <a:defRPr b="1">
                <a:solidFill>
                  <a:schemeClr val="bg1"/>
                </a:solidFill>
              </a:defRPr>
            </a:lvl3pPr>
            <a:lvl4pPr marL="706008" indent="0" algn="ctr">
              <a:buNone/>
              <a:defRPr b="1">
                <a:solidFill>
                  <a:schemeClr val="bg1"/>
                </a:solidFill>
              </a:defRPr>
            </a:lvl4pPr>
            <a:lvl5pPr marL="958154" indent="0" algn="ctr">
              <a:buNone/>
              <a:defRPr b="1">
                <a:solidFill>
                  <a:schemeClr val="bg1"/>
                </a:solidFill>
              </a:defRPr>
            </a:lvl5pPr>
          </a:lstStyle>
          <a:p>
            <a:pPr lvl="0"/>
            <a:r>
              <a:rPr lang="en-US"/>
              <a:t>Click to edit Master text styles</a:t>
            </a:r>
          </a:p>
        </p:txBody>
      </p:sp>
      <p:sp>
        <p:nvSpPr>
          <p:cNvPr id="6" name="Content Placeholder 5"/>
          <p:cNvSpPr>
            <a:spLocks noGrp="1"/>
          </p:cNvSpPr>
          <p:nvPr>
            <p:ph sz="quarter" idx="12"/>
          </p:nvPr>
        </p:nvSpPr>
        <p:spPr>
          <a:xfrm>
            <a:off x="415637" y="1949824"/>
            <a:ext cx="8312727" cy="3874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5"/>
          <p:cNvSpPr>
            <a:spLocks noGrp="1"/>
          </p:cNvSpPr>
          <p:nvPr>
            <p:ph type="body" sz="quarter" idx="13" hasCustomPrompt="1"/>
          </p:nvPr>
        </p:nvSpPr>
        <p:spPr>
          <a:xfrm>
            <a:off x="415637" y="5808609"/>
            <a:ext cx="8312727" cy="242567"/>
          </a:xfrm>
          <a:solidFill>
            <a:schemeClr val="bg1">
              <a:lumMod val="95000"/>
            </a:schemeClr>
          </a:solidFill>
        </p:spPr>
        <p:txBody>
          <a:bodyPr tIns="54864" anchor="b" anchorCtr="0">
            <a:spAutoFit/>
          </a:bodyPr>
          <a:lstStyle>
            <a:lvl1pPr marL="0" indent="0">
              <a:spcAft>
                <a:spcPts val="0"/>
              </a:spcAft>
              <a:buNone/>
              <a:defRPr sz="882" i="1"/>
            </a:lvl1pPr>
          </a:lstStyle>
          <a:p>
            <a:pPr lvl="0"/>
            <a:r>
              <a:rPr lang="en-US"/>
              <a:t>Source:</a:t>
            </a:r>
          </a:p>
        </p:txBody>
      </p:sp>
    </p:spTree>
    <p:extLst>
      <p:ext uri="{BB962C8B-B14F-4D97-AF65-F5344CB8AC3E}">
        <p14:creationId xmlns:p14="http://schemas.microsoft.com/office/powerpoint/2010/main" val="2913639778"/>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old Title Bar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9" name="Text Placeholder 8"/>
          <p:cNvSpPr>
            <a:spLocks noGrp="1"/>
          </p:cNvSpPr>
          <p:nvPr>
            <p:ph type="body" sz="quarter" idx="11"/>
          </p:nvPr>
        </p:nvSpPr>
        <p:spPr>
          <a:xfrm>
            <a:off x="415637" y="1075764"/>
            <a:ext cx="8312727" cy="806824"/>
          </a:xfrm>
          <a:solidFill>
            <a:schemeClr val="accent1"/>
          </a:solidFill>
        </p:spPr>
        <p:txBody>
          <a:bodyPr bIns="0" anchor="ctr" anchorCtr="0">
            <a:normAutofit/>
          </a:bodyPr>
          <a:lstStyle>
            <a:lvl1pPr marL="0" indent="0" algn="ctr">
              <a:buNone/>
              <a:defRPr b="1">
                <a:solidFill>
                  <a:schemeClr val="bg1"/>
                </a:solidFill>
              </a:defRPr>
            </a:lvl1pPr>
            <a:lvl2pPr marL="252146" indent="0" algn="ctr">
              <a:buNone/>
              <a:defRPr b="1">
                <a:solidFill>
                  <a:schemeClr val="bg1"/>
                </a:solidFill>
              </a:defRPr>
            </a:lvl2pPr>
            <a:lvl3pPr marL="504292" indent="0" algn="ctr">
              <a:buNone/>
              <a:defRPr b="1">
                <a:solidFill>
                  <a:schemeClr val="bg1"/>
                </a:solidFill>
              </a:defRPr>
            </a:lvl3pPr>
            <a:lvl4pPr marL="706008" indent="0" algn="ctr">
              <a:buNone/>
              <a:defRPr b="1">
                <a:solidFill>
                  <a:schemeClr val="bg1"/>
                </a:solidFill>
              </a:defRPr>
            </a:lvl4pPr>
            <a:lvl5pPr marL="958154" indent="0" algn="ctr">
              <a:buNone/>
              <a:defRPr b="1">
                <a:solidFill>
                  <a:schemeClr val="bg1"/>
                </a:solidFill>
              </a:defRPr>
            </a:lvl5pPr>
          </a:lstStyle>
          <a:p>
            <a:pPr lvl="0"/>
            <a:r>
              <a:rPr lang="en-US"/>
              <a:t>Click to edit Master text styles</a:t>
            </a:r>
          </a:p>
        </p:txBody>
      </p:sp>
      <p:sp>
        <p:nvSpPr>
          <p:cNvPr id="6" name="Content Placeholder 5"/>
          <p:cNvSpPr>
            <a:spLocks noGrp="1"/>
          </p:cNvSpPr>
          <p:nvPr>
            <p:ph sz="quarter" idx="12"/>
          </p:nvPr>
        </p:nvSpPr>
        <p:spPr>
          <a:xfrm>
            <a:off x="415637" y="1949824"/>
            <a:ext cx="8312727" cy="41013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371415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atin typeface="+mn-l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1DF526-A8D9-4FEC-8E5C-8E3C132ADFEF}"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lgn="l">
              <a:defRPr/>
            </a:lvl1pPr>
          </a:lstStyle>
          <a:p>
            <a:fld id="{B50A04D7-452B-4628-BC5C-774F3290A092}" type="slidenum">
              <a:rPr lang="en-US" smtClean="0"/>
              <a:pPr/>
              <a:t>‹#›</a:t>
            </a:fld>
            <a:endParaRPr lang="en-US" dirty="0"/>
          </a:p>
        </p:txBody>
      </p:sp>
    </p:spTree>
    <p:extLst>
      <p:ext uri="{BB962C8B-B14F-4D97-AF65-F5344CB8AC3E}">
        <p14:creationId xmlns:p14="http://schemas.microsoft.com/office/powerpoint/2010/main" val="3385572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old Title Bar and Content + Sour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9" name="Text Placeholder 8"/>
          <p:cNvSpPr>
            <a:spLocks noGrp="1"/>
          </p:cNvSpPr>
          <p:nvPr>
            <p:ph type="body" sz="quarter" idx="11"/>
          </p:nvPr>
        </p:nvSpPr>
        <p:spPr>
          <a:xfrm>
            <a:off x="415637" y="1075764"/>
            <a:ext cx="8312727" cy="806824"/>
          </a:xfrm>
          <a:solidFill>
            <a:schemeClr val="accent1"/>
          </a:solidFill>
        </p:spPr>
        <p:txBody>
          <a:bodyPr bIns="0" anchor="ctr" anchorCtr="0">
            <a:normAutofit/>
          </a:bodyPr>
          <a:lstStyle>
            <a:lvl1pPr marL="0" indent="0" algn="ctr">
              <a:buNone/>
              <a:defRPr b="1">
                <a:solidFill>
                  <a:schemeClr val="bg1"/>
                </a:solidFill>
              </a:defRPr>
            </a:lvl1pPr>
            <a:lvl2pPr marL="252146" indent="0" algn="ctr">
              <a:buNone/>
              <a:defRPr b="1">
                <a:solidFill>
                  <a:schemeClr val="bg1"/>
                </a:solidFill>
              </a:defRPr>
            </a:lvl2pPr>
            <a:lvl3pPr marL="504292" indent="0" algn="ctr">
              <a:buNone/>
              <a:defRPr b="1">
                <a:solidFill>
                  <a:schemeClr val="bg1"/>
                </a:solidFill>
              </a:defRPr>
            </a:lvl3pPr>
            <a:lvl4pPr marL="706008" indent="0" algn="ctr">
              <a:buNone/>
              <a:defRPr b="1">
                <a:solidFill>
                  <a:schemeClr val="bg1"/>
                </a:solidFill>
              </a:defRPr>
            </a:lvl4pPr>
            <a:lvl5pPr marL="958154" indent="0" algn="ctr">
              <a:buNone/>
              <a:defRPr b="1">
                <a:solidFill>
                  <a:schemeClr val="bg1"/>
                </a:solidFill>
              </a:defRPr>
            </a:lvl5pPr>
          </a:lstStyle>
          <a:p>
            <a:pPr lvl="0"/>
            <a:r>
              <a:rPr lang="en-US"/>
              <a:t>Click to edit Master text styles</a:t>
            </a:r>
          </a:p>
        </p:txBody>
      </p:sp>
      <p:sp>
        <p:nvSpPr>
          <p:cNvPr id="6" name="Content Placeholder 5"/>
          <p:cNvSpPr>
            <a:spLocks noGrp="1"/>
          </p:cNvSpPr>
          <p:nvPr>
            <p:ph sz="quarter" idx="12"/>
          </p:nvPr>
        </p:nvSpPr>
        <p:spPr>
          <a:xfrm>
            <a:off x="415637" y="1949824"/>
            <a:ext cx="8312727" cy="3871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5"/>
          <p:cNvSpPr>
            <a:spLocks noGrp="1"/>
          </p:cNvSpPr>
          <p:nvPr>
            <p:ph type="body" sz="quarter" idx="13" hasCustomPrompt="1"/>
          </p:nvPr>
        </p:nvSpPr>
        <p:spPr>
          <a:xfrm>
            <a:off x="415637" y="5808609"/>
            <a:ext cx="8312727" cy="242567"/>
          </a:xfrm>
          <a:solidFill>
            <a:schemeClr val="bg1">
              <a:lumMod val="95000"/>
            </a:schemeClr>
          </a:solidFill>
        </p:spPr>
        <p:txBody>
          <a:bodyPr tIns="54864" anchor="b" anchorCtr="0">
            <a:spAutoFit/>
          </a:bodyPr>
          <a:lstStyle>
            <a:lvl1pPr marL="0" indent="0">
              <a:spcAft>
                <a:spcPts val="0"/>
              </a:spcAft>
              <a:buNone/>
              <a:defRPr sz="882" i="1"/>
            </a:lvl1pPr>
          </a:lstStyle>
          <a:p>
            <a:pPr lvl="0"/>
            <a:r>
              <a:rPr lang="en-US"/>
              <a:t>Source:</a:t>
            </a:r>
          </a:p>
        </p:txBody>
      </p:sp>
    </p:spTree>
    <p:extLst>
      <p:ext uri="{BB962C8B-B14F-4D97-AF65-F5344CB8AC3E}">
        <p14:creationId xmlns:p14="http://schemas.microsoft.com/office/powerpoint/2010/main" val="2496235849"/>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7" name="Content Placeholder 6"/>
          <p:cNvSpPr>
            <a:spLocks noGrp="1"/>
          </p:cNvSpPr>
          <p:nvPr>
            <p:ph sz="quarter" idx="11"/>
          </p:nvPr>
        </p:nvSpPr>
        <p:spPr>
          <a:xfrm>
            <a:off x="415636" y="1075765"/>
            <a:ext cx="4087091" cy="4975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641273" y="1075765"/>
            <a:ext cx="4087091" cy="4975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7663649"/>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2-up">
    <p:spTree>
      <p:nvGrpSpPr>
        <p:cNvPr id="1" name=""/>
        <p:cNvGrpSpPr/>
        <p:nvPr/>
      </p:nvGrpSpPr>
      <p:grpSpPr>
        <a:xfrm>
          <a:off x="0" y="0"/>
          <a:ext cx="0" cy="0"/>
          <a:chOff x="0" y="0"/>
          <a:chExt cx="0" cy="0"/>
        </a:xfrm>
      </p:grpSpPr>
      <p:sp>
        <p:nvSpPr>
          <p:cNvPr id="3" name="Text Placeholder 2"/>
          <p:cNvSpPr>
            <a:spLocks noGrp="1"/>
          </p:cNvSpPr>
          <p:nvPr>
            <p:ph type="body" idx="1"/>
          </p:nvPr>
        </p:nvSpPr>
        <p:spPr bwMode="ltGray">
          <a:xfrm>
            <a:off x="415636" y="1075765"/>
            <a:ext cx="4089862" cy="640136"/>
          </a:xfrm>
          <a:solidFill>
            <a:schemeClr val="accent2"/>
          </a:solidFill>
          <a:ln>
            <a:no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5" name="Text Placeholder 4"/>
          <p:cNvSpPr>
            <a:spLocks noGrp="1"/>
          </p:cNvSpPr>
          <p:nvPr>
            <p:ph type="body" sz="quarter" idx="3"/>
          </p:nvPr>
        </p:nvSpPr>
        <p:spPr bwMode="ltGray">
          <a:xfrm>
            <a:off x="4641272" y="1075765"/>
            <a:ext cx="4089862" cy="640136"/>
          </a:xfrm>
          <a:solidFill>
            <a:schemeClr val="tx2"/>
          </a:solidFill>
          <a:ln>
            <a:no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7" name="Footer Placeholder 6"/>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10" name="Content Placeholder 9"/>
          <p:cNvSpPr>
            <a:spLocks noGrp="1"/>
          </p:cNvSpPr>
          <p:nvPr>
            <p:ph sz="quarter" idx="11"/>
          </p:nvPr>
        </p:nvSpPr>
        <p:spPr>
          <a:xfrm>
            <a:off x="415636" y="1715901"/>
            <a:ext cx="4089862" cy="4335275"/>
          </a:xfrm>
          <a:solidFill>
            <a:schemeClr val="accent2">
              <a:lumMod val="40000"/>
              <a:lumOff val="60000"/>
            </a:schemeClr>
          </a:solidFill>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2"/>
          </p:nvPr>
        </p:nvSpPr>
        <p:spPr>
          <a:xfrm>
            <a:off x="4641272" y="1715901"/>
            <a:ext cx="4089862" cy="4335275"/>
          </a:xfrm>
          <a:solidFill>
            <a:schemeClr val="bg1">
              <a:lumMod val="85000"/>
            </a:schemeClr>
          </a:solidFill>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55380453"/>
      </p:ext>
    </p:extLst>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3-up">
    <p:spTree>
      <p:nvGrpSpPr>
        <p:cNvPr id="1" name=""/>
        <p:cNvGrpSpPr/>
        <p:nvPr/>
      </p:nvGrpSpPr>
      <p:grpSpPr>
        <a:xfrm>
          <a:off x="0" y="0"/>
          <a:ext cx="0" cy="0"/>
          <a:chOff x="0" y="0"/>
          <a:chExt cx="0" cy="0"/>
        </a:xfrm>
      </p:grpSpPr>
      <p:sp>
        <p:nvSpPr>
          <p:cNvPr id="3" name="Text Placeholder 2"/>
          <p:cNvSpPr>
            <a:spLocks noGrp="1"/>
          </p:cNvSpPr>
          <p:nvPr>
            <p:ph type="body" idx="1"/>
          </p:nvPr>
        </p:nvSpPr>
        <p:spPr bwMode="ltGray">
          <a:xfrm>
            <a:off x="415637" y="1080103"/>
            <a:ext cx="2701636" cy="640136"/>
          </a:xfrm>
          <a:solidFill>
            <a:schemeClr val="accent2"/>
          </a:solidFill>
          <a:ln>
            <a:no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5" name="Text Placeholder 4"/>
          <p:cNvSpPr>
            <a:spLocks noGrp="1"/>
          </p:cNvSpPr>
          <p:nvPr>
            <p:ph type="body" sz="quarter" idx="3"/>
          </p:nvPr>
        </p:nvSpPr>
        <p:spPr bwMode="ltGray">
          <a:xfrm>
            <a:off x="3221182" y="1080103"/>
            <a:ext cx="2701636" cy="640136"/>
          </a:xfrm>
          <a:solidFill>
            <a:schemeClr val="tx2"/>
          </a:solidFill>
          <a:ln>
            <a:no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7" name="Footer Placeholder 6"/>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10" name="Content Placeholder 9"/>
          <p:cNvSpPr>
            <a:spLocks noGrp="1"/>
          </p:cNvSpPr>
          <p:nvPr>
            <p:ph sz="quarter" idx="11"/>
          </p:nvPr>
        </p:nvSpPr>
        <p:spPr>
          <a:xfrm>
            <a:off x="415637" y="1720239"/>
            <a:ext cx="2701636" cy="4330938"/>
          </a:xfrm>
          <a:solidFill>
            <a:schemeClr val="accent2">
              <a:lumMod val="40000"/>
              <a:lumOff val="60000"/>
            </a:schemeClr>
          </a:solidFill>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2"/>
          </p:nvPr>
        </p:nvSpPr>
        <p:spPr>
          <a:xfrm>
            <a:off x="3221182" y="1720239"/>
            <a:ext cx="2701636" cy="4330938"/>
          </a:xfrm>
          <a:solidFill>
            <a:schemeClr val="bg1">
              <a:lumMod val="85000"/>
            </a:schemeClr>
          </a:solidFill>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11" name="Text Placeholder 4"/>
          <p:cNvSpPr>
            <a:spLocks noGrp="1"/>
          </p:cNvSpPr>
          <p:nvPr>
            <p:ph type="body" sz="quarter" idx="13"/>
          </p:nvPr>
        </p:nvSpPr>
        <p:spPr bwMode="ltGray">
          <a:xfrm>
            <a:off x="6026727" y="1080103"/>
            <a:ext cx="2701636" cy="640136"/>
          </a:xfrm>
          <a:solidFill>
            <a:schemeClr val="accent1"/>
          </a:solidFill>
          <a:ln>
            <a:no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13" name="Content Placeholder 11"/>
          <p:cNvSpPr>
            <a:spLocks noGrp="1"/>
          </p:cNvSpPr>
          <p:nvPr>
            <p:ph sz="quarter" idx="14"/>
          </p:nvPr>
        </p:nvSpPr>
        <p:spPr>
          <a:xfrm>
            <a:off x="6026727" y="1720239"/>
            <a:ext cx="2701636" cy="4330938"/>
          </a:xfrm>
          <a:solidFill>
            <a:schemeClr val="accent1">
              <a:lumMod val="40000"/>
              <a:lumOff val="60000"/>
            </a:schemeClr>
          </a:solidFill>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5692569"/>
      </p:ext>
    </p:extLst>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2-up (outline)">
    <p:spTree>
      <p:nvGrpSpPr>
        <p:cNvPr id="1" name=""/>
        <p:cNvGrpSpPr/>
        <p:nvPr/>
      </p:nvGrpSpPr>
      <p:grpSpPr>
        <a:xfrm>
          <a:off x="0" y="0"/>
          <a:ext cx="0" cy="0"/>
          <a:chOff x="0" y="0"/>
          <a:chExt cx="0" cy="0"/>
        </a:xfrm>
      </p:grpSpPr>
      <p:sp>
        <p:nvSpPr>
          <p:cNvPr id="3" name="Text Placeholder 2"/>
          <p:cNvSpPr>
            <a:spLocks noGrp="1"/>
          </p:cNvSpPr>
          <p:nvPr>
            <p:ph type="body" idx="1"/>
          </p:nvPr>
        </p:nvSpPr>
        <p:spPr bwMode="ltGray">
          <a:xfrm>
            <a:off x="415636" y="1075765"/>
            <a:ext cx="4089862" cy="640136"/>
          </a:xfrm>
          <a:solidFill>
            <a:schemeClr val="accent2"/>
          </a:solidFill>
          <a:ln w="12700">
            <a:solidFill>
              <a:schemeClr val="accent2"/>
            </a:solid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5" name="Text Placeholder 4"/>
          <p:cNvSpPr>
            <a:spLocks noGrp="1"/>
          </p:cNvSpPr>
          <p:nvPr>
            <p:ph type="body" sz="quarter" idx="3"/>
          </p:nvPr>
        </p:nvSpPr>
        <p:spPr bwMode="ltGray">
          <a:xfrm>
            <a:off x="4641273" y="1075765"/>
            <a:ext cx="4089862" cy="640136"/>
          </a:xfrm>
          <a:solidFill>
            <a:schemeClr val="tx2"/>
          </a:solidFill>
          <a:ln w="12700">
            <a:solidFill>
              <a:srgbClr val="5C5E66"/>
            </a:solidFill>
          </a:ln>
        </p:spPr>
        <p:txBody>
          <a:bodyPr vert="horz" wrap="square" lIns="101854" tIns="54864" rIns="101854" bIns="50927" numCol="1" anchor="ctr" anchorCtr="0" compatLnSpc="1">
            <a:prstTxWarp prst="textNoShape">
              <a:avLst/>
            </a:prstTxWarp>
            <a:normAutofit/>
          </a:bodyPr>
          <a:lstStyle>
            <a:lvl1pPr marL="151287" indent="-151287" algn="ctr">
              <a:buNone/>
              <a:defRPr lang="en-US" b="1" smtClean="0">
                <a:solidFill>
                  <a:schemeClr val="bg1"/>
                </a:solidFill>
              </a:defRPr>
            </a:lvl1pPr>
          </a:lstStyle>
          <a:p>
            <a:pPr marL="0" lvl="0" indent="0" algn="ctr"/>
            <a:r>
              <a:rPr lang="en-US"/>
              <a:t>Click to edit Master text styles</a:t>
            </a:r>
          </a:p>
        </p:txBody>
      </p:sp>
      <p:sp>
        <p:nvSpPr>
          <p:cNvPr id="7" name="Footer Placeholder 6"/>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
        <p:nvSpPr>
          <p:cNvPr id="10" name="Content Placeholder 9"/>
          <p:cNvSpPr>
            <a:spLocks noGrp="1"/>
          </p:cNvSpPr>
          <p:nvPr>
            <p:ph sz="quarter" idx="11"/>
          </p:nvPr>
        </p:nvSpPr>
        <p:spPr>
          <a:xfrm>
            <a:off x="418407" y="1715901"/>
            <a:ext cx="4087091" cy="4335275"/>
          </a:xfrm>
          <a:noFill/>
          <a:ln w="12700">
            <a:solidFill>
              <a:schemeClr val="accent2"/>
            </a:solidFill>
          </a:ln>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12"/>
          </p:nvPr>
        </p:nvSpPr>
        <p:spPr>
          <a:xfrm>
            <a:off x="4641273" y="1715901"/>
            <a:ext cx="4087091" cy="4335275"/>
          </a:xfrm>
          <a:noFill/>
          <a:ln w="12700">
            <a:solidFill>
              <a:schemeClr val="tx2"/>
            </a:solidFill>
          </a:ln>
        </p:spPr>
        <p:txBody>
          <a:bodyPr tIns="91440" bIns="91440"/>
          <a:lstStyle>
            <a:lvl1pPr>
              <a:spcAft>
                <a:spcPts val="529"/>
              </a:spcAft>
              <a:defRPr sz="1588"/>
            </a:lvl1pPr>
            <a:lvl2pPr>
              <a:spcAft>
                <a:spcPts val="529"/>
              </a:spcAft>
              <a:defRPr sz="1588"/>
            </a:lvl2pPr>
            <a:lvl3pPr>
              <a:spcAft>
                <a:spcPts val="529"/>
              </a:spcAft>
              <a:defRPr sz="1588"/>
            </a:lvl3pPr>
            <a:lvl4pPr>
              <a:spcAft>
                <a:spcPts val="529"/>
              </a:spcAft>
              <a:defRPr sz="1588"/>
            </a:lvl4pPr>
            <a:lvl5pPr>
              <a:spcAft>
                <a:spcPts val="529"/>
              </a:spcAft>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7861265"/>
      </p:ext>
    </p:extLst>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ltLang="en-US" dirty="0"/>
              <a:t>VT 1115 Waiver Technical Assistance Check-in with AHS Leadership, September 24, 2021| Manatt Health Strategies, LLC</a:t>
            </a:r>
          </a:p>
        </p:txBody>
      </p:sp>
    </p:spTree>
    <p:extLst>
      <p:ext uri="{BB962C8B-B14F-4D97-AF65-F5344CB8AC3E}">
        <p14:creationId xmlns:p14="http://schemas.microsoft.com/office/powerpoint/2010/main" val="4277695771"/>
      </p:ext>
    </p:extLst>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hoto 1-Author">
    <p:spTree>
      <p:nvGrpSpPr>
        <p:cNvPr id="1" name=""/>
        <p:cNvGrpSpPr/>
        <p:nvPr/>
      </p:nvGrpSpPr>
      <p:grpSpPr>
        <a:xfrm>
          <a:off x="0" y="0"/>
          <a:ext cx="0" cy="0"/>
          <a:chOff x="0" y="0"/>
          <a:chExt cx="0" cy="0"/>
        </a:xfrm>
      </p:grpSpPr>
      <p:sp>
        <p:nvSpPr>
          <p:cNvPr id="22" name="Picture Placeholder 21"/>
          <p:cNvSpPr>
            <a:spLocks noGrp="1"/>
          </p:cNvSpPr>
          <p:nvPr>
            <p:ph type="pic" sz="quarter" idx="14"/>
          </p:nvPr>
        </p:nvSpPr>
        <p:spPr>
          <a:xfrm>
            <a:off x="2493818" y="2151528"/>
            <a:ext cx="2078182" cy="2017059"/>
          </a:xfrm>
        </p:spPr>
        <p:txBody>
          <a:bodyPr/>
          <a:lstStyle>
            <a:lvl1pPr marL="0" indent="0">
              <a:buNone/>
              <a:defRPr/>
            </a:lvl1pPr>
          </a:lstStyle>
          <a:p>
            <a:endParaRPr lang="en-US" dirty="0"/>
          </a:p>
        </p:txBody>
      </p:sp>
      <p:sp>
        <p:nvSpPr>
          <p:cNvPr id="5" name="Footer Placeholder 4"/>
          <p:cNvSpPr>
            <a:spLocks noGrp="1"/>
          </p:cNvSpPr>
          <p:nvPr>
            <p:ph type="ftr" sz="quarter" idx="15"/>
          </p:nvPr>
        </p:nvSpPr>
        <p:spPr/>
        <p:txBody>
          <a:bodyPr/>
          <a:lstStyle/>
          <a:p>
            <a:pPr>
              <a:defRPr/>
            </a:pPr>
            <a:r>
              <a:rPr lang="en-US" dirty="0"/>
              <a:t>VT 1115 Waiver Technical Assistance Check-in with AHS Leadership, September 24, 2021| Manatt Health Strategies, LLC</a:t>
            </a:r>
          </a:p>
        </p:txBody>
      </p:sp>
      <p:sp>
        <p:nvSpPr>
          <p:cNvPr id="3" name="Title 2"/>
          <p:cNvSpPr>
            <a:spLocks noGrp="1"/>
          </p:cNvSpPr>
          <p:nvPr>
            <p:ph type="title"/>
          </p:nvPr>
        </p:nvSpPr>
        <p:spPr/>
        <p:txBody>
          <a:bodyPr/>
          <a:lstStyle/>
          <a:p>
            <a:r>
              <a:rPr lang="en-US"/>
              <a:t>Click to edit Master title style</a:t>
            </a:r>
          </a:p>
        </p:txBody>
      </p:sp>
      <p:sp>
        <p:nvSpPr>
          <p:cNvPr id="13" name="Content Placeholder 18"/>
          <p:cNvSpPr>
            <a:spLocks noGrp="1"/>
          </p:cNvSpPr>
          <p:nvPr>
            <p:ph sz="quarter" idx="21"/>
          </p:nvPr>
        </p:nvSpPr>
        <p:spPr>
          <a:xfrm>
            <a:off x="4572000" y="2151529"/>
            <a:ext cx="2424545" cy="2017059"/>
          </a:xfrm>
        </p:spPr>
        <p:txBody>
          <a:bodyPr lIns="201168" tIns="137160" rIns="45720" bIns="137160" anchor="b" anchorCtr="0"/>
          <a:lstStyle>
            <a:lvl1pPr marL="0" indent="0">
              <a:spcAft>
                <a:spcPts val="0"/>
              </a:spcAft>
              <a:buNone/>
              <a:defRPr sz="1941" b="1" baseline="0">
                <a:solidFill>
                  <a:schemeClr val="accent1"/>
                </a:solidFill>
                <a:latin typeface="+mj-lt"/>
              </a:defRPr>
            </a:lvl1pPr>
            <a:lvl2pPr marL="0" indent="0">
              <a:spcAft>
                <a:spcPts val="1059"/>
              </a:spcAft>
              <a:buNone/>
              <a:defRPr sz="1588" b="1" baseline="0">
                <a:solidFill>
                  <a:schemeClr val="accent2"/>
                </a:solidFill>
              </a:defRPr>
            </a:lvl2pPr>
            <a:lvl3pPr marL="0" indent="0">
              <a:spcAft>
                <a:spcPts val="529"/>
              </a:spcAft>
              <a:buNone/>
              <a:defRPr sz="1588" baseline="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64667742"/>
      </p:ext>
    </p:extLst>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hoto 2-Author">
    <p:spTree>
      <p:nvGrpSpPr>
        <p:cNvPr id="1" name=""/>
        <p:cNvGrpSpPr/>
        <p:nvPr/>
      </p:nvGrpSpPr>
      <p:grpSpPr>
        <a:xfrm>
          <a:off x="0" y="0"/>
          <a:ext cx="0" cy="0"/>
          <a:chOff x="0" y="0"/>
          <a:chExt cx="0" cy="0"/>
        </a:xfrm>
      </p:grpSpPr>
      <p:sp>
        <p:nvSpPr>
          <p:cNvPr id="22" name="Picture Placeholder 21"/>
          <p:cNvSpPr>
            <a:spLocks noGrp="1"/>
          </p:cNvSpPr>
          <p:nvPr>
            <p:ph type="pic" sz="quarter" idx="14"/>
          </p:nvPr>
        </p:nvSpPr>
        <p:spPr>
          <a:xfrm>
            <a:off x="1731818" y="1613647"/>
            <a:ext cx="2078182" cy="2017059"/>
          </a:xfrm>
        </p:spPr>
        <p:txBody>
          <a:bodyPr/>
          <a:lstStyle>
            <a:lvl1pPr marL="0" indent="0">
              <a:buNone/>
              <a:defRPr/>
            </a:lvl1pPr>
          </a:lstStyle>
          <a:p>
            <a:endParaRPr lang="en-US" dirty="0"/>
          </a:p>
        </p:txBody>
      </p:sp>
      <p:sp>
        <p:nvSpPr>
          <p:cNvPr id="5" name="Footer Placeholder 4"/>
          <p:cNvSpPr>
            <a:spLocks noGrp="1"/>
          </p:cNvSpPr>
          <p:nvPr>
            <p:ph type="ftr" sz="quarter" idx="15"/>
          </p:nvPr>
        </p:nvSpPr>
        <p:spPr/>
        <p:txBody>
          <a:bodyPr/>
          <a:lstStyle/>
          <a:p>
            <a:pPr>
              <a:defRPr/>
            </a:pPr>
            <a:r>
              <a:rPr lang="en-US" dirty="0"/>
              <a:t>VT 1115 Waiver Technical Assistance Check-in with AHS Leadership, September 24, 2021| Manatt Health Strategies, LLC</a:t>
            </a:r>
          </a:p>
        </p:txBody>
      </p:sp>
      <p:sp>
        <p:nvSpPr>
          <p:cNvPr id="3" name="Title 2"/>
          <p:cNvSpPr>
            <a:spLocks noGrp="1"/>
          </p:cNvSpPr>
          <p:nvPr>
            <p:ph type="title"/>
          </p:nvPr>
        </p:nvSpPr>
        <p:spPr/>
        <p:txBody>
          <a:bodyPr/>
          <a:lstStyle/>
          <a:p>
            <a:r>
              <a:rPr lang="en-US"/>
              <a:t>Click to edit Master title style</a:t>
            </a:r>
          </a:p>
        </p:txBody>
      </p:sp>
      <p:sp>
        <p:nvSpPr>
          <p:cNvPr id="13" name="Content Placeholder 18"/>
          <p:cNvSpPr>
            <a:spLocks noGrp="1"/>
          </p:cNvSpPr>
          <p:nvPr>
            <p:ph sz="quarter" idx="21"/>
          </p:nvPr>
        </p:nvSpPr>
        <p:spPr>
          <a:xfrm>
            <a:off x="1731818" y="3630707"/>
            <a:ext cx="2632364" cy="2193551"/>
          </a:xfrm>
        </p:spPr>
        <p:txBody>
          <a:bodyPr lIns="45720" tIns="182880" rIns="45720" bIns="45720" anchor="t" anchorCtr="0"/>
          <a:lstStyle>
            <a:lvl1pPr marL="0" indent="0">
              <a:spcAft>
                <a:spcPts val="0"/>
              </a:spcAft>
              <a:buNone/>
              <a:defRPr sz="1941" b="1" baseline="0">
                <a:solidFill>
                  <a:schemeClr val="accent1"/>
                </a:solidFill>
                <a:latin typeface="+mj-lt"/>
              </a:defRPr>
            </a:lvl1pPr>
            <a:lvl2pPr marL="0" indent="0">
              <a:spcAft>
                <a:spcPts val="1059"/>
              </a:spcAft>
              <a:buNone/>
              <a:defRPr sz="1588" b="1" baseline="0">
                <a:solidFill>
                  <a:schemeClr val="accent2"/>
                </a:solidFill>
              </a:defRPr>
            </a:lvl2pPr>
            <a:lvl3pPr marL="0" indent="0">
              <a:spcAft>
                <a:spcPts val="529"/>
              </a:spcAft>
              <a:buNone/>
              <a:defRPr sz="1588" baseline="0"/>
            </a:lvl3pPr>
          </a:lstStyle>
          <a:p>
            <a:pPr lvl="0"/>
            <a:r>
              <a:rPr lang="en-US"/>
              <a:t>Click to edit Master text styles</a:t>
            </a:r>
          </a:p>
          <a:p>
            <a:pPr lvl="1"/>
            <a:r>
              <a:rPr lang="en-US"/>
              <a:t>Second level</a:t>
            </a:r>
          </a:p>
          <a:p>
            <a:pPr lvl="2"/>
            <a:r>
              <a:rPr lang="en-US"/>
              <a:t>Third level</a:t>
            </a:r>
          </a:p>
        </p:txBody>
      </p:sp>
      <p:sp>
        <p:nvSpPr>
          <p:cNvPr id="8" name="Picture Placeholder 21"/>
          <p:cNvSpPr>
            <a:spLocks noGrp="1"/>
          </p:cNvSpPr>
          <p:nvPr>
            <p:ph type="pic" sz="quarter" idx="22"/>
          </p:nvPr>
        </p:nvSpPr>
        <p:spPr>
          <a:xfrm>
            <a:off x="5334000" y="1613647"/>
            <a:ext cx="2078182" cy="2017059"/>
          </a:xfrm>
        </p:spPr>
        <p:txBody>
          <a:bodyPr/>
          <a:lstStyle>
            <a:lvl1pPr marL="0" indent="0">
              <a:buNone/>
              <a:defRPr/>
            </a:lvl1pPr>
          </a:lstStyle>
          <a:p>
            <a:endParaRPr lang="en-US" dirty="0"/>
          </a:p>
        </p:txBody>
      </p:sp>
      <p:sp>
        <p:nvSpPr>
          <p:cNvPr id="9" name="Content Placeholder 18"/>
          <p:cNvSpPr>
            <a:spLocks noGrp="1"/>
          </p:cNvSpPr>
          <p:nvPr>
            <p:ph sz="quarter" idx="23"/>
          </p:nvPr>
        </p:nvSpPr>
        <p:spPr>
          <a:xfrm>
            <a:off x="5334000" y="3630707"/>
            <a:ext cx="2632364" cy="2193551"/>
          </a:xfrm>
        </p:spPr>
        <p:txBody>
          <a:bodyPr lIns="45720" tIns="182880" rIns="45720" bIns="45720" anchor="t" anchorCtr="0"/>
          <a:lstStyle>
            <a:lvl1pPr marL="0" indent="0">
              <a:spcAft>
                <a:spcPts val="0"/>
              </a:spcAft>
              <a:buNone/>
              <a:defRPr sz="1941" b="1" baseline="0">
                <a:solidFill>
                  <a:schemeClr val="accent1"/>
                </a:solidFill>
                <a:latin typeface="+mj-lt"/>
              </a:defRPr>
            </a:lvl1pPr>
            <a:lvl2pPr marL="0" indent="0">
              <a:spcAft>
                <a:spcPts val="1059"/>
              </a:spcAft>
              <a:buNone/>
              <a:defRPr sz="1588" b="1" baseline="0">
                <a:solidFill>
                  <a:schemeClr val="accent2"/>
                </a:solidFill>
              </a:defRPr>
            </a:lvl2pPr>
            <a:lvl3pPr marL="0" indent="0">
              <a:spcAft>
                <a:spcPts val="529"/>
              </a:spcAft>
              <a:buNone/>
              <a:defRPr sz="1588" baseline="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1674911"/>
      </p:ext>
    </p:extLst>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hoto 3-Author">
    <p:spTree>
      <p:nvGrpSpPr>
        <p:cNvPr id="1" name=""/>
        <p:cNvGrpSpPr/>
        <p:nvPr/>
      </p:nvGrpSpPr>
      <p:grpSpPr>
        <a:xfrm>
          <a:off x="0" y="0"/>
          <a:ext cx="0" cy="0"/>
          <a:chOff x="0" y="0"/>
          <a:chExt cx="0" cy="0"/>
        </a:xfrm>
      </p:grpSpPr>
      <p:sp>
        <p:nvSpPr>
          <p:cNvPr id="22" name="Picture Placeholder 21"/>
          <p:cNvSpPr>
            <a:spLocks noGrp="1"/>
          </p:cNvSpPr>
          <p:nvPr>
            <p:ph type="pic" sz="quarter" idx="14"/>
          </p:nvPr>
        </p:nvSpPr>
        <p:spPr>
          <a:xfrm>
            <a:off x="415636" y="1613647"/>
            <a:ext cx="2078182" cy="2017059"/>
          </a:xfrm>
        </p:spPr>
        <p:txBody>
          <a:bodyPr/>
          <a:lstStyle>
            <a:lvl1pPr marL="0" indent="0">
              <a:buNone/>
              <a:defRPr/>
            </a:lvl1pPr>
          </a:lstStyle>
          <a:p>
            <a:endParaRPr lang="en-US" dirty="0"/>
          </a:p>
        </p:txBody>
      </p:sp>
      <p:sp>
        <p:nvSpPr>
          <p:cNvPr id="5" name="Footer Placeholder 4"/>
          <p:cNvSpPr>
            <a:spLocks noGrp="1"/>
          </p:cNvSpPr>
          <p:nvPr>
            <p:ph type="ftr" sz="quarter" idx="15"/>
          </p:nvPr>
        </p:nvSpPr>
        <p:spPr/>
        <p:txBody>
          <a:bodyPr/>
          <a:lstStyle/>
          <a:p>
            <a:pPr>
              <a:defRPr/>
            </a:pPr>
            <a:r>
              <a:rPr lang="en-US" dirty="0"/>
              <a:t>VT 1115 Waiver Technical Assistance Check-in with AHS Leadership, September 24, 2021| Manatt Health Strategies, LLC</a:t>
            </a:r>
          </a:p>
        </p:txBody>
      </p:sp>
      <p:sp>
        <p:nvSpPr>
          <p:cNvPr id="3" name="Title 2"/>
          <p:cNvSpPr>
            <a:spLocks noGrp="1"/>
          </p:cNvSpPr>
          <p:nvPr>
            <p:ph type="title"/>
          </p:nvPr>
        </p:nvSpPr>
        <p:spPr/>
        <p:txBody>
          <a:bodyPr/>
          <a:lstStyle/>
          <a:p>
            <a:r>
              <a:rPr lang="en-US"/>
              <a:t>Click to edit Master title style</a:t>
            </a:r>
          </a:p>
        </p:txBody>
      </p:sp>
      <p:sp>
        <p:nvSpPr>
          <p:cNvPr id="13" name="Content Placeholder 18"/>
          <p:cNvSpPr>
            <a:spLocks noGrp="1"/>
          </p:cNvSpPr>
          <p:nvPr>
            <p:ph sz="quarter" idx="21"/>
          </p:nvPr>
        </p:nvSpPr>
        <p:spPr>
          <a:xfrm>
            <a:off x="415636" y="3630707"/>
            <a:ext cx="2632364" cy="2193551"/>
          </a:xfrm>
        </p:spPr>
        <p:txBody>
          <a:bodyPr lIns="45720" tIns="182880" rIns="45720" bIns="45720" anchor="t" anchorCtr="0"/>
          <a:lstStyle>
            <a:lvl1pPr marL="0" indent="0">
              <a:spcAft>
                <a:spcPts val="0"/>
              </a:spcAft>
              <a:buNone/>
              <a:defRPr sz="1941" b="1" baseline="0">
                <a:solidFill>
                  <a:schemeClr val="accent1"/>
                </a:solidFill>
                <a:latin typeface="+mj-lt"/>
              </a:defRPr>
            </a:lvl1pPr>
            <a:lvl2pPr marL="0" indent="0">
              <a:spcAft>
                <a:spcPts val="1059"/>
              </a:spcAft>
              <a:buNone/>
              <a:defRPr sz="1588" b="1" baseline="0">
                <a:solidFill>
                  <a:schemeClr val="accent2"/>
                </a:solidFill>
              </a:defRPr>
            </a:lvl2pPr>
            <a:lvl3pPr marL="0" indent="0">
              <a:spcAft>
                <a:spcPts val="529"/>
              </a:spcAft>
              <a:buNone/>
              <a:defRPr sz="1588" baseline="0"/>
            </a:lvl3pPr>
          </a:lstStyle>
          <a:p>
            <a:pPr lvl="0"/>
            <a:r>
              <a:rPr lang="en-US"/>
              <a:t>Click to edit Master text styles</a:t>
            </a:r>
          </a:p>
          <a:p>
            <a:pPr lvl="1"/>
            <a:r>
              <a:rPr lang="en-US"/>
              <a:t>Second level</a:t>
            </a:r>
          </a:p>
          <a:p>
            <a:pPr lvl="2"/>
            <a:r>
              <a:rPr lang="en-US"/>
              <a:t>Third level</a:t>
            </a:r>
          </a:p>
        </p:txBody>
      </p:sp>
      <p:sp>
        <p:nvSpPr>
          <p:cNvPr id="8" name="Picture Placeholder 21"/>
          <p:cNvSpPr>
            <a:spLocks noGrp="1"/>
          </p:cNvSpPr>
          <p:nvPr>
            <p:ph type="pic" sz="quarter" idx="22"/>
          </p:nvPr>
        </p:nvSpPr>
        <p:spPr>
          <a:xfrm>
            <a:off x="3254701" y="1613647"/>
            <a:ext cx="2078182" cy="2017059"/>
          </a:xfrm>
        </p:spPr>
        <p:txBody>
          <a:bodyPr/>
          <a:lstStyle>
            <a:lvl1pPr marL="0" indent="0">
              <a:buNone/>
              <a:defRPr/>
            </a:lvl1pPr>
          </a:lstStyle>
          <a:p>
            <a:endParaRPr lang="en-US" dirty="0"/>
          </a:p>
        </p:txBody>
      </p:sp>
      <p:sp>
        <p:nvSpPr>
          <p:cNvPr id="9" name="Content Placeholder 18"/>
          <p:cNvSpPr>
            <a:spLocks noGrp="1"/>
          </p:cNvSpPr>
          <p:nvPr>
            <p:ph sz="quarter" idx="23"/>
          </p:nvPr>
        </p:nvSpPr>
        <p:spPr>
          <a:xfrm>
            <a:off x="3254701" y="3630707"/>
            <a:ext cx="2632364" cy="2193551"/>
          </a:xfrm>
        </p:spPr>
        <p:txBody>
          <a:bodyPr lIns="45720" tIns="182880" rIns="45720" bIns="45720" anchor="t" anchorCtr="0"/>
          <a:lstStyle>
            <a:lvl1pPr marL="0" indent="0">
              <a:spcAft>
                <a:spcPts val="0"/>
              </a:spcAft>
              <a:buNone/>
              <a:defRPr sz="1941" b="1" baseline="0">
                <a:solidFill>
                  <a:schemeClr val="accent1"/>
                </a:solidFill>
                <a:latin typeface="+mj-lt"/>
              </a:defRPr>
            </a:lvl1pPr>
            <a:lvl2pPr marL="0" indent="0">
              <a:spcAft>
                <a:spcPts val="1059"/>
              </a:spcAft>
              <a:buNone/>
              <a:defRPr sz="1588" b="1" baseline="0">
                <a:solidFill>
                  <a:schemeClr val="accent2"/>
                </a:solidFill>
              </a:defRPr>
            </a:lvl2pPr>
            <a:lvl3pPr marL="0" indent="0">
              <a:spcAft>
                <a:spcPts val="529"/>
              </a:spcAft>
              <a:buNone/>
              <a:defRPr sz="1588" baseline="0"/>
            </a:lvl3pPr>
          </a:lstStyle>
          <a:p>
            <a:pPr lvl="0"/>
            <a:r>
              <a:rPr lang="en-US"/>
              <a:t>Click to edit Master text styles</a:t>
            </a:r>
          </a:p>
          <a:p>
            <a:pPr lvl="1"/>
            <a:r>
              <a:rPr lang="en-US"/>
              <a:t>Second level</a:t>
            </a:r>
          </a:p>
          <a:p>
            <a:pPr lvl="2"/>
            <a:r>
              <a:rPr lang="en-US"/>
              <a:t>Third level</a:t>
            </a:r>
          </a:p>
        </p:txBody>
      </p:sp>
      <p:sp>
        <p:nvSpPr>
          <p:cNvPr id="10" name="Picture Placeholder 21"/>
          <p:cNvSpPr>
            <a:spLocks noGrp="1"/>
          </p:cNvSpPr>
          <p:nvPr>
            <p:ph type="pic" sz="quarter" idx="24"/>
          </p:nvPr>
        </p:nvSpPr>
        <p:spPr>
          <a:xfrm>
            <a:off x="6093765" y="1613647"/>
            <a:ext cx="2078182" cy="2017059"/>
          </a:xfrm>
        </p:spPr>
        <p:txBody>
          <a:bodyPr/>
          <a:lstStyle>
            <a:lvl1pPr marL="0" indent="0">
              <a:buNone/>
              <a:defRPr/>
            </a:lvl1pPr>
          </a:lstStyle>
          <a:p>
            <a:endParaRPr lang="en-US" dirty="0"/>
          </a:p>
        </p:txBody>
      </p:sp>
      <p:sp>
        <p:nvSpPr>
          <p:cNvPr id="11" name="Content Placeholder 18"/>
          <p:cNvSpPr>
            <a:spLocks noGrp="1"/>
          </p:cNvSpPr>
          <p:nvPr>
            <p:ph sz="quarter" idx="25"/>
          </p:nvPr>
        </p:nvSpPr>
        <p:spPr>
          <a:xfrm>
            <a:off x="6093765" y="3630707"/>
            <a:ext cx="2632364" cy="2193551"/>
          </a:xfrm>
        </p:spPr>
        <p:txBody>
          <a:bodyPr lIns="45720" tIns="182880" rIns="45720" bIns="45720" anchor="t" anchorCtr="0"/>
          <a:lstStyle>
            <a:lvl1pPr marL="0" indent="0">
              <a:spcAft>
                <a:spcPts val="0"/>
              </a:spcAft>
              <a:buNone/>
              <a:defRPr sz="1941" b="1" baseline="0">
                <a:solidFill>
                  <a:schemeClr val="accent1"/>
                </a:solidFill>
                <a:latin typeface="+mj-lt"/>
              </a:defRPr>
            </a:lvl1pPr>
            <a:lvl2pPr marL="0" indent="0">
              <a:spcAft>
                <a:spcPts val="1059"/>
              </a:spcAft>
              <a:buNone/>
              <a:defRPr sz="1588" b="1" baseline="0">
                <a:solidFill>
                  <a:schemeClr val="accent2"/>
                </a:solidFill>
              </a:defRPr>
            </a:lvl2pPr>
            <a:lvl3pPr marL="0" indent="0">
              <a:spcAft>
                <a:spcPts val="529"/>
              </a:spcAft>
              <a:buNone/>
              <a:defRPr sz="1588" baseline="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099788609"/>
      </p:ext>
    </p:extLst>
  </p:cSld>
  <p:clrMapOvr>
    <a:masterClrMapping/>
  </p:clrMapOvr>
  <p:transition spd="slow">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hoto 4-Author">
    <p:spTree>
      <p:nvGrpSpPr>
        <p:cNvPr id="1" name=""/>
        <p:cNvGrpSpPr/>
        <p:nvPr/>
      </p:nvGrpSpPr>
      <p:grpSpPr>
        <a:xfrm>
          <a:off x="0" y="0"/>
          <a:ext cx="0" cy="0"/>
          <a:chOff x="0" y="0"/>
          <a:chExt cx="0" cy="0"/>
        </a:xfrm>
      </p:grpSpPr>
      <p:sp>
        <p:nvSpPr>
          <p:cNvPr id="22" name="Picture Placeholder 21"/>
          <p:cNvSpPr>
            <a:spLocks noGrp="1"/>
          </p:cNvSpPr>
          <p:nvPr>
            <p:ph type="pic" sz="quarter" idx="14"/>
          </p:nvPr>
        </p:nvSpPr>
        <p:spPr>
          <a:xfrm>
            <a:off x="415637" y="1815353"/>
            <a:ext cx="1662545" cy="1613647"/>
          </a:xfrm>
        </p:spPr>
        <p:txBody>
          <a:bodyPr/>
          <a:lstStyle>
            <a:lvl1pPr marL="0" indent="0">
              <a:buNone/>
              <a:defRPr/>
            </a:lvl1pPr>
          </a:lstStyle>
          <a:p>
            <a:endParaRPr lang="en-US" dirty="0"/>
          </a:p>
        </p:txBody>
      </p:sp>
      <p:sp>
        <p:nvSpPr>
          <p:cNvPr id="5" name="Footer Placeholder 4"/>
          <p:cNvSpPr>
            <a:spLocks noGrp="1"/>
          </p:cNvSpPr>
          <p:nvPr>
            <p:ph type="ftr" sz="quarter" idx="15"/>
          </p:nvPr>
        </p:nvSpPr>
        <p:spPr/>
        <p:txBody>
          <a:bodyPr/>
          <a:lstStyle/>
          <a:p>
            <a:pPr>
              <a:defRPr/>
            </a:pPr>
            <a:r>
              <a:rPr lang="en-US" dirty="0"/>
              <a:t>VT 1115 Waiver Technical Assistance Check-in with AHS Leadership, September 24, 2021| Manatt Health Strategies, LLC</a:t>
            </a:r>
          </a:p>
        </p:txBody>
      </p:sp>
      <p:sp>
        <p:nvSpPr>
          <p:cNvPr id="3" name="Title 2"/>
          <p:cNvSpPr>
            <a:spLocks noGrp="1"/>
          </p:cNvSpPr>
          <p:nvPr>
            <p:ph type="title"/>
          </p:nvPr>
        </p:nvSpPr>
        <p:spPr/>
        <p:txBody>
          <a:bodyPr/>
          <a:lstStyle/>
          <a:p>
            <a:r>
              <a:rPr lang="en-US"/>
              <a:t>Click to edit Master title style</a:t>
            </a:r>
          </a:p>
        </p:txBody>
      </p:sp>
      <p:sp>
        <p:nvSpPr>
          <p:cNvPr id="13" name="Content Placeholder 18"/>
          <p:cNvSpPr>
            <a:spLocks noGrp="1"/>
          </p:cNvSpPr>
          <p:nvPr>
            <p:ph sz="quarter" idx="21"/>
          </p:nvPr>
        </p:nvSpPr>
        <p:spPr>
          <a:xfrm>
            <a:off x="415637" y="3429001"/>
            <a:ext cx="1903883" cy="2193551"/>
          </a:xfrm>
        </p:spPr>
        <p:txBody>
          <a:bodyPr lIns="45720" tIns="182880" rIns="45720" bIns="45720" anchor="t" anchorCtr="0"/>
          <a:lstStyle>
            <a:lvl1pPr marL="0" indent="0">
              <a:spcAft>
                <a:spcPts val="0"/>
              </a:spcAft>
              <a:buNone/>
              <a:defRPr sz="1765" b="1" baseline="0">
                <a:solidFill>
                  <a:schemeClr val="accent1"/>
                </a:solidFill>
                <a:latin typeface="+mj-lt"/>
              </a:defRPr>
            </a:lvl1pPr>
            <a:lvl2pPr marL="0" indent="0">
              <a:spcAft>
                <a:spcPts val="1059"/>
              </a:spcAft>
              <a:buNone/>
              <a:defRPr sz="1412" b="1" baseline="0">
                <a:solidFill>
                  <a:schemeClr val="accent2"/>
                </a:solidFill>
              </a:defRPr>
            </a:lvl2pPr>
            <a:lvl3pPr marL="0" indent="0">
              <a:spcAft>
                <a:spcPts val="529"/>
              </a:spcAft>
              <a:buNone/>
              <a:defRPr sz="1412" baseline="0"/>
            </a:lvl3pPr>
          </a:lstStyle>
          <a:p>
            <a:pPr lvl="0"/>
            <a:r>
              <a:rPr lang="en-US"/>
              <a:t>Click to edit Master text styles</a:t>
            </a:r>
          </a:p>
          <a:p>
            <a:pPr lvl="1"/>
            <a:r>
              <a:rPr lang="en-US"/>
              <a:t>Second level</a:t>
            </a:r>
          </a:p>
          <a:p>
            <a:pPr lvl="2"/>
            <a:r>
              <a:rPr lang="en-US"/>
              <a:t>Third level</a:t>
            </a:r>
          </a:p>
        </p:txBody>
      </p:sp>
      <p:sp>
        <p:nvSpPr>
          <p:cNvPr id="8" name="Picture Placeholder 21"/>
          <p:cNvSpPr>
            <a:spLocks noGrp="1"/>
          </p:cNvSpPr>
          <p:nvPr>
            <p:ph type="pic" sz="quarter" idx="22"/>
          </p:nvPr>
        </p:nvSpPr>
        <p:spPr>
          <a:xfrm>
            <a:off x="2551918" y="1815353"/>
            <a:ext cx="1662545" cy="1613647"/>
          </a:xfrm>
        </p:spPr>
        <p:txBody>
          <a:bodyPr/>
          <a:lstStyle>
            <a:lvl1pPr marL="0" indent="0">
              <a:buNone/>
              <a:defRPr/>
            </a:lvl1pPr>
          </a:lstStyle>
          <a:p>
            <a:endParaRPr lang="en-US" dirty="0"/>
          </a:p>
        </p:txBody>
      </p:sp>
      <p:sp>
        <p:nvSpPr>
          <p:cNvPr id="9" name="Content Placeholder 18"/>
          <p:cNvSpPr>
            <a:spLocks noGrp="1"/>
          </p:cNvSpPr>
          <p:nvPr>
            <p:ph sz="quarter" idx="23"/>
          </p:nvPr>
        </p:nvSpPr>
        <p:spPr>
          <a:xfrm>
            <a:off x="2551919" y="3429001"/>
            <a:ext cx="1903883" cy="2193551"/>
          </a:xfrm>
        </p:spPr>
        <p:txBody>
          <a:bodyPr lIns="45720" tIns="182880" rIns="45720" bIns="45720" anchor="t" anchorCtr="0"/>
          <a:lstStyle>
            <a:lvl1pPr marL="0" indent="0">
              <a:spcAft>
                <a:spcPts val="0"/>
              </a:spcAft>
              <a:buNone/>
              <a:defRPr sz="1765" b="1" baseline="0">
                <a:solidFill>
                  <a:schemeClr val="accent1"/>
                </a:solidFill>
                <a:latin typeface="+mj-lt"/>
              </a:defRPr>
            </a:lvl1pPr>
            <a:lvl2pPr marL="0" indent="0">
              <a:spcAft>
                <a:spcPts val="1059"/>
              </a:spcAft>
              <a:buNone/>
              <a:defRPr sz="1412" b="1" baseline="0">
                <a:solidFill>
                  <a:schemeClr val="accent2"/>
                </a:solidFill>
              </a:defRPr>
            </a:lvl2pPr>
            <a:lvl3pPr marL="0" indent="0">
              <a:spcAft>
                <a:spcPts val="529"/>
              </a:spcAft>
              <a:buNone/>
              <a:defRPr sz="1412" baseline="0"/>
            </a:lvl3pPr>
          </a:lstStyle>
          <a:p>
            <a:pPr lvl="0"/>
            <a:r>
              <a:rPr lang="en-US"/>
              <a:t>Click to edit Master text styles</a:t>
            </a:r>
          </a:p>
          <a:p>
            <a:pPr lvl="1"/>
            <a:r>
              <a:rPr lang="en-US"/>
              <a:t>Second level</a:t>
            </a:r>
          </a:p>
          <a:p>
            <a:pPr lvl="2"/>
            <a:r>
              <a:rPr lang="en-US"/>
              <a:t>Third level</a:t>
            </a:r>
          </a:p>
        </p:txBody>
      </p:sp>
      <p:sp>
        <p:nvSpPr>
          <p:cNvPr id="10" name="Picture Placeholder 21"/>
          <p:cNvSpPr>
            <a:spLocks noGrp="1"/>
          </p:cNvSpPr>
          <p:nvPr>
            <p:ph type="pic" sz="quarter" idx="24"/>
          </p:nvPr>
        </p:nvSpPr>
        <p:spPr>
          <a:xfrm>
            <a:off x="4688200" y="1815353"/>
            <a:ext cx="1662545" cy="1613647"/>
          </a:xfrm>
        </p:spPr>
        <p:txBody>
          <a:bodyPr/>
          <a:lstStyle>
            <a:lvl1pPr marL="0" indent="0">
              <a:buNone/>
              <a:defRPr/>
            </a:lvl1pPr>
          </a:lstStyle>
          <a:p>
            <a:endParaRPr lang="en-US" dirty="0"/>
          </a:p>
        </p:txBody>
      </p:sp>
      <p:sp>
        <p:nvSpPr>
          <p:cNvPr id="11" name="Content Placeholder 18"/>
          <p:cNvSpPr>
            <a:spLocks noGrp="1"/>
          </p:cNvSpPr>
          <p:nvPr>
            <p:ph sz="quarter" idx="25"/>
          </p:nvPr>
        </p:nvSpPr>
        <p:spPr>
          <a:xfrm>
            <a:off x="4688200" y="3429001"/>
            <a:ext cx="1903883" cy="2193551"/>
          </a:xfrm>
        </p:spPr>
        <p:txBody>
          <a:bodyPr lIns="45720" tIns="182880" rIns="45720" bIns="45720" anchor="t" anchorCtr="0"/>
          <a:lstStyle>
            <a:lvl1pPr marL="0" indent="0">
              <a:spcAft>
                <a:spcPts val="0"/>
              </a:spcAft>
              <a:buNone/>
              <a:defRPr sz="1765" b="1" baseline="0">
                <a:solidFill>
                  <a:schemeClr val="accent1"/>
                </a:solidFill>
                <a:latin typeface="+mj-lt"/>
              </a:defRPr>
            </a:lvl1pPr>
            <a:lvl2pPr marL="0" indent="0">
              <a:spcAft>
                <a:spcPts val="1059"/>
              </a:spcAft>
              <a:buNone/>
              <a:defRPr sz="1412" b="1" baseline="0">
                <a:solidFill>
                  <a:schemeClr val="accent2"/>
                </a:solidFill>
              </a:defRPr>
            </a:lvl2pPr>
            <a:lvl3pPr marL="0" indent="0">
              <a:spcAft>
                <a:spcPts val="529"/>
              </a:spcAft>
              <a:buNone/>
              <a:defRPr sz="1412" baseline="0"/>
            </a:lvl3pPr>
          </a:lstStyle>
          <a:p>
            <a:pPr lvl="0"/>
            <a:r>
              <a:rPr lang="en-US"/>
              <a:t>Click to edit Master text styles</a:t>
            </a:r>
          </a:p>
          <a:p>
            <a:pPr lvl="1"/>
            <a:r>
              <a:rPr lang="en-US"/>
              <a:t>Second level</a:t>
            </a:r>
          </a:p>
          <a:p>
            <a:pPr lvl="2"/>
            <a:r>
              <a:rPr lang="en-US"/>
              <a:t>Third level</a:t>
            </a:r>
          </a:p>
        </p:txBody>
      </p:sp>
      <p:sp>
        <p:nvSpPr>
          <p:cNvPr id="12" name="Picture Placeholder 21"/>
          <p:cNvSpPr>
            <a:spLocks noGrp="1"/>
          </p:cNvSpPr>
          <p:nvPr>
            <p:ph type="pic" sz="quarter" idx="26"/>
          </p:nvPr>
        </p:nvSpPr>
        <p:spPr>
          <a:xfrm>
            <a:off x="6824481" y="1815353"/>
            <a:ext cx="1662545" cy="1613647"/>
          </a:xfrm>
        </p:spPr>
        <p:txBody>
          <a:bodyPr/>
          <a:lstStyle>
            <a:lvl1pPr marL="0" indent="0">
              <a:buNone/>
              <a:defRPr/>
            </a:lvl1pPr>
          </a:lstStyle>
          <a:p>
            <a:endParaRPr lang="en-US" dirty="0"/>
          </a:p>
        </p:txBody>
      </p:sp>
      <p:sp>
        <p:nvSpPr>
          <p:cNvPr id="14" name="Content Placeholder 18"/>
          <p:cNvSpPr>
            <a:spLocks noGrp="1"/>
          </p:cNvSpPr>
          <p:nvPr>
            <p:ph sz="quarter" idx="27"/>
          </p:nvPr>
        </p:nvSpPr>
        <p:spPr>
          <a:xfrm>
            <a:off x="6824481" y="3429001"/>
            <a:ext cx="1903883" cy="2193551"/>
          </a:xfrm>
        </p:spPr>
        <p:txBody>
          <a:bodyPr lIns="45720" tIns="182880" rIns="45720" bIns="45720" anchor="t" anchorCtr="0"/>
          <a:lstStyle>
            <a:lvl1pPr marL="0" indent="0">
              <a:spcAft>
                <a:spcPts val="0"/>
              </a:spcAft>
              <a:buNone/>
              <a:defRPr sz="1765" b="1" baseline="0">
                <a:solidFill>
                  <a:schemeClr val="accent1"/>
                </a:solidFill>
                <a:latin typeface="+mj-lt"/>
              </a:defRPr>
            </a:lvl1pPr>
            <a:lvl2pPr marL="0" indent="0">
              <a:spcAft>
                <a:spcPts val="1059"/>
              </a:spcAft>
              <a:buNone/>
              <a:defRPr sz="1412" b="1" baseline="0">
                <a:solidFill>
                  <a:schemeClr val="accent2"/>
                </a:solidFill>
              </a:defRPr>
            </a:lvl2pPr>
            <a:lvl3pPr marL="0" indent="0">
              <a:spcAft>
                <a:spcPts val="529"/>
              </a:spcAft>
              <a:buNone/>
              <a:defRPr sz="1412" baseline="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28670274"/>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3756A7-267A-4193-8FC8-8135AE1CA617}"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35631314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io 1-Author">
    <p:spTree>
      <p:nvGrpSpPr>
        <p:cNvPr id="1" name=""/>
        <p:cNvGrpSpPr/>
        <p:nvPr/>
      </p:nvGrpSpPr>
      <p:grpSpPr>
        <a:xfrm>
          <a:off x="0" y="0"/>
          <a:ext cx="0" cy="0"/>
          <a:chOff x="0" y="0"/>
          <a:chExt cx="0" cy="0"/>
        </a:xfrm>
      </p:grpSpPr>
      <p:grpSp>
        <p:nvGrpSpPr>
          <p:cNvPr id="20" name="Group 19"/>
          <p:cNvGrpSpPr/>
          <p:nvPr userDrawn="1"/>
        </p:nvGrpSpPr>
        <p:grpSpPr>
          <a:xfrm>
            <a:off x="4753841" y="1277470"/>
            <a:ext cx="3974523" cy="1277471"/>
            <a:chOff x="5229225" y="1676400"/>
            <a:chExt cx="4371975" cy="1447800"/>
          </a:xfrm>
        </p:grpSpPr>
        <p:sp>
          <p:nvSpPr>
            <p:cNvPr id="6" name="Rectangle 24"/>
            <p:cNvSpPr>
              <a:spLocks noChangeArrowheads="1"/>
            </p:cNvSpPr>
            <p:nvPr userDrawn="1"/>
          </p:nvSpPr>
          <p:spPr bwMode="auto">
            <a:xfrm>
              <a:off x="5410200" y="1676400"/>
              <a:ext cx="4191000" cy="1447800"/>
            </a:xfrm>
            <a:prstGeom prst="rect">
              <a:avLst/>
            </a:prstGeom>
            <a:solidFill>
              <a:schemeClr val="accent2"/>
            </a:solidFill>
            <a:ln>
              <a:noFill/>
            </a:ln>
            <a:extLst>
              <a:ext uri="{91240B29-F687-4F45-9708-019B960494DF}">
                <a14:hiddenLine xmlns:a14="http://schemas.microsoft.com/office/drawing/2010/main" w="19050">
                  <a:solidFill>
                    <a:srgbClr val="000000"/>
                  </a:solidFill>
                  <a:round/>
                  <a:headEnd/>
                  <a:tailEnd/>
                </a14:hiddenLine>
              </a:ext>
            </a:extLst>
          </p:spPr>
          <p:txBody>
            <a:bodyPr lIns="274256" tIns="228547" rIns="91418" bIns="91418"/>
            <a:lstStyle>
              <a:lvl1pPr marL="111125" indent="-111125" defTabSz="1017588" eaLnBrk="0" hangingPunct="0">
                <a:lnSpc>
                  <a:spcPts val="2200"/>
                </a:lnSpc>
                <a:spcAft>
                  <a:spcPct val="50000"/>
                </a:spcAft>
                <a:buClr>
                  <a:schemeClr val="tx2"/>
                </a:buClr>
                <a:buFont typeface="Wingdings" pitchFamily="2" charset="2"/>
                <a:defRPr sz="2000" b="1">
                  <a:solidFill>
                    <a:srgbClr val="00A5E0"/>
                  </a:solidFill>
                  <a:latin typeface="Arial" charset="0"/>
                  <a:ea typeface="ヒラギノ角ゴ Pro W3" charset="-128"/>
                </a:defRPr>
              </a:lvl1pPr>
              <a:lvl2pPr marL="742950" indent="-285750" defTabSz="1017588" eaLnBrk="0" hangingPunct="0">
                <a:spcAft>
                  <a:spcPct val="50000"/>
                </a:spcAft>
                <a:buClr>
                  <a:srgbClr val="215C6E"/>
                </a:buClr>
                <a:buFont typeface="Arial" charset="0"/>
                <a:buChar char="–"/>
                <a:defRPr sz="1600">
                  <a:solidFill>
                    <a:schemeClr val="tx1"/>
                  </a:solidFill>
                  <a:latin typeface="Arial" charset="0"/>
                  <a:ea typeface="ヒラギノ角ゴ Pro W3" charset="-128"/>
                </a:defRPr>
              </a:lvl2pPr>
              <a:lvl3pPr marL="1143000" indent="-228600" defTabSz="1017588" eaLnBrk="0" hangingPunct="0">
                <a:spcAft>
                  <a:spcPts val="963"/>
                </a:spcAft>
                <a:buClr>
                  <a:schemeClr val="tx2"/>
                </a:buClr>
                <a:buFont typeface="Wingdings" pitchFamily="2" charset="2"/>
                <a:buChar char="§"/>
                <a:defRPr sz="1600">
                  <a:solidFill>
                    <a:schemeClr val="tx1"/>
                  </a:solidFill>
                  <a:latin typeface="Arial" charset="0"/>
                  <a:ea typeface="MS PGothic" pitchFamily="34" charset="-128"/>
                </a:defRPr>
              </a:lvl3pPr>
              <a:lvl4pPr marL="1600200" indent="-228600" defTabSz="1017588" eaLnBrk="0" hangingPunct="0">
                <a:spcAft>
                  <a:spcPct val="50000"/>
                </a:spcAft>
                <a:buClr>
                  <a:srgbClr val="F2B623"/>
                </a:buClr>
                <a:buFont typeface="Wingdings" pitchFamily="2" charset="2"/>
                <a:buChar char="§"/>
                <a:defRPr sz="1600">
                  <a:solidFill>
                    <a:schemeClr val="tx1"/>
                  </a:solidFill>
                  <a:latin typeface="Arial" charset="0"/>
                  <a:ea typeface="MS PGothic" pitchFamily="34" charset="-128"/>
                </a:defRPr>
              </a:lvl4pPr>
              <a:lvl5pPr marL="2057400" indent="-228600" defTabSz="1017588" eaLnBrk="0" hangingPunct="0">
                <a:spcAft>
                  <a:spcPct val="50000"/>
                </a:spcAft>
                <a:buClr>
                  <a:schemeClr val="tx2"/>
                </a:buClr>
                <a:buFont typeface="Arial" charset="0"/>
                <a:buChar char="▪"/>
                <a:defRPr sz="1600">
                  <a:solidFill>
                    <a:schemeClr val="tx1"/>
                  </a:solidFill>
                  <a:latin typeface="Arial" charset="0"/>
                  <a:ea typeface="ヒラギノ角ゴ Pro W3" charset="-128"/>
                </a:defRPr>
              </a:lvl5pPr>
              <a:lvl6pPr marL="25146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6pPr>
              <a:lvl7pPr marL="29718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7pPr>
              <a:lvl8pPr marL="34290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8pPr>
              <a:lvl9pPr marL="38862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9pPr>
            </a:lstStyle>
            <a:p>
              <a:pPr eaLnBrk="1" hangingPunct="1">
                <a:lnSpc>
                  <a:spcPct val="100000"/>
                </a:lnSpc>
                <a:spcBef>
                  <a:spcPts val="0"/>
                </a:spcBef>
                <a:spcAft>
                  <a:spcPts val="0"/>
                </a:spcAft>
                <a:buClr>
                  <a:schemeClr val="bg1"/>
                </a:buClr>
                <a:buFontTx/>
                <a:buNone/>
              </a:pPr>
              <a:r>
                <a:rPr lang="en-US" altLang="en-US" sz="1235" baseline="0" dirty="0">
                  <a:solidFill>
                    <a:schemeClr val="bg1"/>
                  </a:solidFill>
                  <a:latin typeface="+mn-lt"/>
                  <a:ea typeface="MS PGothic" pitchFamily="34" charset="-128"/>
                </a:rPr>
                <a:t>Education</a:t>
              </a:r>
            </a:p>
          </p:txBody>
        </p:sp>
        <p:sp>
          <p:nvSpPr>
            <p:cNvPr id="8" name="AutoShape 9"/>
            <p:cNvSpPr>
              <a:spLocks noChangeArrowheads="1"/>
            </p:cNvSpPr>
            <p:nvPr userDrawn="1"/>
          </p:nvSpPr>
          <p:spPr bwMode="white">
            <a:xfrm rot="13500000">
              <a:off x="5222082" y="1874520"/>
              <a:ext cx="258762" cy="244475"/>
            </a:xfrm>
            <a:prstGeom prst="rtTriangle">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lIns="0" tIns="0" rIns="0" bIns="0" anchor="ctr"/>
            <a:lstStyle>
              <a:lvl1pPr defTabSz="1017588" eaLnBrk="0" hangingPunct="0">
                <a:lnSpc>
                  <a:spcPts val="2200"/>
                </a:lnSpc>
                <a:spcAft>
                  <a:spcPct val="50000"/>
                </a:spcAft>
                <a:buClr>
                  <a:schemeClr val="tx2"/>
                </a:buClr>
                <a:buFont typeface="Wingdings" pitchFamily="2" charset="2"/>
                <a:defRPr sz="2000" b="1">
                  <a:solidFill>
                    <a:srgbClr val="00A5E0"/>
                  </a:solidFill>
                  <a:latin typeface="Arial" charset="0"/>
                  <a:ea typeface="ヒラギノ角ゴ Pro W3" charset="-128"/>
                </a:defRPr>
              </a:lvl1pPr>
              <a:lvl2pPr marL="742950" indent="-285750" defTabSz="1017588" eaLnBrk="0" hangingPunct="0">
                <a:spcAft>
                  <a:spcPct val="50000"/>
                </a:spcAft>
                <a:buClr>
                  <a:srgbClr val="215C6E"/>
                </a:buClr>
                <a:buFont typeface="Arial" charset="0"/>
                <a:buChar char="–"/>
                <a:defRPr sz="1600">
                  <a:solidFill>
                    <a:schemeClr val="tx1"/>
                  </a:solidFill>
                  <a:latin typeface="Arial" charset="0"/>
                  <a:ea typeface="ヒラギノ角ゴ Pro W3" charset="-128"/>
                </a:defRPr>
              </a:lvl2pPr>
              <a:lvl3pPr marL="1143000" indent="-228600" defTabSz="1017588" eaLnBrk="0" hangingPunct="0">
                <a:spcAft>
                  <a:spcPts val="963"/>
                </a:spcAft>
                <a:buClr>
                  <a:schemeClr val="tx2"/>
                </a:buClr>
                <a:buFont typeface="Wingdings" pitchFamily="2" charset="2"/>
                <a:buChar char="§"/>
                <a:defRPr sz="1600">
                  <a:solidFill>
                    <a:schemeClr val="tx1"/>
                  </a:solidFill>
                  <a:latin typeface="Arial" charset="0"/>
                  <a:ea typeface="MS PGothic" pitchFamily="34" charset="-128"/>
                </a:defRPr>
              </a:lvl3pPr>
              <a:lvl4pPr marL="1600200" indent="-228600" defTabSz="1017588" eaLnBrk="0" hangingPunct="0">
                <a:spcAft>
                  <a:spcPct val="50000"/>
                </a:spcAft>
                <a:buClr>
                  <a:srgbClr val="F2B623"/>
                </a:buClr>
                <a:buFont typeface="Wingdings" pitchFamily="2" charset="2"/>
                <a:buChar char="§"/>
                <a:defRPr sz="1600">
                  <a:solidFill>
                    <a:schemeClr val="tx1"/>
                  </a:solidFill>
                  <a:latin typeface="Arial" charset="0"/>
                  <a:ea typeface="MS PGothic" pitchFamily="34" charset="-128"/>
                </a:defRPr>
              </a:lvl4pPr>
              <a:lvl5pPr marL="2057400" indent="-228600" defTabSz="1017588" eaLnBrk="0" hangingPunct="0">
                <a:spcAft>
                  <a:spcPct val="50000"/>
                </a:spcAft>
                <a:buClr>
                  <a:schemeClr val="tx2"/>
                </a:buClr>
                <a:buFont typeface="Arial" charset="0"/>
                <a:buChar char="▪"/>
                <a:defRPr sz="1600">
                  <a:solidFill>
                    <a:schemeClr val="tx1"/>
                  </a:solidFill>
                  <a:latin typeface="Arial" charset="0"/>
                  <a:ea typeface="ヒラギノ角ゴ Pro W3" charset="-128"/>
                </a:defRPr>
              </a:lvl5pPr>
              <a:lvl6pPr marL="25146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6pPr>
              <a:lvl7pPr marL="29718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7pPr>
              <a:lvl8pPr marL="34290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8pPr>
              <a:lvl9pPr marL="38862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9pPr>
            </a:lstStyle>
            <a:p>
              <a:pPr>
                <a:lnSpc>
                  <a:spcPct val="80000"/>
                </a:lnSpc>
                <a:spcBef>
                  <a:spcPct val="10000"/>
                </a:spcBef>
                <a:spcAft>
                  <a:spcPct val="10000"/>
                </a:spcAft>
                <a:buClrTx/>
                <a:buFontTx/>
                <a:buNone/>
              </a:pPr>
              <a:endParaRPr lang="en-US" altLang="en-US" sz="1412" b="0" dirty="0">
                <a:solidFill>
                  <a:srgbClr val="000000"/>
                </a:solidFill>
                <a:ea typeface="MS PGothic" pitchFamily="34" charset="-128"/>
              </a:endParaRPr>
            </a:p>
          </p:txBody>
        </p:sp>
      </p:grpSp>
      <p:graphicFrame>
        <p:nvGraphicFramePr>
          <p:cNvPr id="9" name="Group 168"/>
          <p:cNvGraphicFramePr>
            <a:graphicFrameLocks noGrp="1"/>
          </p:cNvGraphicFramePr>
          <p:nvPr userDrawn="1"/>
        </p:nvGraphicFramePr>
        <p:xfrm>
          <a:off x="415637" y="2823882"/>
          <a:ext cx="8312727" cy="269035"/>
        </p:xfrm>
        <a:graphic>
          <a:graphicData uri="http://schemas.openxmlformats.org/drawingml/2006/table">
            <a:tbl>
              <a:tblPr/>
              <a:tblGrid>
                <a:gridCol w="8312727">
                  <a:extLst>
                    <a:ext uri="{9D8B030D-6E8A-4147-A177-3AD203B41FA5}">
                      <a16:colId xmlns:a16="http://schemas.microsoft.com/office/drawing/2014/main" val="20000"/>
                    </a:ext>
                  </a:extLst>
                </a:gridCol>
              </a:tblGrid>
              <a:tr h="269035">
                <a:tc>
                  <a:txBody>
                    <a:bodyPr/>
                    <a:lstStyle/>
                    <a:p>
                      <a:pPr marL="0" marR="0" lvl="0" indent="0" algn="l" defTabSz="1019175" rtl="0" eaLnBrk="1" fontAlgn="base" latinLnBrk="0" hangingPunct="1">
                        <a:lnSpc>
                          <a:spcPct val="100000"/>
                        </a:lnSpc>
                        <a:spcBef>
                          <a:spcPct val="0"/>
                        </a:spcBef>
                        <a:spcAft>
                          <a:spcPct val="50000"/>
                        </a:spcAft>
                        <a:buClr>
                          <a:schemeClr val="tx2"/>
                        </a:buClr>
                        <a:buSzTx/>
                        <a:buFont typeface="Wingdings" charset="2"/>
                        <a:buNone/>
                        <a:tabLst/>
                      </a:pPr>
                      <a:r>
                        <a:rPr kumimoji="0" lang="en-US" sz="1200" b="1" i="0" u="none" strike="noStrike" cap="none" normalizeH="0" baseline="0" dirty="0">
                          <a:ln>
                            <a:noFill/>
                          </a:ln>
                          <a:solidFill>
                            <a:schemeClr val="bg1"/>
                          </a:solidFill>
                          <a:effectLst/>
                          <a:latin typeface="+mn-lt"/>
                        </a:rPr>
                        <a:t>About</a:t>
                      </a:r>
                    </a:p>
                  </a:txBody>
                  <a:tcPr marL="83127" marR="83127" marT="40388" marB="4038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bl>
          </a:graphicData>
        </a:graphic>
      </p:graphicFrame>
      <p:sp>
        <p:nvSpPr>
          <p:cNvPr id="11" name="Content Placeholder 10"/>
          <p:cNvSpPr>
            <a:spLocks noGrp="1"/>
          </p:cNvSpPr>
          <p:nvPr>
            <p:ph sz="quarter" idx="11"/>
          </p:nvPr>
        </p:nvSpPr>
        <p:spPr>
          <a:xfrm>
            <a:off x="415637" y="3230095"/>
            <a:ext cx="8312727" cy="2821082"/>
          </a:xfrm>
        </p:spPr>
        <p:txBody>
          <a:bodyPr numCol="2" spcCol="274320"/>
          <a:lstStyle>
            <a:lvl1pPr marL="0" indent="0">
              <a:lnSpc>
                <a:spcPct val="100000"/>
              </a:lnSpc>
              <a:spcAft>
                <a:spcPts val="529"/>
              </a:spcAft>
              <a:buNone/>
              <a:defRPr sz="1235"/>
            </a:lvl1pPr>
            <a:lvl2pPr marL="198915" indent="-112065">
              <a:lnSpc>
                <a:spcPct val="100000"/>
              </a:lnSpc>
              <a:spcAft>
                <a:spcPts val="529"/>
              </a:spcAft>
              <a:buClrTx/>
              <a:buFont typeface="Wingdings" panose="05000000000000000000" pitchFamily="2" charset="2"/>
              <a:buChar char="§"/>
              <a:defRPr sz="1235" baseline="0"/>
            </a:lvl2pPr>
          </a:lstStyle>
          <a:p>
            <a:pPr lvl="0"/>
            <a:r>
              <a:rPr lang="en-US"/>
              <a:t>Click to edit Master text styles</a:t>
            </a:r>
          </a:p>
          <a:p>
            <a:pPr lvl="1"/>
            <a:r>
              <a:rPr lang="en-US"/>
              <a:t>Second level</a:t>
            </a:r>
          </a:p>
        </p:txBody>
      </p:sp>
      <p:sp>
        <p:nvSpPr>
          <p:cNvPr id="15" name="Content Placeholder 14"/>
          <p:cNvSpPr>
            <a:spLocks noGrp="1"/>
          </p:cNvSpPr>
          <p:nvPr>
            <p:ph sz="quarter" idx="12"/>
          </p:nvPr>
        </p:nvSpPr>
        <p:spPr bwMode="auto">
          <a:xfrm>
            <a:off x="4918364" y="1717129"/>
            <a:ext cx="3810000" cy="835010"/>
          </a:xfrm>
        </p:spPr>
        <p:txBody>
          <a:bodyPr lIns="274320"/>
          <a:lstStyle>
            <a:lvl1pPr marL="103660" indent="-103660">
              <a:lnSpc>
                <a:spcPct val="100000"/>
              </a:lnSpc>
              <a:spcAft>
                <a:spcPts val="265"/>
              </a:spcAft>
              <a:buClr>
                <a:schemeClr val="bg1"/>
              </a:buClr>
              <a:defRPr sz="1059" b="1" baseline="0">
                <a:solidFill>
                  <a:schemeClr val="bg1"/>
                </a:solidFill>
              </a:defRPr>
            </a:lvl1pPr>
          </a:lstStyle>
          <a:p>
            <a:pPr lvl="0"/>
            <a:r>
              <a:rPr lang="en-US"/>
              <a:t>Click to edit Master text styles</a:t>
            </a:r>
          </a:p>
        </p:txBody>
      </p:sp>
      <p:sp>
        <p:nvSpPr>
          <p:cNvPr id="22" name="Picture Placeholder 21"/>
          <p:cNvSpPr>
            <a:spLocks noGrp="1"/>
          </p:cNvSpPr>
          <p:nvPr>
            <p:ph type="pic" sz="quarter" idx="14"/>
          </p:nvPr>
        </p:nvSpPr>
        <p:spPr>
          <a:xfrm>
            <a:off x="415636" y="1075765"/>
            <a:ext cx="1524000" cy="1479176"/>
          </a:xfrm>
        </p:spPr>
        <p:txBody>
          <a:bodyPr/>
          <a:lstStyle>
            <a:lvl1pPr marL="0" indent="0">
              <a:buNone/>
              <a:defRPr/>
            </a:lvl1pPr>
          </a:lstStyle>
          <a:p>
            <a:endParaRPr lang="en-US" dirty="0"/>
          </a:p>
        </p:txBody>
      </p:sp>
      <p:sp>
        <p:nvSpPr>
          <p:cNvPr id="5" name="Footer Placeholder 4"/>
          <p:cNvSpPr>
            <a:spLocks noGrp="1"/>
          </p:cNvSpPr>
          <p:nvPr>
            <p:ph type="ftr" sz="quarter" idx="15"/>
          </p:nvPr>
        </p:nvSpPr>
        <p:spPr/>
        <p:txBody>
          <a:bodyPr/>
          <a:lstStyle/>
          <a:p>
            <a:pPr>
              <a:defRPr/>
            </a:pPr>
            <a:r>
              <a:rPr lang="en-US" dirty="0"/>
              <a:t>VT 1115 Waiver Technical Assistance Check-in with AHS Leadership, September 24, 2021| Manatt Health Strategies, LLC</a:t>
            </a:r>
          </a:p>
        </p:txBody>
      </p:sp>
      <p:sp>
        <p:nvSpPr>
          <p:cNvPr id="3" name="Title 2"/>
          <p:cNvSpPr>
            <a:spLocks noGrp="1"/>
          </p:cNvSpPr>
          <p:nvPr>
            <p:ph type="title"/>
          </p:nvPr>
        </p:nvSpPr>
        <p:spPr/>
        <p:txBody>
          <a:bodyPr/>
          <a:lstStyle/>
          <a:p>
            <a:r>
              <a:rPr lang="en-US"/>
              <a:t>Click to edit Master title style</a:t>
            </a:r>
          </a:p>
        </p:txBody>
      </p:sp>
      <p:sp>
        <p:nvSpPr>
          <p:cNvPr id="13" name="Content Placeholder 18"/>
          <p:cNvSpPr>
            <a:spLocks noGrp="1"/>
          </p:cNvSpPr>
          <p:nvPr>
            <p:ph sz="quarter" idx="21"/>
          </p:nvPr>
        </p:nvSpPr>
        <p:spPr>
          <a:xfrm>
            <a:off x="1939636" y="1078567"/>
            <a:ext cx="2493818" cy="1476375"/>
          </a:xfrm>
        </p:spPr>
        <p:txBody>
          <a:bodyPr lIns="201168" tIns="137160" rIns="45720" bIns="45720"/>
          <a:lstStyle>
            <a:lvl1pPr marL="0" indent="0">
              <a:spcAft>
                <a:spcPts val="0"/>
              </a:spcAft>
              <a:buNone/>
              <a:defRPr sz="1941" b="1" baseline="0">
                <a:solidFill>
                  <a:schemeClr val="accent1"/>
                </a:solidFill>
                <a:latin typeface="+mj-lt"/>
              </a:defRPr>
            </a:lvl1pPr>
            <a:lvl2pPr marL="0" indent="0">
              <a:spcAft>
                <a:spcPts val="529"/>
              </a:spcAft>
              <a:buNone/>
              <a:defRPr sz="1235" b="1" baseline="0">
                <a:solidFill>
                  <a:schemeClr val="accent2"/>
                </a:solidFill>
              </a:defRPr>
            </a:lvl2pPr>
            <a:lvl3pPr marL="0" indent="0">
              <a:spcAft>
                <a:spcPts val="529"/>
              </a:spcAft>
              <a:buNone/>
              <a:defRPr sz="1235" baseline="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59482705"/>
      </p:ext>
    </p:extLst>
  </p:cSld>
  <p:clrMapOvr>
    <a:masterClrMapping/>
  </p:clrMapOvr>
  <p:transition spd="slow">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io 2-Author">
    <p:spTree>
      <p:nvGrpSpPr>
        <p:cNvPr id="1" name=""/>
        <p:cNvGrpSpPr/>
        <p:nvPr/>
      </p:nvGrpSpPr>
      <p:grpSpPr>
        <a:xfrm>
          <a:off x="0" y="0"/>
          <a:ext cx="0" cy="0"/>
          <a:chOff x="0" y="0"/>
          <a:chExt cx="0" cy="0"/>
        </a:xfrm>
      </p:grpSpPr>
      <p:graphicFrame>
        <p:nvGraphicFramePr>
          <p:cNvPr id="9" name="Group 168"/>
          <p:cNvGraphicFramePr>
            <a:graphicFrameLocks noGrp="1"/>
          </p:cNvGraphicFramePr>
          <p:nvPr userDrawn="1"/>
        </p:nvGraphicFramePr>
        <p:xfrm>
          <a:off x="415636" y="2823882"/>
          <a:ext cx="4017818" cy="269035"/>
        </p:xfrm>
        <a:graphic>
          <a:graphicData uri="http://schemas.openxmlformats.org/drawingml/2006/table">
            <a:tbl>
              <a:tblPr/>
              <a:tblGrid>
                <a:gridCol w="4017818">
                  <a:extLst>
                    <a:ext uri="{9D8B030D-6E8A-4147-A177-3AD203B41FA5}">
                      <a16:colId xmlns:a16="http://schemas.microsoft.com/office/drawing/2014/main" val="20000"/>
                    </a:ext>
                  </a:extLst>
                </a:gridCol>
              </a:tblGrid>
              <a:tr h="269035">
                <a:tc>
                  <a:txBody>
                    <a:bodyPr/>
                    <a:lstStyle/>
                    <a:p>
                      <a:pPr marL="0" marR="0" lvl="0" indent="0" algn="l" defTabSz="1019175" rtl="0" eaLnBrk="1" fontAlgn="base" latinLnBrk="0" hangingPunct="1">
                        <a:lnSpc>
                          <a:spcPct val="100000"/>
                        </a:lnSpc>
                        <a:spcBef>
                          <a:spcPct val="0"/>
                        </a:spcBef>
                        <a:spcAft>
                          <a:spcPct val="50000"/>
                        </a:spcAft>
                        <a:buClr>
                          <a:schemeClr val="tx2"/>
                        </a:buClr>
                        <a:buSzTx/>
                        <a:buFont typeface="Wingdings" charset="2"/>
                        <a:buNone/>
                        <a:tabLst/>
                      </a:pPr>
                      <a:r>
                        <a:rPr kumimoji="0" lang="en-US" sz="1200" b="1" i="0" u="none" strike="noStrike" cap="none" normalizeH="0" baseline="0" dirty="0">
                          <a:ln>
                            <a:noFill/>
                          </a:ln>
                          <a:solidFill>
                            <a:schemeClr val="bg1"/>
                          </a:solidFill>
                          <a:effectLst/>
                          <a:latin typeface="+mn-lt"/>
                        </a:rPr>
                        <a:t>About</a:t>
                      </a:r>
                    </a:p>
                  </a:txBody>
                  <a:tcPr marL="83127" marR="83127" marT="40388" marB="4038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bl>
          </a:graphicData>
        </a:graphic>
      </p:graphicFrame>
      <p:sp>
        <p:nvSpPr>
          <p:cNvPr id="11" name="Content Placeholder 10"/>
          <p:cNvSpPr>
            <a:spLocks noGrp="1"/>
          </p:cNvSpPr>
          <p:nvPr>
            <p:ph sz="quarter" idx="11"/>
          </p:nvPr>
        </p:nvSpPr>
        <p:spPr>
          <a:xfrm>
            <a:off x="415636" y="3230095"/>
            <a:ext cx="4017818" cy="2821082"/>
          </a:xfrm>
        </p:spPr>
        <p:txBody>
          <a:bodyPr numCol="1" spcCol="274320"/>
          <a:lstStyle>
            <a:lvl1pPr marL="0" indent="0">
              <a:lnSpc>
                <a:spcPct val="100000"/>
              </a:lnSpc>
              <a:spcAft>
                <a:spcPts val="529"/>
              </a:spcAft>
              <a:buNone/>
              <a:defRPr sz="1235"/>
            </a:lvl1pPr>
            <a:lvl2pPr marL="198915" indent="-112065">
              <a:lnSpc>
                <a:spcPct val="100000"/>
              </a:lnSpc>
              <a:spcAft>
                <a:spcPts val="529"/>
              </a:spcAft>
              <a:buClrTx/>
              <a:buFont typeface="Wingdings" panose="05000000000000000000" pitchFamily="2" charset="2"/>
              <a:buChar char="§"/>
              <a:defRPr sz="1235" baseline="0"/>
            </a:lvl2pPr>
          </a:lstStyle>
          <a:p>
            <a:pPr lvl="0"/>
            <a:r>
              <a:rPr lang="en-US"/>
              <a:t>Click to edit Master text styles</a:t>
            </a:r>
          </a:p>
          <a:p>
            <a:pPr lvl="1"/>
            <a:r>
              <a:rPr lang="en-US"/>
              <a:t>Second level</a:t>
            </a:r>
          </a:p>
        </p:txBody>
      </p:sp>
      <p:sp>
        <p:nvSpPr>
          <p:cNvPr id="22" name="Picture Placeholder 21"/>
          <p:cNvSpPr>
            <a:spLocks noGrp="1"/>
          </p:cNvSpPr>
          <p:nvPr>
            <p:ph type="pic" sz="quarter" idx="14"/>
          </p:nvPr>
        </p:nvSpPr>
        <p:spPr>
          <a:xfrm>
            <a:off x="415636" y="1075765"/>
            <a:ext cx="1524000" cy="1479176"/>
          </a:xfrm>
        </p:spPr>
        <p:txBody>
          <a:bodyPr/>
          <a:lstStyle>
            <a:lvl1pPr marL="0" indent="0">
              <a:buNone/>
              <a:defRPr/>
            </a:lvl1pPr>
          </a:lstStyle>
          <a:p>
            <a:endParaRPr lang="en-US" dirty="0"/>
          </a:p>
        </p:txBody>
      </p:sp>
      <p:sp>
        <p:nvSpPr>
          <p:cNvPr id="5" name="Footer Placeholder 4"/>
          <p:cNvSpPr>
            <a:spLocks noGrp="1"/>
          </p:cNvSpPr>
          <p:nvPr>
            <p:ph type="ftr" sz="quarter" idx="15"/>
          </p:nvPr>
        </p:nvSpPr>
        <p:spPr/>
        <p:txBody>
          <a:bodyPr/>
          <a:lstStyle/>
          <a:p>
            <a:pPr>
              <a:defRPr/>
            </a:pPr>
            <a:r>
              <a:rPr lang="en-US" dirty="0"/>
              <a:t>VT 1115 Waiver Technical Assistance Check-in with AHS Leadership, September 24, 2021| Manatt Health Strategies, LLC</a:t>
            </a:r>
          </a:p>
        </p:txBody>
      </p:sp>
      <p:sp>
        <p:nvSpPr>
          <p:cNvPr id="3" name="Title 2"/>
          <p:cNvSpPr>
            <a:spLocks noGrp="1"/>
          </p:cNvSpPr>
          <p:nvPr>
            <p:ph type="title"/>
          </p:nvPr>
        </p:nvSpPr>
        <p:spPr/>
        <p:txBody>
          <a:bodyPr/>
          <a:lstStyle/>
          <a:p>
            <a:r>
              <a:rPr lang="en-US"/>
              <a:t>Click to edit Master title style</a:t>
            </a:r>
          </a:p>
        </p:txBody>
      </p:sp>
      <p:sp>
        <p:nvSpPr>
          <p:cNvPr id="13" name="Content Placeholder 18"/>
          <p:cNvSpPr>
            <a:spLocks noGrp="1"/>
          </p:cNvSpPr>
          <p:nvPr>
            <p:ph sz="quarter" idx="21"/>
          </p:nvPr>
        </p:nvSpPr>
        <p:spPr>
          <a:xfrm>
            <a:off x="1939636" y="1078567"/>
            <a:ext cx="2493818" cy="1476375"/>
          </a:xfrm>
        </p:spPr>
        <p:txBody>
          <a:bodyPr lIns="201168" tIns="137160" rIns="45720" bIns="45720"/>
          <a:lstStyle>
            <a:lvl1pPr marL="0" indent="0">
              <a:spcAft>
                <a:spcPts val="0"/>
              </a:spcAft>
              <a:buNone/>
              <a:defRPr sz="1941" b="1" baseline="0">
                <a:solidFill>
                  <a:schemeClr val="accent1"/>
                </a:solidFill>
                <a:latin typeface="+mj-lt"/>
              </a:defRPr>
            </a:lvl1pPr>
            <a:lvl2pPr marL="0" indent="0">
              <a:spcAft>
                <a:spcPts val="529"/>
              </a:spcAft>
              <a:buNone/>
              <a:defRPr sz="1235" b="1" baseline="0">
                <a:solidFill>
                  <a:schemeClr val="accent2"/>
                </a:solidFill>
              </a:defRPr>
            </a:lvl2pPr>
            <a:lvl3pPr marL="0" indent="0">
              <a:spcAft>
                <a:spcPts val="529"/>
              </a:spcAft>
              <a:buNone/>
              <a:defRPr sz="1235" baseline="0"/>
            </a:lvl3pPr>
          </a:lstStyle>
          <a:p>
            <a:pPr lvl="0"/>
            <a:r>
              <a:rPr lang="en-US"/>
              <a:t>Click to edit Master text styles</a:t>
            </a:r>
          </a:p>
          <a:p>
            <a:pPr lvl="1"/>
            <a:r>
              <a:rPr lang="en-US"/>
              <a:t>Second level</a:t>
            </a:r>
          </a:p>
          <a:p>
            <a:pPr lvl="2"/>
            <a:r>
              <a:rPr lang="en-US"/>
              <a:t>Third level</a:t>
            </a:r>
          </a:p>
        </p:txBody>
      </p:sp>
      <p:graphicFrame>
        <p:nvGraphicFramePr>
          <p:cNvPr id="14" name="Group 168"/>
          <p:cNvGraphicFramePr>
            <a:graphicFrameLocks noGrp="1"/>
          </p:cNvGraphicFramePr>
          <p:nvPr userDrawn="1"/>
        </p:nvGraphicFramePr>
        <p:xfrm>
          <a:off x="4710546" y="2823882"/>
          <a:ext cx="4017818" cy="269035"/>
        </p:xfrm>
        <a:graphic>
          <a:graphicData uri="http://schemas.openxmlformats.org/drawingml/2006/table">
            <a:tbl>
              <a:tblPr/>
              <a:tblGrid>
                <a:gridCol w="4017818">
                  <a:extLst>
                    <a:ext uri="{9D8B030D-6E8A-4147-A177-3AD203B41FA5}">
                      <a16:colId xmlns:a16="http://schemas.microsoft.com/office/drawing/2014/main" val="20000"/>
                    </a:ext>
                  </a:extLst>
                </a:gridCol>
              </a:tblGrid>
              <a:tr h="269035">
                <a:tc>
                  <a:txBody>
                    <a:bodyPr/>
                    <a:lstStyle/>
                    <a:p>
                      <a:pPr marL="0" marR="0" lvl="0" indent="0" algn="l" defTabSz="1019175" rtl="0" eaLnBrk="1" fontAlgn="base" latinLnBrk="0" hangingPunct="1">
                        <a:lnSpc>
                          <a:spcPct val="100000"/>
                        </a:lnSpc>
                        <a:spcBef>
                          <a:spcPct val="0"/>
                        </a:spcBef>
                        <a:spcAft>
                          <a:spcPct val="50000"/>
                        </a:spcAft>
                        <a:buClr>
                          <a:schemeClr val="tx2"/>
                        </a:buClr>
                        <a:buSzTx/>
                        <a:buFont typeface="Wingdings" charset="2"/>
                        <a:buNone/>
                        <a:tabLst/>
                      </a:pPr>
                      <a:r>
                        <a:rPr kumimoji="0" lang="en-US" sz="1200" b="1" i="0" u="none" strike="noStrike" cap="none" normalizeH="0" baseline="0" dirty="0">
                          <a:ln>
                            <a:noFill/>
                          </a:ln>
                          <a:solidFill>
                            <a:schemeClr val="bg1"/>
                          </a:solidFill>
                          <a:effectLst/>
                          <a:latin typeface="+mn-lt"/>
                        </a:rPr>
                        <a:t>About</a:t>
                      </a:r>
                    </a:p>
                  </a:txBody>
                  <a:tcPr marL="83127" marR="83127" marT="40388" marB="4038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bl>
          </a:graphicData>
        </a:graphic>
      </p:graphicFrame>
      <p:sp>
        <p:nvSpPr>
          <p:cNvPr id="16" name="Content Placeholder 10"/>
          <p:cNvSpPr>
            <a:spLocks noGrp="1"/>
          </p:cNvSpPr>
          <p:nvPr>
            <p:ph sz="quarter" idx="22"/>
          </p:nvPr>
        </p:nvSpPr>
        <p:spPr>
          <a:xfrm>
            <a:off x="4710546" y="3230095"/>
            <a:ext cx="4017818" cy="2821082"/>
          </a:xfrm>
        </p:spPr>
        <p:txBody>
          <a:bodyPr numCol="1" spcCol="274320"/>
          <a:lstStyle>
            <a:lvl1pPr marL="0" indent="0">
              <a:lnSpc>
                <a:spcPct val="100000"/>
              </a:lnSpc>
              <a:spcAft>
                <a:spcPts val="529"/>
              </a:spcAft>
              <a:buNone/>
              <a:defRPr sz="1235"/>
            </a:lvl1pPr>
            <a:lvl2pPr marL="198915" indent="-112065">
              <a:lnSpc>
                <a:spcPct val="100000"/>
              </a:lnSpc>
              <a:spcAft>
                <a:spcPts val="529"/>
              </a:spcAft>
              <a:buClrTx/>
              <a:buFont typeface="Wingdings" panose="05000000000000000000" pitchFamily="2" charset="2"/>
              <a:buChar char="§"/>
              <a:defRPr sz="1235" baseline="0"/>
            </a:lvl2pPr>
          </a:lstStyle>
          <a:p>
            <a:pPr lvl="0"/>
            <a:r>
              <a:rPr lang="en-US"/>
              <a:t>Click to edit Master text styles</a:t>
            </a:r>
          </a:p>
          <a:p>
            <a:pPr lvl="1"/>
            <a:r>
              <a:rPr lang="en-US"/>
              <a:t>Second level</a:t>
            </a:r>
          </a:p>
        </p:txBody>
      </p:sp>
      <p:sp>
        <p:nvSpPr>
          <p:cNvPr id="17" name="Picture Placeholder 21"/>
          <p:cNvSpPr>
            <a:spLocks noGrp="1"/>
          </p:cNvSpPr>
          <p:nvPr>
            <p:ph type="pic" sz="quarter" idx="23"/>
          </p:nvPr>
        </p:nvSpPr>
        <p:spPr>
          <a:xfrm>
            <a:off x="4710545" y="1075765"/>
            <a:ext cx="1524000" cy="1479176"/>
          </a:xfrm>
        </p:spPr>
        <p:txBody>
          <a:bodyPr/>
          <a:lstStyle>
            <a:lvl1pPr marL="0" indent="0">
              <a:buNone/>
              <a:defRPr/>
            </a:lvl1pPr>
          </a:lstStyle>
          <a:p>
            <a:endParaRPr lang="en-US" dirty="0"/>
          </a:p>
        </p:txBody>
      </p:sp>
      <p:sp>
        <p:nvSpPr>
          <p:cNvPr id="18" name="Content Placeholder 18"/>
          <p:cNvSpPr>
            <a:spLocks noGrp="1"/>
          </p:cNvSpPr>
          <p:nvPr>
            <p:ph sz="quarter" idx="24"/>
          </p:nvPr>
        </p:nvSpPr>
        <p:spPr>
          <a:xfrm>
            <a:off x="6234546" y="1078567"/>
            <a:ext cx="2493818" cy="1476375"/>
          </a:xfrm>
        </p:spPr>
        <p:txBody>
          <a:bodyPr lIns="201168" tIns="137160" rIns="45720" bIns="45720"/>
          <a:lstStyle>
            <a:lvl1pPr marL="0" indent="0">
              <a:spcAft>
                <a:spcPts val="0"/>
              </a:spcAft>
              <a:buNone/>
              <a:defRPr sz="1941" b="1" baseline="0">
                <a:solidFill>
                  <a:schemeClr val="accent1"/>
                </a:solidFill>
                <a:latin typeface="+mj-lt"/>
              </a:defRPr>
            </a:lvl1pPr>
            <a:lvl2pPr marL="0" indent="0">
              <a:spcAft>
                <a:spcPts val="529"/>
              </a:spcAft>
              <a:buNone/>
              <a:defRPr sz="1235" b="1" baseline="0">
                <a:solidFill>
                  <a:schemeClr val="accent2"/>
                </a:solidFill>
              </a:defRPr>
            </a:lvl2pPr>
            <a:lvl3pPr marL="0" indent="0">
              <a:spcAft>
                <a:spcPts val="529"/>
              </a:spcAft>
              <a:buNone/>
              <a:defRPr sz="1235" baseline="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49291908"/>
      </p:ext>
    </p:extLst>
  </p:cSld>
  <p:clrMapOvr>
    <a:masterClrMapping/>
  </p:clrMapOvr>
  <p:transition spd="slow">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44615282"/>
      </p:ext>
    </p:extLst>
  </p:cSld>
  <p:clrMapOvr>
    <a:masterClrMapping/>
  </p:clrMapOvr>
  <p:transition spd="slow">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267143" y="6182497"/>
            <a:ext cx="20574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4449815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1DF526-A8D9-4FEC-8E5C-8E3C132ADFEF}"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lgn="l">
              <a:defRPr/>
            </a:lvl1pPr>
          </a:lstStyle>
          <a:p>
            <a:fld id="{B50A04D7-452B-4628-BC5C-774F3290A092}" type="slidenum">
              <a:rPr lang="en-US" smtClean="0"/>
              <a:pPr/>
              <a:t>‹#›</a:t>
            </a:fld>
            <a:endParaRPr lang="en-US" dirty="0"/>
          </a:p>
        </p:txBody>
      </p:sp>
    </p:spTree>
    <p:extLst>
      <p:ext uri="{BB962C8B-B14F-4D97-AF65-F5344CB8AC3E}">
        <p14:creationId xmlns:p14="http://schemas.microsoft.com/office/powerpoint/2010/main" val="197483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3756A7-267A-4193-8FC8-8135AE1CA617}"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27783482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998885-C6A6-4707-B80D-2CFF9F34DDAD}" type="datetime1">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3780511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26F845-EB0C-4BE0-9C4D-FA56E0F705A6}" type="datetime1">
              <a:rPr lang="en-US" smtClean="0"/>
              <a:t>8/29/2022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36447518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B6AB37-8956-4A89-9CA2-337E76B59787}" type="datetime1">
              <a:rPr lang="en-US" smtClean="0"/>
              <a:t>8/29/2022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9540634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A41FA-8BFD-4C9E-B972-7B898310AF50}" type="datetime1">
              <a:rPr lang="en-US" smtClean="0"/>
              <a:t>8/29/2022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2223010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998885-C6A6-4707-B80D-2CFF9F34DDAD}" type="datetime1">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9781739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BEB33D-9183-4E34-994B-8FC6B0CBFBC3}" type="datetime1">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13041809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02449-561E-409E-B558-851E6274838C}" type="datetime1">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14000462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3BE52-EE36-4038-B0E5-B112DE5B230D}"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14774951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809FEE-5347-4553-A03D-261EF57EC1C0}" type="datetime1">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294642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26F845-EB0C-4BE0-9C4D-FA56E0F705A6}" type="datetime1">
              <a:rPr lang="en-US" smtClean="0"/>
              <a:t>8/29/2022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91136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B6AB37-8956-4A89-9CA2-337E76B59787}" type="datetime1">
              <a:rPr lang="en-US" smtClean="0"/>
              <a:t>8/29/2022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219651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A41FA-8BFD-4C9E-B972-7B898310AF50}" type="datetime1">
              <a:rPr lang="en-US" smtClean="0"/>
              <a:t>8/29/2022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1350581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BEB33D-9183-4E34-994B-8FC6B0CBFBC3}" type="datetime1">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391460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02449-561E-409E-B558-851E6274838C}" type="datetime1">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0A04D7-452B-4628-BC5C-774F3290A092}" type="slidenum">
              <a:rPr lang="en-US" smtClean="0"/>
              <a:t>‹#›</a:t>
            </a:fld>
            <a:endParaRPr lang="en-US" dirty="0"/>
          </a:p>
        </p:txBody>
      </p:sp>
    </p:spTree>
    <p:extLst>
      <p:ext uri="{BB962C8B-B14F-4D97-AF65-F5344CB8AC3E}">
        <p14:creationId xmlns:p14="http://schemas.microsoft.com/office/powerpoint/2010/main" val="58827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oleObject" Target="../embeddings/oleObject1.bin"/><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tags" Target="../tags/tag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ags" Target="../tags/tag1.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vmlDrawing" Target="../drawings/vmlDrawing1.vml"/><Relationship Id="rId28" Type="http://schemas.openxmlformats.org/officeDocument/2006/relationships/image" Target="../media/image2.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heme" Target="../theme/theme2.xml"/><Relationship Id="rId27"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4.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40352" y="6356349"/>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8/29/2022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7643" y="635634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C11A2-7A46-44C2-9E40-178A8AF4CE03}" type="slidenum">
              <a:rPr lang="en-US" smtClean="0"/>
              <a:pPr/>
              <a:t>‹#›</a:t>
            </a:fld>
            <a:endParaRPr lang="en-US" dirty="0"/>
          </a:p>
        </p:txBody>
      </p:sp>
      <p:sp>
        <p:nvSpPr>
          <p:cNvPr id="8" name="Rectangle 7">
            <a:extLst>
              <a:ext uri="{FF2B5EF4-FFF2-40B4-BE49-F238E27FC236}">
                <a16:creationId xmlns:a16="http://schemas.microsoft.com/office/drawing/2014/main" id="{5F49321D-45E8-4EF1-8813-312B8CCEECB8}"/>
              </a:ext>
            </a:extLst>
          </p:cNvPr>
          <p:cNvSpPr/>
          <p:nvPr userDrawn="1"/>
        </p:nvSpPr>
        <p:spPr>
          <a:xfrm>
            <a:off x="0" y="136526"/>
            <a:ext cx="9144000" cy="228599"/>
          </a:xfrm>
          <a:prstGeom prst="rect">
            <a:avLst/>
          </a:prstGeom>
          <a:solidFill>
            <a:srgbClr val="007935">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9237203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4"/>
            </p:custDataLst>
          </p:nvPr>
        </p:nvGraphicFramePr>
        <p:xfrm>
          <a:off x="1443" y="1401"/>
          <a:ext cx="1444" cy="1401"/>
        </p:xfrm>
        <a:graphic>
          <a:graphicData uri="http://schemas.openxmlformats.org/presentationml/2006/ole">
            <mc:AlternateContent xmlns:mc="http://schemas.openxmlformats.org/markup-compatibility/2006">
              <mc:Choice xmlns:v="urn:schemas-microsoft-com:vml" Requires="v">
                <p:oleObj spid="_x0000_s1027" name="think-cell Slide" r:id="rId26" imgW="270" imgH="270" progId="TCLayout.ActiveDocument.1">
                  <p:embed/>
                </p:oleObj>
              </mc:Choice>
              <mc:Fallback>
                <p:oleObj name="think-cell Slide" r:id="rId26" imgW="270" imgH="270" progId="TCLayout.ActiveDocument.1">
                  <p:embed/>
                  <p:pic>
                    <p:nvPicPr>
                      <p:cNvPr id="3" name="Object 2" hidden="1"/>
                      <p:cNvPicPr/>
                      <p:nvPr/>
                    </p:nvPicPr>
                    <p:blipFill>
                      <a:blip r:embed="rId27"/>
                      <a:stretch>
                        <a:fillRect/>
                      </a:stretch>
                    </p:blipFill>
                    <p:spPr>
                      <a:xfrm>
                        <a:off x="1443" y="1401"/>
                        <a:ext cx="1444" cy="1401"/>
                      </a:xfrm>
                      <a:prstGeom prst="rect">
                        <a:avLst/>
                      </a:prstGeom>
                    </p:spPr>
                  </p:pic>
                </p:oleObj>
              </mc:Fallback>
            </mc:AlternateContent>
          </a:graphicData>
        </a:graphic>
      </p:graphicFrame>
      <p:sp>
        <p:nvSpPr>
          <p:cNvPr id="2" name="Rectangle 1" hidden="1"/>
          <p:cNvSpPr/>
          <p:nvPr userDrawn="1">
            <p:custDataLst>
              <p:tags r:id="rId25"/>
            </p:custDataLst>
          </p:nvPr>
        </p:nvSpPr>
        <p:spPr bwMode="auto">
          <a:xfrm>
            <a:off x="0" y="0"/>
            <a:ext cx="144318" cy="140074"/>
          </a:xfrm>
          <a:prstGeom prst="rect">
            <a:avLst/>
          </a:prstGeom>
          <a:solidFill>
            <a:schemeClr val="bg2"/>
          </a:solidFill>
          <a:ln>
            <a:noFill/>
          </a:ln>
          <a:effectLst/>
        </p:spPr>
        <p:txBody>
          <a:bodyPr wrap="none" lIns="0" tIns="0" rIns="0" bIns="0" rtlCol="0" anchor="ctr" anchorCtr="0">
            <a:noAutofit/>
          </a:bodyPr>
          <a:lstStyle/>
          <a:p>
            <a:pPr marL="0" lvl="0" indent="0" algn="ctr" eaLnBrk="1" hangingPunct="1"/>
            <a:endParaRPr lang="en-US" sz="2471" b="1" i="0" baseline="0" dirty="0">
              <a:solidFill>
                <a:schemeClr val="bg1"/>
              </a:solidFill>
              <a:latin typeface="Calibri"/>
              <a:ea typeface="+mj-ea"/>
              <a:cs typeface="+mj-cs"/>
              <a:sym typeface="Calibri"/>
            </a:endParaRPr>
          </a:p>
        </p:txBody>
      </p:sp>
      <p:grpSp>
        <p:nvGrpSpPr>
          <p:cNvPr id="676890" name="Group 26"/>
          <p:cNvGrpSpPr>
            <a:grpSpLocks/>
          </p:cNvGrpSpPr>
          <p:nvPr/>
        </p:nvGrpSpPr>
        <p:grpSpPr bwMode="auto">
          <a:xfrm>
            <a:off x="415637" y="6118412"/>
            <a:ext cx="8312727" cy="477651"/>
            <a:chOff x="288" y="4363"/>
            <a:chExt cx="5760" cy="341"/>
          </a:xfrm>
        </p:grpSpPr>
        <p:sp>
          <p:nvSpPr>
            <p:cNvPr id="676891" name="Rectangle 27"/>
            <p:cNvSpPr>
              <a:spLocks noChangeArrowheads="1"/>
            </p:cNvSpPr>
            <p:nvPr userDrawn="1"/>
          </p:nvSpPr>
          <p:spPr bwMode="blackWhite">
            <a:xfrm>
              <a:off x="288" y="4363"/>
              <a:ext cx="5040" cy="34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588" dirty="0">
                <a:latin typeface="Calibri" panose="020F0502020204030204" pitchFamily="34" charset="0"/>
              </a:endParaRPr>
            </a:p>
          </p:txBody>
        </p:sp>
        <p:pic>
          <p:nvPicPr>
            <p:cNvPr id="676892" name="Picture 28" descr="MP-logo_RGB"/>
            <p:cNvPicPr>
              <a:picLocks noChangeAspect="1" noChangeArrowheads="1"/>
            </p:cNvPicPr>
            <p:nvPr userDrawn="1"/>
          </p:nvPicPr>
          <p:blipFill>
            <a:blip r:embed="rId28" cstate="print">
              <a:extLst>
                <a:ext uri="{28A0092B-C50C-407E-A947-70E740481C1C}">
                  <a14:useLocalDpi xmlns:a14="http://schemas.microsoft.com/office/drawing/2010/main" val="0"/>
                </a:ext>
              </a:extLst>
            </a:blip>
            <a:srcRect/>
            <a:stretch>
              <a:fillRect/>
            </a:stretch>
          </p:blipFill>
          <p:spPr bwMode="auto">
            <a:xfrm>
              <a:off x="5328" y="4363"/>
              <a:ext cx="720" cy="341"/>
            </a:xfrm>
            <a:prstGeom prst="rect">
              <a:avLst/>
            </a:prstGeom>
            <a:noFill/>
            <a:extLst>
              <a:ext uri="{909E8E84-426E-40DD-AFC4-6F175D3DCCD1}">
                <a14:hiddenFill xmlns:a14="http://schemas.microsoft.com/office/drawing/2010/main">
                  <a:solidFill>
                    <a:srgbClr val="FFFFFF"/>
                  </a:solidFill>
                </a14:hiddenFill>
              </a:ext>
            </a:extLst>
          </p:spPr>
        </p:pic>
      </p:grpSp>
      <p:sp>
        <p:nvSpPr>
          <p:cNvPr id="676893" name="Rectangle 2"/>
          <p:cNvSpPr>
            <a:spLocks noGrp="1" noChangeArrowheads="1"/>
          </p:cNvSpPr>
          <p:nvPr>
            <p:ph type="title"/>
          </p:nvPr>
        </p:nvSpPr>
        <p:spPr bwMode="auto">
          <a:xfrm>
            <a:off x="415636" y="348956"/>
            <a:ext cx="7966364" cy="483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50927" rIns="101854" bIns="50927" numCol="1" anchor="b" anchorCtr="0" compatLnSpc="1">
            <a:prstTxWarp prst="textNoShape">
              <a:avLst/>
            </a:prstTxWarp>
            <a:spAutoFit/>
          </a:bodyPr>
          <a:lstStyle/>
          <a:p>
            <a:pPr lvl="0"/>
            <a:r>
              <a:rPr lang="en-US" altLang="en-US"/>
              <a:t>Click to edit Master title style</a:t>
            </a:r>
          </a:p>
        </p:txBody>
      </p:sp>
      <p:sp>
        <p:nvSpPr>
          <p:cNvPr id="676894" name="Rectangle 3"/>
          <p:cNvSpPr>
            <a:spLocks noGrp="1" noChangeArrowheads="1"/>
          </p:cNvSpPr>
          <p:nvPr>
            <p:ph type="body" idx="1"/>
          </p:nvPr>
        </p:nvSpPr>
        <p:spPr bwMode="auto">
          <a:xfrm>
            <a:off x="415637" y="1075765"/>
            <a:ext cx="8312727" cy="497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Line 12"/>
          <p:cNvSpPr>
            <a:spLocks noChangeShapeType="1"/>
          </p:cNvSpPr>
          <p:nvPr/>
        </p:nvSpPr>
        <p:spPr bwMode="auto">
          <a:xfrm>
            <a:off x="415637" y="806824"/>
            <a:ext cx="8312727" cy="0"/>
          </a:xfrm>
          <a:prstGeom prst="line">
            <a:avLst/>
          </a:prstGeom>
          <a:noFill/>
          <a:ln w="25400">
            <a:solidFill>
              <a:schemeClr val="accent1"/>
            </a:solidFill>
            <a:round/>
            <a:headEnd/>
            <a:tailEnd/>
          </a:ln>
          <a:effectLst/>
        </p:spPr>
        <p:txBody>
          <a:bodyPr lIns="85289" tIns="42645" rIns="85289" bIns="42645"/>
          <a:lstStyle/>
          <a:p>
            <a:pPr eaLnBrk="1" hangingPunct="1">
              <a:defRPr/>
            </a:pPr>
            <a:endParaRPr lang="en-US" sz="1765" dirty="0">
              <a:latin typeface="Calibri" panose="020F0502020204030204" pitchFamily="34" charset="0"/>
            </a:endParaRPr>
          </a:p>
        </p:txBody>
      </p:sp>
      <p:sp>
        <p:nvSpPr>
          <p:cNvPr id="676897" name="Rectangle 33"/>
          <p:cNvSpPr>
            <a:spLocks noGrp="1" noChangeArrowheads="1"/>
          </p:cNvSpPr>
          <p:nvPr>
            <p:ph type="ftr" sz="quarter" idx="3"/>
          </p:nvPr>
        </p:nvSpPr>
        <p:spPr bwMode="auto">
          <a:xfrm>
            <a:off x="415637" y="6252882"/>
            <a:ext cx="5886739"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584" tIns="0" rIns="0" bIns="0" numCol="1" anchor="ctr" anchorCtr="0" compatLnSpc="1">
            <a:prstTxWarp prst="textNoShape">
              <a:avLst/>
            </a:prstTxWarp>
          </a:bodyPr>
          <a:lstStyle>
            <a:lvl1pPr>
              <a:lnSpc>
                <a:spcPct val="80000"/>
              </a:lnSpc>
              <a:spcBef>
                <a:spcPct val="10000"/>
              </a:spcBef>
              <a:spcAft>
                <a:spcPct val="10000"/>
              </a:spcAft>
              <a:defRPr sz="882">
                <a:solidFill>
                  <a:schemeClr val="bg1"/>
                </a:solidFill>
                <a:latin typeface="+mn-lt"/>
                <a:ea typeface="ＭＳ Ｐゴシック" pitchFamily="1" charset="-128"/>
              </a:defRPr>
            </a:lvl1pPr>
          </a:lstStyle>
          <a:p>
            <a:r>
              <a:rPr lang="en-US" altLang="en-US" dirty="0"/>
              <a:t>VT 1115 Waiver Technical Assistance Check-in with AHS Leadership, September 24, 2021| Manatt Health Strategies, LLC</a:t>
            </a:r>
          </a:p>
        </p:txBody>
      </p:sp>
      <p:sp>
        <p:nvSpPr>
          <p:cNvPr id="1037" name="Text Box 13"/>
          <p:cNvSpPr txBox="1">
            <a:spLocks noChangeArrowheads="1"/>
          </p:cNvSpPr>
          <p:nvPr/>
        </p:nvSpPr>
        <p:spPr bwMode="auto">
          <a:xfrm>
            <a:off x="8382000" y="470647"/>
            <a:ext cx="346364" cy="336176"/>
          </a:xfrm>
          <a:prstGeom prst="rect">
            <a:avLst/>
          </a:prstGeom>
          <a:solidFill>
            <a:schemeClr val="accent1"/>
          </a:solidFill>
          <a:ln>
            <a:noFill/>
          </a:ln>
        </p:spPr>
        <p:txBody>
          <a:bodyPr wrap="none" lIns="0" tIns="0" rIns="0" bIns="0" anchor="ctr" anchorCtr="1"/>
          <a:lstStyle>
            <a:lvl1pPr defTabSz="719138">
              <a:defRPr sz="2000">
                <a:solidFill>
                  <a:schemeClr val="tx1"/>
                </a:solidFill>
                <a:latin typeface="Arial" charset="0"/>
              </a:defRPr>
            </a:lvl1pPr>
            <a:lvl2pPr marL="742950" indent="-285750" defTabSz="719138">
              <a:defRPr sz="2000">
                <a:solidFill>
                  <a:schemeClr val="tx1"/>
                </a:solidFill>
                <a:latin typeface="Arial" charset="0"/>
              </a:defRPr>
            </a:lvl2pPr>
            <a:lvl3pPr marL="1143000" indent="-228600" defTabSz="719138">
              <a:defRPr sz="2000">
                <a:solidFill>
                  <a:schemeClr val="tx1"/>
                </a:solidFill>
                <a:latin typeface="Arial" charset="0"/>
              </a:defRPr>
            </a:lvl3pPr>
            <a:lvl4pPr marL="1600200" indent="-228600" defTabSz="719138">
              <a:defRPr sz="2000">
                <a:solidFill>
                  <a:schemeClr val="tx1"/>
                </a:solidFill>
                <a:latin typeface="Arial" charset="0"/>
              </a:defRPr>
            </a:lvl4pPr>
            <a:lvl5pPr marL="2057400" indent="-228600" defTabSz="719138">
              <a:defRPr sz="2000">
                <a:solidFill>
                  <a:schemeClr val="tx1"/>
                </a:solidFill>
                <a:latin typeface="Arial" charset="0"/>
              </a:defRPr>
            </a:lvl5pPr>
            <a:lvl6pPr marL="2514600" indent="-228600" defTabSz="719138" fontAlgn="base">
              <a:spcBef>
                <a:spcPct val="0"/>
              </a:spcBef>
              <a:spcAft>
                <a:spcPct val="0"/>
              </a:spcAft>
              <a:defRPr sz="2000">
                <a:solidFill>
                  <a:schemeClr val="tx1"/>
                </a:solidFill>
                <a:latin typeface="Arial" charset="0"/>
              </a:defRPr>
            </a:lvl6pPr>
            <a:lvl7pPr marL="2971800" indent="-228600" defTabSz="719138" fontAlgn="base">
              <a:spcBef>
                <a:spcPct val="0"/>
              </a:spcBef>
              <a:spcAft>
                <a:spcPct val="0"/>
              </a:spcAft>
              <a:defRPr sz="2000">
                <a:solidFill>
                  <a:schemeClr val="tx1"/>
                </a:solidFill>
                <a:latin typeface="Arial" charset="0"/>
              </a:defRPr>
            </a:lvl7pPr>
            <a:lvl8pPr marL="3429000" indent="-228600" defTabSz="719138" fontAlgn="base">
              <a:spcBef>
                <a:spcPct val="0"/>
              </a:spcBef>
              <a:spcAft>
                <a:spcPct val="0"/>
              </a:spcAft>
              <a:defRPr sz="2000">
                <a:solidFill>
                  <a:schemeClr val="tx1"/>
                </a:solidFill>
                <a:latin typeface="Arial" charset="0"/>
              </a:defRPr>
            </a:lvl8pPr>
            <a:lvl9pPr marL="3886200" indent="-228600" defTabSz="719138" fontAlgn="base">
              <a:spcBef>
                <a:spcPct val="0"/>
              </a:spcBef>
              <a:spcAft>
                <a:spcPct val="0"/>
              </a:spcAft>
              <a:defRPr sz="2000">
                <a:solidFill>
                  <a:schemeClr val="tx1"/>
                </a:solidFill>
                <a:latin typeface="Arial" charset="0"/>
              </a:defRPr>
            </a:lvl9pPr>
          </a:lstStyle>
          <a:p>
            <a:pPr algn="ctr" eaLnBrk="1" hangingPunct="1">
              <a:spcBef>
                <a:spcPct val="50000"/>
              </a:spcBef>
              <a:spcAft>
                <a:spcPct val="90000"/>
              </a:spcAft>
              <a:buClr>
                <a:srgbClr val="B2B2B2"/>
              </a:buClr>
              <a:buSzPct val="80000"/>
              <a:buFont typeface="Arial" charset="0"/>
              <a:buNone/>
            </a:pPr>
            <a:fld id="{FA2ECAE0-9562-42DD-8E8B-1D0537BF23DD}" type="slidenum">
              <a:rPr lang="en-US" altLang="en-US" sz="1412">
                <a:solidFill>
                  <a:schemeClr val="bg1"/>
                </a:solidFill>
                <a:latin typeface="Calibri" panose="020F0502020204030204" pitchFamily="34" charset="0"/>
                <a:cs typeface="Times New Roman" pitchFamily="18" charset="0"/>
              </a:rPr>
              <a:pPr algn="ctr" eaLnBrk="1" hangingPunct="1">
                <a:spcBef>
                  <a:spcPct val="50000"/>
                </a:spcBef>
                <a:spcAft>
                  <a:spcPct val="90000"/>
                </a:spcAft>
                <a:buClr>
                  <a:srgbClr val="B2B2B2"/>
                </a:buClr>
                <a:buSzPct val="80000"/>
                <a:buFont typeface="Arial" charset="0"/>
                <a:buNone/>
              </a:pPr>
              <a:t>‹#›</a:t>
            </a:fld>
            <a:endParaRPr lang="en-US" altLang="en-US" sz="1412" dirty="0">
              <a:solidFill>
                <a:schemeClr val="bg1"/>
              </a:solidFill>
              <a:latin typeface="Calibri" panose="020F0502020204030204" pitchFamily="34" charset="0"/>
              <a:cs typeface="Times New Roman" pitchFamily="18" charset="0"/>
            </a:endParaRPr>
          </a:p>
        </p:txBody>
      </p:sp>
      <p:pic>
        <p:nvPicPr>
          <p:cNvPr id="12" name="Picture 11">
            <a:extLst>
              <a:ext uri="{FF2B5EF4-FFF2-40B4-BE49-F238E27FC236}">
                <a16:creationId xmlns:a16="http://schemas.microsoft.com/office/drawing/2014/main" id="{03C6A03F-52D9-4EBC-BCC2-FFE41E88C910}"/>
              </a:ext>
            </a:extLst>
          </p:cNvPr>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6686391" y="6118412"/>
            <a:ext cx="1002882" cy="476250"/>
          </a:xfrm>
          <a:prstGeom prst="rect">
            <a:avLst/>
          </a:prstGeom>
        </p:spPr>
      </p:pic>
    </p:spTree>
    <p:extLst>
      <p:ext uri="{BB962C8B-B14F-4D97-AF65-F5344CB8AC3E}">
        <p14:creationId xmlns:p14="http://schemas.microsoft.com/office/powerpoint/2010/main" val="26654595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 id="2147483717" r:id="rId21"/>
  </p:sldLayoutIdLst>
  <p:transition spd="slow">
    <p:fade/>
  </p:transition>
  <p:hf sldNum="0" hdr="0" dt="0"/>
  <p:txStyles>
    <p:titleStyle>
      <a:lvl1pPr algn="l" defTabSz="899320" rtl="0" eaLnBrk="1" fontAlgn="base" hangingPunct="1">
        <a:spcBef>
          <a:spcPct val="0"/>
        </a:spcBef>
        <a:spcAft>
          <a:spcPct val="0"/>
        </a:spcAft>
        <a:defRPr sz="2471" b="1">
          <a:solidFill>
            <a:schemeClr val="tx1"/>
          </a:solidFill>
          <a:latin typeface="+mj-lt"/>
          <a:ea typeface="+mj-ea"/>
          <a:cs typeface="+mj-cs"/>
        </a:defRPr>
      </a:lvl1pPr>
      <a:lvl2pPr algn="l" defTabSz="899320" rtl="0" eaLnBrk="1" fontAlgn="base" hangingPunct="1">
        <a:spcBef>
          <a:spcPct val="0"/>
        </a:spcBef>
        <a:spcAft>
          <a:spcPct val="0"/>
        </a:spcAft>
        <a:defRPr sz="1941">
          <a:solidFill>
            <a:schemeClr val="tx1"/>
          </a:solidFill>
          <a:latin typeface="Georgia" pitchFamily="18" charset="0"/>
        </a:defRPr>
      </a:lvl2pPr>
      <a:lvl3pPr algn="l" defTabSz="899320" rtl="0" eaLnBrk="1" fontAlgn="base" hangingPunct="1">
        <a:spcBef>
          <a:spcPct val="0"/>
        </a:spcBef>
        <a:spcAft>
          <a:spcPct val="0"/>
        </a:spcAft>
        <a:defRPr sz="1941">
          <a:solidFill>
            <a:schemeClr val="tx1"/>
          </a:solidFill>
          <a:latin typeface="Georgia" pitchFamily="18" charset="0"/>
        </a:defRPr>
      </a:lvl3pPr>
      <a:lvl4pPr algn="l" defTabSz="899320" rtl="0" eaLnBrk="1" fontAlgn="base" hangingPunct="1">
        <a:spcBef>
          <a:spcPct val="0"/>
        </a:spcBef>
        <a:spcAft>
          <a:spcPct val="0"/>
        </a:spcAft>
        <a:defRPr sz="1941">
          <a:solidFill>
            <a:schemeClr val="tx1"/>
          </a:solidFill>
          <a:latin typeface="Georgia" pitchFamily="18" charset="0"/>
        </a:defRPr>
      </a:lvl4pPr>
      <a:lvl5pPr algn="l" defTabSz="899320" rtl="0" eaLnBrk="1" fontAlgn="base" hangingPunct="1">
        <a:spcBef>
          <a:spcPct val="0"/>
        </a:spcBef>
        <a:spcAft>
          <a:spcPct val="0"/>
        </a:spcAft>
        <a:defRPr sz="1941">
          <a:solidFill>
            <a:schemeClr val="tx1"/>
          </a:solidFill>
          <a:latin typeface="Georgia" pitchFamily="18" charset="0"/>
        </a:defRPr>
      </a:lvl5pPr>
      <a:lvl6pPr marL="403433" algn="l" defTabSz="899320" rtl="0" eaLnBrk="1" fontAlgn="base" hangingPunct="1">
        <a:spcBef>
          <a:spcPct val="0"/>
        </a:spcBef>
        <a:spcAft>
          <a:spcPct val="0"/>
        </a:spcAft>
        <a:defRPr sz="1941">
          <a:solidFill>
            <a:schemeClr val="tx1"/>
          </a:solidFill>
          <a:latin typeface="Georgia" pitchFamily="18" charset="0"/>
        </a:defRPr>
      </a:lvl6pPr>
      <a:lvl7pPr marL="806867" algn="l" defTabSz="899320" rtl="0" eaLnBrk="1" fontAlgn="base" hangingPunct="1">
        <a:spcBef>
          <a:spcPct val="0"/>
        </a:spcBef>
        <a:spcAft>
          <a:spcPct val="0"/>
        </a:spcAft>
        <a:defRPr sz="1941">
          <a:solidFill>
            <a:schemeClr val="tx1"/>
          </a:solidFill>
          <a:latin typeface="Georgia" pitchFamily="18" charset="0"/>
        </a:defRPr>
      </a:lvl7pPr>
      <a:lvl8pPr marL="1210300" algn="l" defTabSz="899320" rtl="0" eaLnBrk="1" fontAlgn="base" hangingPunct="1">
        <a:spcBef>
          <a:spcPct val="0"/>
        </a:spcBef>
        <a:spcAft>
          <a:spcPct val="0"/>
        </a:spcAft>
        <a:defRPr sz="1941">
          <a:solidFill>
            <a:schemeClr val="tx1"/>
          </a:solidFill>
          <a:latin typeface="Georgia" pitchFamily="18" charset="0"/>
        </a:defRPr>
      </a:lvl8pPr>
      <a:lvl9pPr marL="1613733" algn="l" defTabSz="899320" rtl="0" eaLnBrk="1" fontAlgn="base" hangingPunct="1">
        <a:spcBef>
          <a:spcPct val="0"/>
        </a:spcBef>
        <a:spcAft>
          <a:spcPct val="0"/>
        </a:spcAft>
        <a:defRPr sz="1941">
          <a:solidFill>
            <a:schemeClr val="tx1"/>
          </a:solidFill>
          <a:latin typeface="Georgia" pitchFamily="18" charset="0"/>
        </a:defRPr>
      </a:lvl9pPr>
    </p:titleStyle>
    <p:bodyStyle>
      <a:lvl1pPr marL="198915" indent="-198915" algn="l" defTabSz="899320" rtl="0" eaLnBrk="1" fontAlgn="base" hangingPunct="1">
        <a:spcBef>
          <a:spcPct val="0"/>
        </a:spcBef>
        <a:spcAft>
          <a:spcPts val="1059"/>
        </a:spcAft>
        <a:buClr>
          <a:schemeClr val="tx1"/>
        </a:buClr>
        <a:buFont typeface="Wingdings" pitchFamily="2" charset="2"/>
        <a:buChar char="§"/>
        <a:defRPr sz="194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40352" y="6356349"/>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8/29/2022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7643" y="635634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C11A2-7A46-44C2-9E40-178A8AF4CE03}" type="slidenum">
              <a:rPr lang="en-US" smtClean="0"/>
              <a:pPr/>
              <a:t>‹#›</a:t>
            </a:fld>
            <a:endParaRPr lang="en-US" dirty="0"/>
          </a:p>
        </p:txBody>
      </p:sp>
      <p:pic>
        <p:nvPicPr>
          <p:cNvPr id="7" name="Picture 2">
            <a:extLst>
              <a:ext uri="{FF2B5EF4-FFF2-40B4-BE49-F238E27FC236}">
                <a16:creationId xmlns:a16="http://schemas.microsoft.com/office/drawing/2014/main" id="{A3D735F7-6376-4242-8F29-D3319F0B200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888957" y="6176964"/>
            <a:ext cx="205740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 name="Rectangle 7">
            <a:extLst>
              <a:ext uri="{FF2B5EF4-FFF2-40B4-BE49-F238E27FC236}">
                <a16:creationId xmlns:a16="http://schemas.microsoft.com/office/drawing/2014/main" id="{5F49321D-45E8-4EF1-8813-312B8CCEECB8}"/>
              </a:ext>
            </a:extLst>
          </p:cNvPr>
          <p:cNvSpPr/>
          <p:nvPr userDrawn="1"/>
        </p:nvSpPr>
        <p:spPr>
          <a:xfrm>
            <a:off x="0" y="136526"/>
            <a:ext cx="9144000" cy="228599"/>
          </a:xfrm>
          <a:prstGeom prst="rect">
            <a:avLst/>
          </a:prstGeom>
          <a:solidFill>
            <a:srgbClr val="007935">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37833454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scrc.maryland.gov/Pages/default.aspx" TargetMode="External"/><Relationship Id="rId2" Type="http://schemas.openxmlformats.org/officeDocument/2006/relationships/hyperlink" Target="https://ruralhospitals.chqpr.org/Global_Budgets.html#The_History_and_Goals_of_the_Maryland_Global_Budget_System"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hyperlink" Target="https://innovation.cms.gov/data-and-reports/2022/parhm-ar2" TargetMode="External"/><Relationship Id="rId2" Type="http://schemas.openxmlformats.org/officeDocument/2006/relationships/hyperlink" Target="https://ruralhospitals.chqpr.org/Global_Budgets.html#The_History_and_Goals_of_the_Maryland_Global_Budget_Syste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innovation.cms.gov/innovation-models/chart-model" TargetMode="External"/><Relationship Id="rId2" Type="http://schemas.openxmlformats.org/officeDocument/2006/relationships/hyperlink" Target="https://ruralhospitals.chqpr.org/Global_Budgets.html#The_History_and_Goals_of_the_Maryland_Global_Budget_System" TargetMode="External"/><Relationship Id="rId1" Type="http://schemas.openxmlformats.org/officeDocument/2006/relationships/slideLayout" Target="../slideLayouts/slideLayout2.xml"/><Relationship Id="rId4" Type="http://schemas.openxmlformats.org/officeDocument/2006/relationships/hyperlink" Target="https://innovation.cms.gov/media/document/chart-model-overview-webinar-slid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innovation.cms.gov/innovation-models/chart-model" TargetMode="External"/><Relationship Id="rId7" Type="http://schemas.openxmlformats.org/officeDocument/2006/relationships/hyperlink" Target="https://www.shvs.org/wp-content/uploads/2018/05/SHVS_-Global-Hospital-Budgets_FINAL.pdf" TargetMode="External"/><Relationship Id="rId2" Type="http://schemas.openxmlformats.org/officeDocument/2006/relationships/hyperlink" Target="https://ruralhospitals.chqpr.org/Global_Budgets.html#The_History_and_Goals_of_the_Maryland_Global_Budget_System" TargetMode="External"/><Relationship Id="rId1" Type="http://schemas.openxmlformats.org/officeDocument/2006/relationships/slideLayout" Target="../slideLayouts/slideLayout2.xml"/><Relationship Id="rId6" Type="http://schemas.openxmlformats.org/officeDocument/2006/relationships/hyperlink" Target="https://www.commonwealthfund.org/publications/issue-briefs/2022/mar/hospital-global-budgets-state-tool-controlling-spending" TargetMode="External"/><Relationship Id="rId5" Type="http://schemas.openxmlformats.org/officeDocument/2006/relationships/hyperlink" Target="https://hcttf.org/wp-content/uploads/2019/09/HCTTF-Whats-in-a-Name-A-Primer-on-Global-Budget-Models-2.pdf" TargetMode="External"/><Relationship Id="rId4" Type="http://schemas.openxmlformats.org/officeDocument/2006/relationships/hyperlink" Target="https://innovation.cms.gov/media/document/chart-model-overview-webinar-slide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nnovation.cms.gov/files/x/regprosbudgets-rfi.pdf" TargetMode="External"/><Relationship Id="rId2" Type="http://schemas.openxmlformats.org/officeDocument/2006/relationships/hyperlink" Target="https://www.urban.org/sites/default/files/2016/05/03/05_global_budgets_for_hospitals.pdf" TargetMode="External"/><Relationship Id="rId1" Type="http://schemas.openxmlformats.org/officeDocument/2006/relationships/slideLayout" Target="../slideLayouts/slideLayout2.xml"/><Relationship Id="rId5" Type="http://schemas.openxmlformats.org/officeDocument/2006/relationships/hyperlink" Target="https://www.commonwealthfund.org/publications/issue-briefs/2022/mar/hospital-global-budgets-state-tool-controlling-spending" TargetMode="External"/><Relationship Id="rId4" Type="http://schemas.openxmlformats.org/officeDocument/2006/relationships/hyperlink" Target="https://hcttf.org/wp-content/uploads/2019/09/HCTTF-Whats-in-a-Name-A-Primer-on-Global-Budget-Models-2.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ruralcenter.org/sites/default/files/SHIP%20presentation%20on%20Global%20Budgeting.pdf" TargetMode="External"/><Relationship Id="rId2" Type="http://schemas.openxmlformats.org/officeDocument/2006/relationships/hyperlink" Target="https://www.urban.org/sites/default/files/2016/05/03/05_global_budgets_for_hospitals.pdf"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https://www.ruralcenter.org/sites/default/files/SHIP%20presentation%20on%20Global%20Budgeting.pdf" TargetMode="External"/><Relationship Id="rId2" Type="http://schemas.openxmlformats.org/officeDocument/2006/relationships/hyperlink" Target="https://www.urban.org/sites/default/files/2016/05/03/05_global_budgets_for_hospital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urban.org/sites/default/files/2016/05/03/05_global_budgets_for_hospital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hcttf.org/wp-content/uploads/2019/09/HCTTF-Whats-in-a-Name-A-Primer-on-Global-Budget-Models-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5BBDDAC-3C66-40D3-8487-166EF728FC73}"/>
              </a:ext>
            </a:extLst>
          </p:cNvPr>
          <p:cNvSpPr/>
          <p:nvPr/>
        </p:nvSpPr>
        <p:spPr>
          <a:xfrm>
            <a:off x="0" y="2740494"/>
            <a:ext cx="9144000" cy="1037987"/>
          </a:xfrm>
          <a:prstGeom prst="rect">
            <a:avLst/>
          </a:prstGeom>
          <a:solidFill>
            <a:srgbClr val="59A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p>
        </p:txBody>
      </p:sp>
      <p:sp>
        <p:nvSpPr>
          <p:cNvPr id="2" name="Title 1"/>
          <p:cNvSpPr>
            <a:spLocks noGrp="1"/>
          </p:cNvSpPr>
          <p:nvPr>
            <p:ph type="ctrTitle"/>
          </p:nvPr>
        </p:nvSpPr>
        <p:spPr>
          <a:xfrm>
            <a:off x="0" y="2740494"/>
            <a:ext cx="9144000" cy="1037986"/>
          </a:xfrm>
        </p:spPr>
        <p:txBody>
          <a:bodyPr anchor="ctr">
            <a:noAutofit/>
          </a:bodyPr>
          <a:lstStyle/>
          <a:p>
            <a:r>
              <a:rPr lang="en-US" sz="2800" b="1" dirty="0">
                <a:solidFill>
                  <a:schemeClr val="bg1"/>
                </a:solidFill>
                <a:latin typeface="Calibri (body)"/>
              </a:rPr>
              <a:t>Health Care Reform Workgroup Meeting</a:t>
            </a:r>
            <a:br>
              <a:rPr lang="en-US" sz="2800" b="1" dirty="0">
                <a:solidFill>
                  <a:schemeClr val="bg1"/>
                </a:solidFill>
                <a:latin typeface="Calibri (body)"/>
              </a:rPr>
            </a:br>
            <a:r>
              <a:rPr lang="en-US" sz="2800" b="1" i="1" dirty="0">
                <a:solidFill>
                  <a:schemeClr val="bg1"/>
                </a:solidFill>
                <a:latin typeface="Calibri (body)"/>
              </a:rPr>
              <a:t>Global Budgets Discussion Part 1</a:t>
            </a:r>
          </a:p>
        </p:txBody>
      </p:sp>
      <p:sp>
        <p:nvSpPr>
          <p:cNvPr id="3" name="Subtitle 2"/>
          <p:cNvSpPr>
            <a:spLocks noGrp="1"/>
          </p:cNvSpPr>
          <p:nvPr>
            <p:ph type="subTitle" idx="1"/>
          </p:nvPr>
        </p:nvSpPr>
        <p:spPr>
          <a:xfrm>
            <a:off x="1143000" y="3847204"/>
            <a:ext cx="6858000" cy="411975"/>
          </a:xfrm>
        </p:spPr>
        <p:txBody>
          <a:bodyPr>
            <a:noAutofit/>
          </a:bodyPr>
          <a:lstStyle/>
          <a:p>
            <a:r>
              <a:rPr lang="en-US" dirty="0">
                <a:latin typeface="Calibri (body)"/>
              </a:rPr>
              <a:t>August 30, 2022</a:t>
            </a:r>
          </a:p>
          <a:p>
            <a:endParaRPr lang="en-US" dirty="0">
              <a:latin typeface="Calibri (body)"/>
            </a:endParaRPr>
          </a:p>
        </p:txBody>
      </p:sp>
      <p:sp>
        <p:nvSpPr>
          <p:cNvPr id="4" name="Rectangle 3">
            <a:extLst>
              <a:ext uri="{FF2B5EF4-FFF2-40B4-BE49-F238E27FC236}">
                <a16:creationId xmlns:a16="http://schemas.microsoft.com/office/drawing/2014/main" id="{101B8F92-8AD0-428E-96CE-2B4F172B9799}"/>
              </a:ext>
            </a:extLst>
          </p:cNvPr>
          <p:cNvSpPr/>
          <p:nvPr/>
        </p:nvSpPr>
        <p:spPr>
          <a:xfrm>
            <a:off x="0" y="902970"/>
            <a:ext cx="9144000" cy="3918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435564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DE85ADB-581D-4375-8932-0F63D7D6EA1F}"/>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10</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Maryland All-Payer Model</a:t>
            </a:r>
          </a:p>
        </p:txBody>
      </p:sp>
      <p:sp>
        <p:nvSpPr>
          <p:cNvPr id="12" name="Content Placeholder 3">
            <a:extLst>
              <a:ext uri="{FF2B5EF4-FFF2-40B4-BE49-F238E27FC236}">
                <a16:creationId xmlns:a16="http://schemas.microsoft.com/office/drawing/2014/main" id="{4F8EBB7F-7821-4EC4-95B5-29D1B4E09FCB}"/>
              </a:ext>
            </a:extLst>
          </p:cNvPr>
          <p:cNvSpPr txBox="1">
            <a:spLocks/>
          </p:cNvSpPr>
          <p:nvPr/>
        </p:nvSpPr>
        <p:spPr bwMode="auto">
          <a:xfrm>
            <a:off x="-99699" y="1192624"/>
            <a:ext cx="5568037" cy="398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631825" lvl="3" indent="-285750">
              <a:spcBef>
                <a:spcPts val="0"/>
              </a:spcBef>
              <a:spcAft>
                <a:spcPts val="1000"/>
              </a:spcAft>
              <a:buClr>
                <a:prstClr val="black"/>
              </a:buClr>
              <a:buFont typeface="Wingdings" panose="05000000000000000000" pitchFamily="2" charset="2"/>
              <a:buChar char="§"/>
            </a:pPr>
            <a:r>
              <a:rPr lang="en-US" sz="1500" dirty="0">
                <a:latin typeface="Calibri" pitchFamily="34" charset="0"/>
              </a:rPr>
              <a:t>Under Maryland’s global budget model, a hospital’s revenue for inpatient and outpatient services during a year cannot exceed the budget approved by the state (i.e., “Approved Regulated Revenue”).  </a:t>
            </a:r>
          </a:p>
          <a:p>
            <a:pPr marL="631825" lvl="3" indent="-285750">
              <a:spcBef>
                <a:spcPts val="0"/>
              </a:spcBef>
              <a:spcAft>
                <a:spcPts val="1000"/>
              </a:spcAft>
              <a:buClr>
                <a:prstClr val="black"/>
              </a:buClr>
              <a:buFont typeface="Wingdings" panose="05000000000000000000" pitchFamily="2" charset="2"/>
              <a:buChar char="§"/>
            </a:pPr>
            <a:r>
              <a:rPr lang="en-US" sz="1500" b="1" dirty="0">
                <a:latin typeface="Calibri" pitchFamily="34" charset="0"/>
              </a:rPr>
              <a:t>All</a:t>
            </a:r>
            <a:r>
              <a:rPr lang="en-US" sz="1500" dirty="0">
                <a:latin typeface="Calibri" pitchFamily="34" charset="0"/>
              </a:rPr>
              <a:t> hospitals in Maryland </a:t>
            </a:r>
            <a:r>
              <a:rPr lang="en-US" sz="1500" b="1" dirty="0">
                <a:latin typeface="Calibri" pitchFamily="34" charset="0"/>
              </a:rPr>
              <a:t>must</a:t>
            </a:r>
            <a:r>
              <a:rPr lang="en-US" sz="1500" dirty="0">
                <a:latin typeface="Calibri" pitchFamily="34" charset="0"/>
              </a:rPr>
              <a:t> participate in the model.</a:t>
            </a:r>
          </a:p>
          <a:p>
            <a:pPr marL="631825" lvl="3" indent="-285750">
              <a:spcBef>
                <a:spcPts val="0"/>
              </a:spcBef>
              <a:spcAft>
                <a:spcPts val="1000"/>
              </a:spcAft>
              <a:buClr>
                <a:prstClr val="black"/>
              </a:buClr>
              <a:buFont typeface="Wingdings" panose="05000000000000000000" pitchFamily="2" charset="2"/>
              <a:buChar char="§"/>
            </a:pPr>
            <a:r>
              <a:rPr lang="en-US" sz="1500" dirty="0">
                <a:latin typeface="Calibri" pitchFamily="34" charset="0"/>
              </a:rPr>
              <a:t>Maryland has a history of </a:t>
            </a:r>
            <a:r>
              <a:rPr lang="en-US" sz="1500" dirty="0" err="1">
                <a:latin typeface="Calibri" pitchFamily="34" charset="0"/>
              </a:rPr>
              <a:t>ratesetting</a:t>
            </a:r>
            <a:r>
              <a:rPr lang="en-US" sz="1500" dirty="0">
                <a:latin typeface="Calibri" pitchFamily="34" charset="0"/>
              </a:rPr>
              <a:t> from the 1970s. The model has been implemented in its current form since 2014.</a:t>
            </a:r>
          </a:p>
          <a:p>
            <a:pPr marL="631825" lvl="3" indent="-285750">
              <a:spcBef>
                <a:spcPts val="0"/>
              </a:spcBef>
              <a:spcAft>
                <a:spcPts val="1000"/>
              </a:spcAft>
              <a:buClr>
                <a:prstClr val="black"/>
              </a:buClr>
              <a:buFont typeface="Wingdings" panose="05000000000000000000" pitchFamily="2" charset="2"/>
              <a:buChar char="§"/>
            </a:pPr>
            <a:r>
              <a:rPr lang="en-US" sz="1500" dirty="0">
                <a:latin typeface="Calibri" pitchFamily="34" charset="0"/>
              </a:rPr>
              <a:t>In practice, the Maryland “global budget” is better understood as state-regulated</a:t>
            </a:r>
            <a:r>
              <a:rPr lang="en-US" sz="1500" b="1" dirty="0">
                <a:latin typeface="Calibri" pitchFamily="34" charset="0"/>
              </a:rPr>
              <a:t> pricing </a:t>
            </a:r>
            <a:r>
              <a:rPr lang="en-US" sz="1500" dirty="0">
                <a:latin typeface="Calibri" pitchFamily="34" charset="0"/>
              </a:rPr>
              <a:t>that applies to all payers. </a:t>
            </a:r>
          </a:p>
          <a:p>
            <a:pPr marL="920750" lvl="4" indent="-285750">
              <a:spcBef>
                <a:spcPts val="0"/>
              </a:spcBef>
              <a:spcAft>
                <a:spcPts val="1000"/>
              </a:spcAft>
              <a:buClr>
                <a:prstClr val="black"/>
              </a:buClr>
              <a:buFont typeface="Wingdings" panose="05000000000000000000" pitchFamily="2" charset="2"/>
              <a:buChar char="Ø"/>
            </a:pPr>
            <a:r>
              <a:rPr lang="en-US" sz="1500" dirty="0">
                <a:latin typeface="Calibri" pitchFamily="34" charset="0"/>
              </a:rPr>
              <a:t>Hospitals charge payments for individual services in the usual way – unlike in the Pennsylvania model.</a:t>
            </a:r>
          </a:p>
          <a:p>
            <a:pPr marL="920750" lvl="4" indent="-285750">
              <a:spcBef>
                <a:spcPts val="0"/>
              </a:spcBef>
              <a:spcAft>
                <a:spcPts val="1000"/>
              </a:spcAft>
              <a:buClr>
                <a:prstClr val="black"/>
              </a:buClr>
              <a:buFont typeface="Wingdings" panose="05000000000000000000" pitchFamily="2" charset="2"/>
              <a:buChar char="Ø"/>
            </a:pPr>
            <a:r>
              <a:rPr lang="en-US" sz="1500" dirty="0">
                <a:latin typeface="Calibri" pitchFamily="34" charset="0"/>
              </a:rPr>
              <a:t>A hospital  may increase pricing to maximize its revenue within the parameters of the budget approved by the state. Pricing must be decreased if a hospital approaches or exceeds its approved budget. A hospital may increase or decrease its fees by up to 5% during the year and may implement larger changes (up to 10%) with approval from the state.</a:t>
            </a: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a:t>
            </a:r>
            <a:r>
              <a:rPr kumimoji="0" lang="en-US" sz="882" b="0" i="0" u="none" strike="noStrike" kern="0" cap="none" spc="0" normalizeH="0" baseline="30000" noProof="0" dirty="0">
                <a:ln>
                  <a:noFill/>
                </a:ln>
                <a:solidFill>
                  <a:srgbClr val="000000"/>
                </a:solidFill>
                <a:effectLst/>
                <a:uLnTx/>
                <a:uFillTx/>
                <a:latin typeface="Calibri"/>
                <a:ea typeface="+mn-ea"/>
                <a:cs typeface="+mn-cs"/>
              </a:rPr>
              <a:t> </a:t>
            </a:r>
            <a:r>
              <a:rPr lang="en-US" i="0" kern="0" dirty="0">
                <a:solidFill>
                  <a:srgbClr val="000000"/>
                </a:solidFill>
                <a:latin typeface="Calibri"/>
                <a:hlinkClick r:id="rId2"/>
              </a:rPr>
              <a:t>Strengths and Weaknesses of Global Budgets</a:t>
            </a:r>
            <a:r>
              <a:rPr lang="en-US" i="0" kern="0" dirty="0">
                <a:solidFill>
                  <a:srgbClr val="000000"/>
                </a:solidFill>
                <a:latin typeface="Calibri"/>
              </a:rPr>
              <a:t>; </a:t>
            </a:r>
            <a:r>
              <a:rPr lang="en-US" i="0" kern="0" dirty="0">
                <a:solidFill>
                  <a:srgbClr val="000000"/>
                </a:solidFill>
                <a:latin typeface="Calibri"/>
                <a:hlinkClick r:id="rId3"/>
              </a:rPr>
              <a:t>HSCRC Overview</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4F06016-394D-42C2-BBF6-331364596B3C}"/>
              </a:ext>
            </a:extLst>
          </p:cNvPr>
          <p:cNvSpPr/>
          <p:nvPr/>
        </p:nvSpPr>
        <p:spPr>
          <a:xfrm>
            <a:off x="5618601" y="465503"/>
            <a:ext cx="3362257" cy="5890845"/>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chemeClr val="tx1"/>
                </a:solidFill>
              </a:rPr>
              <a:t>Uniqueness of Maryland Design: </a:t>
            </a:r>
          </a:p>
          <a:p>
            <a:pPr algn="ctr"/>
            <a:endParaRPr lang="en-US" sz="1400" b="1" dirty="0">
              <a:solidFill>
                <a:schemeClr val="tx1"/>
              </a:solidFill>
            </a:endParaRPr>
          </a:p>
          <a:p>
            <a:pPr algn="ctr"/>
            <a:endParaRPr lang="en-US" sz="1400" b="1" dirty="0">
              <a:solidFill>
                <a:schemeClr val="tx1"/>
              </a:solidFill>
            </a:endParaRPr>
          </a:p>
          <a:p>
            <a:endParaRPr lang="en-US" sz="1300" dirty="0">
              <a:solidFill>
                <a:schemeClr val="tx1"/>
              </a:solidFill>
              <a:latin typeface="Calibri" pitchFamily="34" charset="0"/>
            </a:endParaRPr>
          </a:p>
          <a:p>
            <a:endParaRPr lang="en-US" sz="1300" dirty="0">
              <a:solidFill>
                <a:schemeClr val="tx1"/>
              </a:solidFill>
              <a:latin typeface="Calibri" pitchFamily="34" charset="0"/>
            </a:endParaRPr>
          </a:p>
          <a:p>
            <a:r>
              <a:rPr lang="en-US" sz="1300" dirty="0">
                <a:solidFill>
                  <a:schemeClr val="tx1"/>
                </a:solidFill>
                <a:latin typeface="Calibri" pitchFamily="34" charset="0"/>
              </a:rPr>
              <a:t>A key defining feature of Maryland’s global budget model is the role of the Health Services Cost Review Commission (HSCRC), Maryland’s independent hospital rate-setting agency. HSCRC regulates all the fees that hospitals charge. </a:t>
            </a:r>
          </a:p>
          <a:p>
            <a:endParaRPr lang="en-US" sz="1300" dirty="0">
              <a:solidFill>
                <a:schemeClr val="tx1"/>
              </a:solidFill>
              <a:latin typeface="Calibri" pitchFamily="34" charset="0"/>
            </a:endParaRPr>
          </a:p>
          <a:p>
            <a:r>
              <a:rPr lang="en-US" sz="1300" dirty="0">
                <a:solidFill>
                  <a:schemeClr val="tx1"/>
                </a:solidFill>
                <a:latin typeface="Calibri" pitchFamily="34" charset="0"/>
              </a:rPr>
              <a:t>All payers in the state are required to pay hospitals the HSCRC-set fees, including (uniquely in the country) Medicare. This is an authority that requires a unique Medicare waiver and is not seen in other states.</a:t>
            </a:r>
          </a:p>
          <a:p>
            <a:endParaRPr lang="en-US" sz="1300" dirty="0">
              <a:solidFill>
                <a:schemeClr val="tx1"/>
              </a:solidFill>
              <a:latin typeface="Calibri" pitchFamily="34" charset="0"/>
            </a:endParaRPr>
          </a:p>
          <a:p>
            <a:r>
              <a:rPr lang="en-US" sz="1300" dirty="0">
                <a:solidFill>
                  <a:schemeClr val="tx1"/>
                </a:solidFill>
                <a:latin typeface="Calibri" pitchFamily="34" charset="0"/>
              </a:rPr>
              <a:t>The effect of the model is that hospitals charge all payers (Medicare, Medicaid, commercial) essentially the same amount for a service. In other states, there are typically large differences in amounts charged by payer—commercial payers usually have the highest fees.</a:t>
            </a:r>
          </a:p>
          <a:p>
            <a:endParaRPr lang="en-US" sz="1300" dirty="0">
              <a:solidFill>
                <a:schemeClr val="tx1"/>
              </a:solidFill>
              <a:latin typeface="Calibri" pitchFamily="34" charset="0"/>
            </a:endParaRPr>
          </a:p>
          <a:p>
            <a:r>
              <a:rPr lang="en-US" sz="1300" dirty="0">
                <a:solidFill>
                  <a:schemeClr val="tx1"/>
                </a:solidFill>
                <a:latin typeface="Calibri" pitchFamily="34" charset="0"/>
              </a:rPr>
              <a:t>For these reasons, the analogy between Maryland and the new multi-state proposal has limitations. </a:t>
            </a:r>
            <a:endParaRPr lang="en-US" sz="1300" dirty="0">
              <a:solidFill>
                <a:schemeClr val="tx1"/>
              </a:solidFill>
            </a:endParaRPr>
          </a:p>
        </p:txBody>
      </p:sp>
      <p:pic>
        <p:nvPicPr>
          <p:cNvPr id="3" name="Picture 2">
            <a:extLst>
              <a:ext uri="{FF2B5EF4-FFF2-40B4-BE49-F238E27FC236}">
                <a16:creationId xmlns:a16="http://schemas.microsoft.com/office/drawing/2014/main" id="{B380FEBC-0CCC-44A3-A531-6FF05D5C1499}"/>
              </a:ext>
            </a:extLst>
          </p:cNvPr>
          <p:cNvPicPr>
            <a:picLocks noChangeAspect="1"/>
          </p:cNvPicPr>
          <p:nvPr/>
        </p:nvPicPr>
        <p:blipFill rotWithShape="1">
          <a:blip r:embed="rId4"/>
          <a:srcRect l="52640" t="17687" r="4849" b="29128"/>
          <a:stretch/>
        </p:blipFill>
        <p:spPr>
          <a:xfrm>
            <a:off x="5933736" y="832777"/>
            <a:ext cx="2542482" cy="577923"/>
          </a:xfrm>
          <a:prstGeom prst="rect">
            <a:avLst/>
          </a:prstGeom>
        </p:spPr>
      </p:pic>
    </p:spTree>
    <p:extLst>
      <p:ext uri="{BB962C8B-B14F-4D97-AF65-F5344CB8AC3E}">
        <p14:creationId xmlns:p14="http://schemas.microsoft.com/office/powerpoint/2010/main" val="1611444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DE85ADB-581D-4375-8932-0F63D7D6EA1F}"/>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11</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Pennsylvania Rural Hospital Model</a:t>
            </a: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 </a:t>
            </a:r>
            <a:r>
              <a:rPr lang="en-US" i="0" kern="0" dirty="0">
                <a:solidFill>
                  <a:srgbClr val="000000"/>
                </a:solidFill>
                <a:latin typeface="Calibri"/>
                <a:hlinkClick r:id="rId2"/>
              </a:rPr>
              <a:t>Strengths and Weaknesses of Global Budgets</a:t>
            </a:r>
            <a:r>
              <a:rPr lang="en-US" i="0" kern="0" dirty="0">
                <a:solidFill>
                  <a:srgbClr val="000000"/>
                </a:solidFill>
                <a:latin typeface="Calibri"/>
              </a:rPr>
              <a:t>; </a:t>
            </a:r>
            <a:r>
              <a:rPr lang="en-US" i="0" kern="0" dirty="0">
                <a:solidFill>
                  <a:srgbClr val="000000"/>
                </a:solidFill>
                <a:latin typeface="Calibri"/>
                <a:hlinkClick r:id="rId3"/>
              </a:rPr>
              <a:t>The Pennsylvania Rural Health Model (PARHM) Second Annual Report</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15" name="Content Placeholder 3">
            <a:extLst>
              <a:ext uri="{FF2B5EF4-FFF2-40B4-BE49-F238E27FC236}">
                <a16:creationId xmlns:a16="http://schemas.microsoft.com/office/drawing/2014/main" id="{972DBB04-1851-44DB-B243-3A9795D276A4}"/>
              </a:ext>
            </a:extLst>
          </p:cNvPr>
          <p:cNvSpPr txBox="1">
            <a:spLocks/>
          </p:cNvSpPr>
          <p:nvPr/>
        </p:nvSpPr>
        <p:spPr bwMode="auto">
          <a:xfrm>
            <a:off x="-149858" y="1053156"/>
            <a:ext cx="5566375" cy="398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631825" lvl="3" indent="-285750">
              <a:spcBef>
                <a:spcPts val="0"/>
              </a:spcBef>
              <a:spcAft>
                <a:spcPts val="1000"/>
              </a:spcAft>
              <a:buClr>
                <a:prstClr val="black"/>
              </a:buClr>
              <a:buFont typeface="Wingdings" panose="05000000000000000000" pitchFamily="2" charset="2"/>
              <a:buChar char="§"/>
            </a:pPr>
            <a:r>
              <a:rPr lang="en-US" sz="1400" dirty="0">
                <a:latin typeface="Calibri" pitchFamily="34" charset="0"/>
              </a:rPr>
              <a:t>The Pennsylvania Rural Health Model (PARHM) tests whether paying rural hospitals a prospectively fixed, global budget for all hospital inpatient and outpatient services promotes improvements in population health. </a:t>
            </a:r>
          </a:p>
          <a:p>
            <a:pPr marL="631825" lvl="3" indent="-285750">
              <a:spcBef>
                <a:spcPts val="0"/>
              </a:spcBef>
              <a:spcAft>
                <a:spcPts val="1000"/>
              </a:spcAft>
              <a:buClr>
                <a:prstClr val="black"/>
              </a:buClr>
              <a:buFont typeface="Wingdings" panose="05000000000000000000" pitchFamily="2" charset="2"/>
              <a:buChar char="§"/>
            </a:pPr>
            <a:r>
              <a:rPr lang="en-US" sz="1400" b="1" dirty="0">
                <a:latin typeface="Calibri" pitchFamily="34" charset="0"/>
              </a:rPr>
              <a:t>Unlike</a:t>
            </a:r>
            <a:r>
              <a:rPr lang="en-US" sz="1400" dirty="0">
                <a:latin typeface="Calibri" pitchFamily="34" charset="0"/>
              </a:rPr>
              <a:t> the Maryland model:</a:t>
            </a:r>
          </a:p>
          <a:p>
            <a:pPr marL="920750" lvl="4" indent="-285750">
              <a:spcBef>
                <a:spcPts val="0"/>
              </a:spcBef>
              <a:spcAft>
                <a:spcPts val="1000"/>
              </a:spcAft>
              <a:buClr>
                <a:prstClr val="black"/>
              </a:buClr>
              <a:buFont typeface="Wingdings" panose="05000000000000000000" pitchFamily="2" charset="2"/>
              <a:buChar char="§"/>
            </a:pPr>
            <a:r>
              <a:rPr lang="en-US" sz="1400" dirty="0">
                <a:latin typeface="Calibri" pitchFamily="34" charset="0"/>
              </a:rPr>
              <a:t>Model applies only to rural hospitals and is voluntary for hospitals to participate. Currently, 13 facilities are participating. </a:t>
            </a:r>
          </a:p>
          <a:p>
            <a:pPr marL="920750" lvl="4" indent="-285750">
              <a:spcBef>
                <a:spcPts val="0"/>
              </a:spcBef>
              <a:spcAft>
                <a:spcPts val="1000"/>
              </a:spcAft>
              <a:buClr>
                <a:prstClr val="black"/>
              </a:buClr>
              <a:buFont typeface="Wingdings" panose="05000000000000000000" pitchFamily="2" charset="2"/>
              <a:buChar char="§"/>
            </a:pPr>
            <a:r>
              <a:rPr lang="en-US" sz="1400" dirty="0">
                <a:latin typeface="Calibri" pitchFamily="34" charset="0"/>
              </a:rPr>
              <a:t>Payments to hospitals are made </a:t>
            </a:r>
            <a:r>
              <a:rPr lang="en-US" sz="1400" b="1" dirty="0">
                <a:latin typeface="Calibri" pitchFamily="34" charset="0"/>
              </a:rPr>
              <a:t>prospectively</a:t>
            </a:r>
            <a:r>
              <a:rPr lang="en-US" sz="1400" dirty="0">
                <a:latin typeface="Calibri" pitchFamily="34" charset="0"/>
              </a:rPr>
              <a:t> </a:t>
            </a:r>
            <a:r>
              <a:rPr lang="en-US" sz="1400" b="1" dirty="0">
                <a:latin typeface="Calibri" pitchFamily="34" charset="0"/>
              </a:rPr>
              <a:t>in place of </a:t>
            </a:r>
            <a:r>
              <a:rPr lang="en-US" sz="1400" dirty="0">
                <a:latin typeface="Calibri" pitchFamily="34" charset="0"/>
              </a:rPr>
              <a:t>usual payments. The prospective payments need to be adjusted at the end of the year to account for trends out of the hospital’s control.</a:t>
            </a:r>
          </a:p>
          <a:p>
            <a:pPr marL="920750" lvl="4" indent="-285750">
              <a:spcBef>
                <a:spcPts val="0"/>
              </a:spcBef>
              <a:spcAft>
                <a:spcPts val="1000"/>
              </a:spcAft>
              <a:buClr>
                <a:prstClr val="black"/>
              </a:buClr>
              <a:buFont typeface="Wingdings" panose="05000000000000000000" pitchFamily="2" charset="2"/>
              <a:buChar char="§"/>
            </a:pPr>
            <a:r>
              <a:rPr lang="en-US" sz="1400" b="1" dirty="0">
                <a:latin typeface="Calibri" pitchFamily="34" charset="0"/>
              </a:rPr>
              <a:t>The model is not mandatory for payers and does not change payers’ ability to set prices. </a:t>
            </a:r>
            <a:r>
              <a:rPr lang="en-US" sz="1400" dirty="0">
                <a:latin typeface="Calibri" pitchFamily="34" charset="0"/>
              </a:rPr>
              <a:t>Thus, each participating payer is effectively setting its own payer-specific budget for each participating facility.   </a:t>
            </a:r>
          </a:p>
          <a:p>
            <a:pPr marL="631825" lvl="3" indent="-285750">
              <a:spcBef>
                <a:spcPts val="0"/>
              </a:spcBef>
              <a:spcAft>
                <a:spcPts val="1000"/>
              </a:spcAft>
              <a:buClr>
                <a:prstClr val="black"/>
              </a:buClr>
              <a:buFont typeface="Calibri" panose="020F0502020204030204" pitchFamily="34" charset="0"/>
              <a:buChar char="–"/>
            </a:pPr>
            <a:r>
              <a:rPr lang="en-US" sz="1400" dirty="0">
                <a:latin typeface="Calibri" pitchFamily="34" charset="0"/>
              </a:rPr>
              <a:t>The Pennsylvania Rural Health Redesign Center is the governance body set up in state law to manage the model. It is responsible for the common global budget methodology, but individual payers still calculate and make payments.</a:t>
            </a:r>
          </a:p>
          <a:p>
            <a:pPr marL="631825" lvl="3" indent="-285750">
              <a:spcBef>
                <a:spcPts val="0"/>
              </a:spcBef>
              <a:spcAft>
                <a:spcPts val="1000"/>
              </a:spcAft>
              <a:buClr>
                <a:prstClr val="black"/>
              </a:buClr>
              <a:buFont typeface="Calibri" panose="020F0502020204030204" pitchFamily="34" charset="0"/>
              <a:buChar char="–"/>
            </a:pPr>
            <a:r>
              <a:rPr lang="en-US" sz="1400" dirty="0">
                <a:latin typeface="Calibri" pitchFamily="34" charset="0"/>
              </a:rPr>
              <a:t>This model officially went live in 2018 but did not fully go live until 2019</a:t>
            </a:r>
            <a:r>
              <a:rPr lang="en-US" sz="1400" b="1" dirty="0">
                <a:latin typeface="Calibri" pitchFamily="34" charset="0"/>
              </a:rPr>
              <a:t>. </a:t>
            </a:r>
          </a:p>
        </p:txBody>
      </p:sp>
      <p:sp>
        <p:nvSpPr>
          <p:cNvPr id="17" name="Rectangle 16">
            <a:extLst>
              <a:ext uri="{FF2B5EF4-FFF2-40B4-BE49-F238E27FC236}">
                <a16:creationId xmlns:a16="http://schemas.microsoft.com/office/drawing/2014/main" id="{158D85E6-7E8F-4777-82B0-EE833E6114F2}"/>
              </a:ext>
            </a:extLst>
          </p:cNvPr>
          <p:cNvSpPr/>
          <p:nvPr/>
        </p:nvSpPr>
        <p:spPr>
          <a:xfrm>
            <a:off x="5527755" y="1334127"/>
            <a:ext cx="3422875" cy="5078981"/>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400" b="1" dirty="0">
                <a:solidFill>
                  <a:schemeClr val="tx1"/>
                </a:solidFill>
              </a:rPr>
              <a:t>Examples of Hospitals’ Lessons Learned from Model Implementation</a:t>
            </a:r>
          </a:p>
          <a:p>
            <a:pPr algn="ctr"/>
            <a:endParaRPr lang="en-US" sz="1300" dirty="0">
              <a:solidFill>
                <a:schemeClr val="tx1"/>
              </a:solidFill>
              <a:latin typeface="Calibri" pitchFamily="34" charset="0"/>
            </a:endParaRPr>
          </a:p>
        </p:txBody>
      </p:sp>
      <p:sp>
        <p:nvSpPr>
          <p:cNvPr id="5" name="Rectangle 4">
            <a:extLst>
              <a:ext uri="{FF2B5EF4-FFF2-40B4-BE49-F238E27FC236}">
                <a16:creationId xmlns:a16="http://schemas.microsoft.com/office/drawing/2014/main" id="{AAC075C4-AF30-4655-A8B1-F04110305038}"/>
              </a:ext>
            </a:extLst>
          </p:cNvPr>
          <p:cNvSpPr/>
          <p:nvPr/>
        </p:nvSpPr>
        <p:spPr>
          <a:xfrm>
            <a:off x="5638992" y="1954431"/>
            <a:ext cx="3200400" cy="4333994"/>
          </a:xfrm>
          <a:prstGeom prst="rect">
            <a:avLst/>
          </a:prstGeom>
          <a:solidFill>
            <a:srgbClr val="F2F2F2"/>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spcAft>
                <a:spcPts val="600"/>
              </a:spcAft>
              <a:buFont typeface="Arial" panose="020B0604020202020204" pitchFamily="34" charset="0"/>
              <a:buChar char="•"/>
            </a:pPr>
            <a:r>
              <a:rPr lang="en-US" sz="1200" dirty="0">
                <a:solidFill>
                  <a:schemeClr val="tx1"/>
                </a:solidFill>
              </a:rPr>
              <a:t>Global budget payments offered a </a:t>
            </a:r>
            <a:r>
              <a:rPr lang="en-US" sz="1200" b="1" dirty="0">
                <a:solidFill>
                  <a:schemeClr val="tx1"/>
                </a:solidFill>
              </a:rPr>
              <a:t>stable revenue source </a:t>
            </a:r>
            <a:r>
              <a:rPr lang="en-US" sz="1200" dirty="0">
                <a:solidFill>
                  <a:schemeClr val="tx1"/>
                </a:solidFill>
              </a:rPr>
              <a:t>and proved particularly helpful during the earlier part of COVID-19.</a:t>
            </a:r>
          </a:p>
          <a:p>
            <a:pPr marL="171450" indent="-171450">
              <a:spcAft>
                <a:spcPts val="600"/>
              </a:spcAft>
              <a:buFont typeface="Arial" panose="020B0604020202020204" pitchFamily="34" charset="0"/>
              <a:buChar char="•"/>
            </a:pPr>
            <a:r>
              <a:rPr lang="en-US" sz="1200" dirty="0">
                <a:solidFill>
                  <a:schemeClr val="tx1"/>
                </a:solidFill>
              </a:rPr>
              <a:t>Global budgets </a:t>
            </a:r>
            <a:r>
              <a:rPr lang="en-US" sz="1200" b="1" dirty="0">
                <a:solidFill>
                  <a:schemeClr val="tx1"/>
                </a:solidFill>
              </a:rPr>
              <a:t>accommodated hospital growth</a:t>
            </a:r>
            <a:r>
              <a:rPr lang="en-US" sz="1200" dirty="0">
                <a:solidFill>
                  <a:schemeClr val="tx1"/>
                </a:solidFill>
              </a:rPr>
              <a:t>, encouraging hospitals to expand services (e.g., cancer treatment) based on the needs of the community. </a:t>
            </a:r>
          </a:p>
          <a:p>
            <a:pPr marL="171450" indent="-171450">
              <a:spcAft>
                <a:spcPts val="600"/>
              </a:spcAft>
              <a:buFont typeface="Arial" panose="020B0604020202020204" pitchFamily="34" charset="0"/>
              <a:buChar char="•"/>
            </a:pPr>
            <a:r>
              <a:rPr lang="en-US" sz="1200" dirty="0">
                <a:solidFill>
                  <a:schemeClr val="tx1"/>
                </a:solidFill>
              </a:rPr>
              <a:t>Hospitals experienced </a:t>
            </a:r>
            <a:r>
              <a:rPr lang="en-US" sz="1200" b="1" dirty="0">
                <a:solidFill>
                  <a:schemeClr val="tx1"/>
                </a:solidFill>
              </a:rPr>
              <a:t>challenges monitoring global budgets </a:t>
            </a:r>
            <a:r>
              <a:rPr lang="en-US" sz="1200" dirty="0">
                <a:solidFill>
                  <a:schemeClr val="tx1"/>
                </a:solidFill>
              </a:rPr>
              <a:t>due to large volumes of data and the need for advanced analytic capabilities. They mitigated these issues by collaborating closely with technical experts and payers.</a:t>
            </a:r>
          </a:p>
          <a:p>
            <a:pPr marL="171450" indent="-171450">
              <a:spcAft>
                <a:spcPts val="600"/>
              </a:spcAft>
              <a:buFont typeface="Arial" panose="020B0604020202020204" pitchFamily="34" charset="0"/>
              <a:buChar char="•"/>
            </a:pPr>
            <a:r>
              <a:rPr lang="en-US" sz="1200" dirty="0">
                <a:solidFill>
                  <a:schemeClr val="tx1"/>
                </a:solidFill>
              </a:rPr>
              <a:t>Developing hospital transformation plans were </a:t>
            </a:r>
            <a:r>
              <a:rPr lang="en-US" sz="1200" b="1" dirty="0">
                <a:solidFill>
                  <a:schemeClr val="tx1"/>
                </a:solidFill>
              </a:rPr>
              <a:t>resource and time intensive</a:t>
            </a:r>
            <a:r>
              <a:rPr lang="en-US" sz="1200" dirty="0">
                <a:solidFill>
                  <a:schemeClr val="tx1"/>
                </a:solidFill>
              </a:rPr>
              <a:t>. </a:t>
            </a:r>
          </a:p>
          <a:p>
            <a:pPr marL="171450" indent="-171450">
              <a:spcAft>
                <a:spcPts val="600"/>
              </a:spcAft>
              <a:buFont typeface="Arial" panose="020B0604020202020204" pitchFamily="34" charset="0"/>
              <a:buChar char="•"/>
            </a:pPr>
            <a:r>
              <a:rPr lang="en-US" sz="1200" dirty="0">
                <a:solidFill>
                  <a:schemeClr val="tx1"/>
                </a:solidFill>
              </a:rPr>
              <a:t>Hospitals </a:t>
            </a:r>
            <a:r>
              <a:rPr lang="en-US" sz="1200" b="1" dirty="0">
                <a:solidFill>
                  <a:schemeClr val="tx1"/>
                </a:solidFill>
              </a:rPr>
              <a:t>needed to leverage funds outside of the global budget </a:t>
            </a:r>
            <a:r>
              <a:rPr lang="en-US" sz="1200" dirty="0">
                <a:solidFill>
                  <a:schemeClr val="tx1"/>
                </a:solidFill>
              </a:rPr>
              <a:t>to implement hospital transformation activities, particularly during the first year of model implementation due to a lack of sufficient savings.</a:t>
            </a:r>
          </a:p>
        </p:txBody>
      </p:sp>
    </p:spTree>
    <p:extLst>
      <p:ext uri="{BB962C8B-B14F-4D97-AF65-F5344CB8AC3E}">
        <p14:creationId xmlns:p14="http://schemas.microsoft.com/office/powerpoint/2010/main" val="230549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47DB48D-93EB-4937-A316-4B5B38B2F420}"/>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12</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CHART Model</a:t>
            </a: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 </a:t>
            </a:r>
            <a:r>
              <a:rPr lang="en-US" i="0" kern="0" dirty="0">
                <a:solidFill>
                  <a:srgbClr val="000000"/>
                </a:solidFill>
                <a:latin typeface="Calibri"/>
                <a:hlinkClick r:id="rId2"/>
              </a:rPr>
              <a:t>Strengths and Weaknesses of Global Budgets</a:t>
            </a:r>
            <a:r>
              <a:rPr lang="en-US" i="0" kern="0" dirty="0">
                <a:solidFill>
                  <a:srgbClr val="000000"/>
                </a:solidFill>
                <a:latin typeface="Calibri"/>
              </a:rPr>
              <a:t>; </a:t>
            </a:r>
            <a:r>
              <a:rPr lang="en-US" i="0" kern="0" dirty="0">
                <a:solidFill>
                  <a:srgbClr val="000000"/>
                </a:solidFill>
                <a:latin typeface="Calibri"/>
                <a:hlinkClick r:id="rId3"/>
              </a:rPr>
              <a:t>CHART Model</a:t>
            </a:r>
            <a:r>
              <a:rPr lang="en-US" i="0" kern="0" dirty="0">
                <a:solidFill>
                  <a:srgbClr val="000000"/>
                </a:solidFill>
                <a:latin typeface="Calibri"/>
              </a:rPr>
              <a:t>; </a:t>
            </a:r>
            <a:r>
              <a:rPr lang="en-US" i="0" kern="0" dirty="0">
                <a:solidFill>
                  <a:srgbClr val="000000"/>
                </a:solidFill>
                <a:latin typeface="Calibri"/>
                <a:hlinkClick r:id="rId4"/>
              </a:rPr>
              <a:t>CHART Model Overview Webinar</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17" name="Rectangle 16">
            <a:extLst>
              <a:ext uri="{FF2B5EF4-FFF2-40B4-BE49-F238E27FC236}">
                <a16:creationId xmlns:a16="http://schemas.microsoft.com/office/drawing/2014/main" id="{158D85E6-7E8F-4777-82B0-EE833E6114F2}"/>
              </a:ext>
            </a:extLst>
          </p:cNvPr>
          <p:cNvSpPr/>
          <p:nvPr/>
        </p:nvSpPr>
        <p:spPr>
          <a:xfrm>
            <a:off x="5458831" y="814736"/>
            <a:ext cx="3422875" cy="5598372"/>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US" sz="1400" b="1" dirty="0">
                <a:solidFill>
                  <a:schemeClr val="tx1"/>
                </a:solidFill>
              </a:rPr>
              <a:t>CHART Capitated Payment Amount (CPA) Mechanics</a:t>
            </a:r>
            <a:endParaRPr lang="en-US" sz="1200" dirty="0">
              <a:solidFill>
                <a:schemeClr val="tx1"/>
              </a:solidFill>
            </a:endParaRPr>
          </a:p>
          <a:p>
            <a:pPr marL="171450" lvl="2" indent="-171450">
              <a:spcAft>
                <a:spcPts val="1000"/>
              </a:spcAft>
              <a:buClr>
                <a:prstClr val="black"/>
              </a:buClr>
              <a:buFont typeface="Arial" panose="020B0604020202020204" pitchFamily="34" charset="0"/>
              <a:buChar char="•"/>
            </a:pPr>
            <a:r>
              <a:rPr lang="en-US" sz="1200" dirty="0">
                <a:solidFill>
                  <a:schemeClr val="tx1"/>
                </a:solidFill>
              </a:rPr>
              <a:t>Each month, the participating hospital receives a </a:t>
            </a:r>
            <a:r>
              <a:rPr lang="en-US" sz="1200" b="1" dirty="0">
                <a:solidFill>
                  <a:schemeClr val="tx1"/>
                </a:solidFill>
              </a:rPr>
              <a:t>single, predetermined Medicare Capitated Payment Amount (CPA) </a:t>
            </a:r>
            <a:r>
              <a:rPr lang="en-US" sz="1200" dirty="0">
                <a:solidFill>
                  <a:schemeClr val="tx1"/>
                </a:solidFill>
              </a:rPr>
              <a:t>that covers all eligible services delivered to Original Medicare beneficiaries. </a:t>
            </a:r>
          </a:p>
          <a:p>
            <a:pPr marL="365760" lvl="2" indent="-228600">
              <a:spcAft>
                <a:spcPts val="1000"/>
              </a:spcAft>
              <a:buClr>
                <a:prstClr val="black"/>
              </a:buClr>
              <a:buFont typeface="Courier New" panose="02070309020205020404" pitchFamily="49" charset="0"/>
              <a:buChar char="o"/>
            </a:pPr>
            <a:r>
              <a:rPr lang="en-US" sz="1200" dirty="0">
                <a:solidFill>
                  <a:schemeClr val="tx1"/>
                </a:solidFill>
              </a:rPr>
              <a:t>Eligible services are inpatient and outpatient hospital services and inpatient rehabilitation services delivered in swing beds at CAHs.</a:t>
            </a:r>
          </a:p>
          <a:p>
            <a:pPr marL="365760" lvl="2" indent="-228600">
              <a:spcAft>
                <a:spcPts val="1000"/>
              </a:spcAft>
              <a:buClr>
                <a:prstClr val="black"/>
              </a:buClr>
              <a:buFont typeface="Courier New" panose="02070309020205020404" pitchFamily="49" charset="0"/>
              <a:buChar char="o"/>
            </a:pPr>
            <a:r>
              <a:rPr lang="en-US" sz="1200" dirty="0">
                <a:solidFill>
                  <a:schemeClr val="tx1"/>
                </a:solidFill>
              </a:rPr>
              <a:t>The CPA is based on historical spend, </a:t>
            </a:r>
            <a:r>
              <a:rPr lang="en-US" sz="1200" b="1" dirty="0">
                <a:solidFill>
                  <a:schemeClr val="tx1"/>
                </a:solidFill>
              </a:rPr>
              <a:t>with a discount applied.</a:t>
            </a:r>
          </a:p>
          <a:p>
            <a:pPr marL="365760" lvl="2" indent="-228600">
              <a:spcAft>
                <a:spcPts val="1000"/>
              </a:spcAft>
              <a:buClr>
                <a:prstClr val="black"/>
              </a:buClr>
              <a:buFont typeface="Courier New" panose="02070309020205020404" pitchFamily="49" charset="0"/>
              <a:buChar char="o"/>
            </a:pPr>
            <a:r>
              <a:rPr lang="en-US" sz="1200" dirty="0">
                <a:solidFill>
                  <a:schemeClr val="tx1"/>
                </a:solidFill>
              </a:rPr>
              <a:t>The CPA may be adjusted based on changes in unit price of services, quality, demographic &amp; population size, as well as distribution of eligible hospital services between hospitals.</a:t>
            </a:r>
          </a:p>
          <a:p>
            <a:pPr marL="171450" lvl="2" indent="-171450">
              <a:spcAft>
                <a:spcPts val="1000"/>
              </a:spcAft>
              <a:buClr>
                <a:prstClr val="black"/>
              </a:buClr>
              <a:buFont typeface="Arial" panose="020B0604020202020204" pitchFamily="34" charset="0"/>
              <a:buChar char="•"/>
            </a:pPr>
            <a:r>
              <a:rPr lang="en-US" sz="1200" dirty="0">
                <a:solidFill>
                  <a:schemeClr val="tx1"/>
                </a:solidFill>
              </a:rPr>
              <a:t>CPAs are prospective payments but are </a:t>
            </a:r>
            <a:r>
              <a:rPr lang="en-US" sz="1200" b="1" dirty="0">
                <a:solidFill>
                  <a:schemeClr val="tx1"/>
                </a:solidFill>
              </a:rPr>
              <a:t>retroactively adjusted </a:t>
            </a:r>
            <a:r>
              <a:rPr lang="en-US" sz="1200" dirty="0">
                <a:solidFill>
                  <a:schemeClr val="tx1"/>
                </a:solidFill>
              </a:rPr>
              <a:t>six months after the end of the year based on claims data.</a:t>
            </a:r>
          </a:p>
          <a:p>
            <a:pPr marL="171450" lvl="2" indent="-171450">
              <a:spcAft>
                <a:spcPts val="1000"/>
              </a:spcAft>
              <a:buClr>
                <a:prstClr val="black"/>
              </a:buClr>
              <a:buFont typeface="Arial" panose="020B0604020202020204" pitchFamily="34" charset="0"/>
              <a:buChar char="•"/>
            </a:pPr>
            <a:r>
              <a:rPr lang="en-US" sz="1200" dirty="0">
                <a:solidFill>
                  <a:schemeClr val="tx1"/>
                </a:solidFill>
              </a:rPr>
              <a:t>Other payers are required to “align” with Medicare but (like Pennsylvania) this is not an exact science. </a:t>
            </a:r>
            <a:r>
              <a:rPr lang="en-US" sz="1200" b="1" dirty="0">
                <a:solidFill>
                  <a:schemeClr val="tx1"/>
                </a:solidFill>
              </a:rPr>
              <a:t>Medicaid participation is required</a:t>
            </a:r>
            <a:r>
              <a:rPr lang="en-US" sz="1200" dirty="0">
                <a:solidFill>
                  <a:schemeClr val="tx1"/>
                </a:solidFill>
              </a:rPr>
              <a:t>, but Medicaid revenue does not need to be paid through a Capitated Payment Arrangement until the second performance year. Commercial payer participation is voluntary.</a:t>
            </a:r>
          </a:p>
          <a:p>
            <a:pPr algn="ctr"/>
            <a:endParaRPr lang="en-US" sz="1300" dirty="0">
              <a:solidFill>
                <a:schemeClr val="tx1"/>
              </a:solidFill>
              <a:latin typeface="Calibri" pitchFamily="34" charset="0"/>
            </a:endParaRPr>
          </a:p>
        </p:txBody>
      </p:sp>
      <p:sp>
        <p:nvSpPr>
          <p:cNvPr id="12" name="Content Placeholder 3">
            <a:extLst>
              <a:ext uri="{FF2B5EF4-FFF2-40B4-BE49-F238E27FC236}">
                <a16:creationId xmlns:a16="http://schemas.microsoft.com/office/drawing/2014/main" id="{273CA3E2-D192-4511-B255-3871CBC22674}"/>
              </a:ext>
            </a:extLst>
          </p:cNvPr>
          <p:cNvSpPr txBox="1">
            <a:spLocks/>
          </p:cNvSpPr>
          <p:nvPr/>
        </p:nvSpPr>
        <p:spPr bwMode="auto">
          <a:xfrm>
            <a:off x="262294" y="1400204"/>
            <a:ext cx="4962115" cy="398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631825" lvl="3" indent="-285750">
              <a:spcBef>
                <a:spcPts val="0"/>
              </a:spcBef>
              <a:spcAft>
                <a:spcPts val="1000"/>
              </a:spcAft>
              <a:buClr>
                <a:prstClr val="black"/>
              </a:buClr>
              <a:buFont typeface="Wingdings" panose="05000000000000000000" pitchFamily="2" charset="2"/>
              <a:buChar char="§"/>
            </a:pPr>
            <a:r>
              <a:rPr lang="en-US" sz="1300" dirty="0">
                <a:latin typeface="Calibri" pitchFamily="34" charset="0"/>
              </a:rPr>
              <a:t>The Community Health Access and Rural Transformation (CHART) Model is targeted to rural hospitals providing services to individuals residing in 1 of 15 rural “Communities” across the country.</a:t>
            </a:r>
          </a:p>
          <a:p>
            <a:pPr marL="631825" lvl="3" indent="-285750">
              <a:spcBef>
                <a:spcPts val="0"/>
              </a:spcBef>
              <a:spcAft>
                <a:spcPts val="1000"/>
              </a:spcAft>
              <a:buClr>
                <a:prstClr val="black"/>
              </a:buClr>
              <a:buFont typeface="Wingdings" panose="05000000000000000000" pitchFamily="2" charset="2"/>
              <a:buChar char="§"/>
            </a:pPr>
            <a:r>
              <a:rPr lang="en-US" sz="1300" dirty="0">
                <a:latin typeface="Calibri" pitchFamily="34" charset="0"/>
              </a:rPr>
              <a:t>A Community includes: 1) 1+ counties or census tracts that are classified as rural; and 2) At least 10,000 Traditional Medicare beneficiaries residing within its boundaries.</a:t>
            </a:r>
          </a:p>
          <a:p>
            <a:pPr marL="631825" lvl="3" indent="-285750">
              <a:spcBef>
                <a:spcPts val="0"/>
              </a:spcBef>
              <a:spcAft>
                <a:spcPts val="1000"/>
              </a:spcAft>
              <a:buClr>
                <a:prstClr val="black"/>
              </a:buClr>
              <a:buFont typeface="Wingdings" panose="05000000000000000000" pitchFamily="2" charset="2"/>
              <a:buChar char="§"/>
            </a:pPr>
            <a:r>
              <a:rPr lang="en-US" sz="1300" dirty="0">
                <a:latin typeface="Calibri" pitchFamily="34" charset="0"/>
              </a:rPr>
              <a:t>Like the Pennsylvania model, participation is voluntary for both payers and rural hospitals.</a:t>
            </a:r>
          </a:p>
          <a:p>
            <a:pPr marL="631825" lvl="3" indent="-285750">
              <a:spcBef>
                <a:spcPts val="0"/>
              </a:spcBef>
              <a:spcAft>
                <a:spcPts val="1000"/>
              </a:spcAft>
              <a:buClr>
                <a:prstClr val="black"/>
              </a:buClr>
              <a:buFont typeface="Wingdings" panose="05000000000000000000" pitchFamily="2" charset="2"/>
              <a:buChar char="§"/>
            </a:pPr>
            <a:r>
              <a:rPr lang="en-US" sz="1300" dirty="0">
                <a:latin typeface="Calibri" pitchFamily="34" charset="0"/>
              </a:rPr>
              <a:t>The strict eligibility criteria preclude most rural hospitals from participating individually due to low numbers of Medicare beneficiaries on Traditional Medicare within their operating counties. </a:t>
            </a:r>
          </a:p>
          <a:p>
            <a:pPr marL="631825" lvl="3" indent="-285750">
              <a:spcBef>
                <a:spcPts val="0"/>
              </a:spcBef>
              <a:spcAft>
                <a:spcPts val="1000"/>
              </a:spcAft>
              <a:buClr>
                <a:prstClr val="black"/>
              </a:buClr>
              <a:buFont typeface="Wingdings" panose="05000000000000000000" pitchFamily="2" charset="2"/>
              <a:buChar char="§"/>
            </a:pPr>
            <a:r>
              <a:rPr lang="en-US" sz="1300" b="1" dirty="0">
                <a:latin typeface="Calibri" pitchFamily="34" charset="0"/>
              </a:rPr>
              <a:t>The Model is in the very early stages of implementation with COVID-related disruption; it is too soon to generalize lessons learned.</a:t>
            </a:r>
          </a:p>
        </p:txBody>
      </p:sp>
    </p:spTree>
    <p:extLst>
      <p:ext uri="{BB962C8B-B14F-4D97-AF65-F5344CB8AC3E}">
        <p14:creationId xmlns:p14="http://schemas.microsoft.com/office/powerpoint/2010/main" val="264674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1B7D1F-BBBE-4E6D-BF96-5D3524B6B22F}"/>
              </a:ext>
            </a:extLst>
          </p:cNvPr>
          <p:cNvSpPr>
            <a:spLocks noGrp="1"/>
          </p:cNvSpPr>
          <p:nvPr>
            <p:ph type="sldNum" sz="quarter" idx="12"/>
          </p:nvPr>
        </p:nvSpPr>
        <p:spPr/>
        <p:txBody>
          <a:bodyPr/>
          <a:lstStyle/>
          <a:p>
            <a:fld id="{B50A04D7-452B-4628-BC5C-774F3290A092}" type="slidenum">
              <a:rPr lang="en-US" smtClean="0"/>
              <a:t>13</a:t>
            </a:fld>
            <a:endParaRPr lang="en-US"/>
          </a:p>
        </p:txBody>
      </p:sp>
      <p:sp>
        <p:nvSpPr>
          <p:cNvPr id="6" name="Rectangle 8">
            <a:extLst>
              <a:ext uri="{FF2B5EF4-FFF2-40B4-BE49-F238E27FC236}">
                <a16:creationId xmlns:a16="http://schemas.microsoft.com/office/drawing/2014/main" id="{29B8C66A-9C2A-444E-B151-380526C2ECBC}"/>
              </a:ext>
            </a:extLst>
          </p:cNvPr>
          <p:cNvSpPr>
            <a:spLocks noChangeArrowheads="1"/>
          </p:cNvSpPr>
          <p:nvPr/>
        </p:nvSpPr>
        <p:spPr bwMode="auto">
          <a:xfrm>
            <a:off x="327660" y="2602552"/>
            <a:ext cx="8488679" cy="1899920"/>
          </a:xfrm>
          <a:prstGeom prst="rect">
            <a:avLst/>
          </a:prstGeom>
          <a:solidFill>
            <a:srgbClr val="C3DFD0"/>
          </a:solidFill>
          <a:ln w="9525">
            <a:noFill/>
            <a:miter lim="800000"/>
            <a:headEnd/>
            <a:tailEnd/>
          </a:ln>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a:endParaRPr>
          </a:p>
        </p:txBody>
      </p:sp>
      <p:sp>
        <p:nvSpPr>
          <p:cNvPr id="7" name="Title 1">
            <a:extLst>
              <a:ext uri="{FF2B5EF4-FFF2-40B4-BE49-F238E27FC236}">
                <a16:creationId xmlns:a16="http://schemas.microsoft.com/office/drawing/2014/main" id="{70FFD7E2-C9A5-4414-AAFC-389CCA71C107}"/>
              </a:ext>
            </a:extLst>
          </p:cNvPr>
          <p:cNvSpPr txBox="1">
            <a:spLocks/>
          </p:cNvSpPr>
          <p:nvPr/>
        </p:nvSpPr>
        <p:spPr bwMode="auto">
          <a:xfrm>
            <a:off x="609600" y="2602552"/>
            <a:ext cx="7924800" cy="189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50927" rIns="101854" bIns="50927" numCol="1" anchor="ctr" anchorCtr="1" compatLnSpc="1">
            <a:prstTxWarp prst="textNoShape">
              <a:avLst/>
            </a:prstTxWarp>
            <a:normAutofit/>
          </a:bodyPr>
          <a:lstStyle>
            <a:lvl1pPr algn="ctr" defTabSz="1019175" rtl="0" eaLnBrk="1" fontAlgn="base" hangingPunct="1">
              <a:lnSpc>
                <a:spcPct val="100000"/>
              </a:lnSpc>
              <a:spcBef>
                <a:spcPct val="0"/>
              </a:spcBef>
              <a:spcAft>
                <a:spcPct val="0"/>
              </a:spcAft>
              <a:defRPr sz="2800" b="1">
                <a:solidFill>
                  <a:schemeClr val="tx1"/>
                </a:solidFill>
                <a:latin typeface="+mj-lt"/>
                <a:ea typeface="+mj-ea"/>
                <a:cs typeface="+mj-cs"/>
              </a:defRPr>
            </a:lvl1pPr>
            <a:lvl2pPr algn="l" defTabSz="1019175" rtl="0" eaLnBrk="1" fontAlgn="base" hangingPunct="1">
              <a:spcBef>
                <a:spcPct val="0"/>
              </a:spcBef>
              <a:spcAft>
                <a:spcPct val="0"/>
              </a:spcAft>
              <a:defRPr sz="2200">
                <a:solidFill>
                  <a:schemeClr val="tx1"/>
                </a:solidFill>
                <a:latin typeface="Georgia" pitchFamily="18" charset="0"/>
              </a:defRPr>
            </a:lvl2pPr>
            <a:lvl3pPr algn="l" defTabSz="1019175" rtl="0" eaLnBrk="1" fontAlgn="base" hangingPunct="1">
              <a:spcBef>
                <a:spcPct val="0"/>
              </a:spcBef>
              <a:spcAft>
                <a:spcPct val="0"/>
              </a:spcAft>
              <a:defRPr sz="2200">
                <a:solidFill>
                  <a:schemeClr val="tx1"/>
                </a:solidFill>
                <a:latin typeface="Georgia" pitchFamily="18" charset="0"/>
              </a:defRPr>
            </a:lvl3pPr>
            <a:lvl4pPr algn="l" defTabSz="1019175" rtl="0" eaLnBrk="1" fontAlgn="base" hangingPunct="1">
              <a:spcBef>
                <a:spcPct val="0"/>
              </a:spcBef>
              <a:spcAft>
                <a:spcPct val="0"/>
              </a:spcAft>
              <a:defRPr sz="2200">
                <a:solidFill>
                  <a:schemeClr val="tx1"/>
                </a:solidFill>
                <a:latin typeface="Georgia" pitchFamily="18" charset="0"/>
              </a:defRPr>
            </a:lvl4pPr>
            <a:lvl5pPr algn="l" defTabSz="1019175" rtl="0" eaLnBrk="1" fontAlgn="base" hangingPunct="1">
              <a:spcBef>
                <a:spcPct val="0"/>
              </a:spcBef>
              <a:spcAft>
                <a:spcPct val="0"/>
              </a:spcAft>
              <a:defRPr sz="2200">
                <a:solidFill>
                  <a:schemeClr val="tx1"/>
                </a:solidFill>
                <a:latin typeface="Georgia" pitchFamily="18" charset="0"/>
              </a:defRPr>
            </a:lvl5pPr>
            <a:lvl6pPr marL="457200" algn="l" defTabSz="1019175" rtl="0" eaLnBrk="1" fontAlgn="base" hangingPunct="1">
              <a:spcBef>
                <a:spcPct val="0"/>
              </a:spcBef>
              <a:spcAft>
                <a:spcPct val="0"/>
              </a:spcAft>
              <a:defRPr sz="2200">
                <a:solidFill>
                  <a:schemeClr val="tx1"/>
                </a:solidFill>
                <a:latin typeface="Georgia" pitchFamily="18" charset="0"/>
              </a:defRPr>
            </a:lvl6pPr>
            <a:lvl7pPr marL="914400" algn="l" defTabSz="1019175" rtl="0" eaLnBrk="1" fontAlgn="base" hangingPunct="1">
              <a:spcBef>
                <a:spcPct val="0"/>
              </a:spcBef>
              <a:spcAft>
                <a:spcPct val="0"/>
              </a:spcAft>
              <a:defRPr sz="2200">
                <a:solidFill>
                  <a:schemeClr val="tx1"/>
                </a:solidFill>
                <a:latin typeface="Georgia" pitchFamily="18" charset="0"/>
              </a:defRPr>
            </a:lvl7pPr>
            <a:lvl8pPr marL="1371600" algn="l" defTabSz="1019175" rtl="0" eaLnBrk="1" fontAlgn="base" hangingPunct="1">
              <a:spcBef>
                <a:spcPct val="0"/>
              </a:spcBef>
              <a:spcAft>
                <a:spcPct val="0"/>
              </a:spcAft>
              <a:defRPr sz="2200">
                <a:solidFill>
                  <a:schemeClr val="tx1"/>
                </a:solidFill>
                <a:latin typeface="Georgia" pitchFamily="18" charset="0"/>
              </a:defRPr>
            </a:lvl8pPr>
            <a:lvl9pPr marL="1828800" algn="l" defTabSz="1019175" rtl="0" eaLnBrk="1" fontAlgn="base" hangingPunct="1">
              <a:spcBef>
                <a:spcPct val="0"/>
              </a:spcBef>
              <a:spcAft>
                <a:spcPct val="0"/>
              </a:spcAft>
              <a:defRPr sz="2200">
                <a:solidFill>
                  <a:schemeClr val="tx1"/>
                </a:solidFill>
                <a:latin typeface="Georgia" pitchFamily="18" charset="0"/>
              </a:defRPr>
            </a:lvl9pPr>
          </a:lstStyle>
          <a:p>
            <a:pPr marL="0" marR="0" lvl="0" indent="0" algn="ctr" defTabSz="1019175"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Calibri"/>
                <a:ea typeface="+mj-ea"/>
                <a:cs typeface="+mj-cs"/>
              </a:rPr>
              <a:t>Discussion</a:t>
            </a:r>
          </a:p>
        </p:txBody>
      </p:sp>
      <p:sp>
        <p:nvSpPr>
          <p:cNvPr id="8" name="Rectangle 7">
            <a:extLst>
              <a:ext uri="{FF2B5EF4-FFF2-40B4-BE49-F238E27FC236}">
                <a16:creationId xmlns:a16="http://schemas.microsoft.com/office/drawing/2014/main" id="{5C2C9803-6000-4DBB-B717-37012F7A3C68}"/>
              </a:ext>
            </a:extLst>
          </p:cNvPr>
          <p:cNvSpPr>
            <a:spLocks noChangeArrowheads="1"/>
          </p:cNvSpPr>
          <p:nvPr/>
        </p:nvSpPr>
        <p:spPr bwMode="ltGray">
          <a:xfrm>
            <a:off x="327660" y="584374"/>
            <a:ext cx="8488680" cy="5412388"/>
          </a:xfrm>
          <a:prstGeom prst="rect">
            <a:avLst/>
          </a:prstGeom>
          <a:noFill/>
          <a:ln w="88900">
            <a:solidFill>
              <a:srgbClr val="59A87C"/>
            </a:solidFill>
            <a:miter lim="800000"/>
            <a:headEnd/>
            <a:tailEnd/>
          </a:ln>
          <a:effectLst/>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pitchFamily="1" charset="-128"/>
            </a:endParaRPr>
          </a:p>
        </p:txBody>
      </p:sp>
    </p:spTree>
    <p:extLst>
      <p:ext uri="{BB962C8B-B14F-4D97-AF65-F5344CB8AC3E}">
        <p14:creationId xmlns:p14="http://schemas.microsoft.com/office/powerpoint/2010/main" val="3127269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1B7D1F-BBBE-4E6D-BF96-5D3524B6B22F}"/>
              </a:ext>
            </a:extLst>
          </p:cNvPr>
          <p:cNvSpPr>
            <a:spLocks noGrp="1"/>
          </p:cNvSpPr>
          <p:nvPr>
            <p:ph type="sldNum" sz="quarter" idx="12"/>
          </p:nvPr>
        </p:nvSpPr>
        <p:spPr/>
        <p:txBody>
          <a:bodyPr/>
          <a:lstStyle/>
          <a:p>
            <a:fld id="{B50A04D7-452B-4628-BC5C-774F3290A092}" type="slidenum">
              <a:rPr lang="en-US" smtClean="0"/>
              <a:t>14</a:t>
            </a:fld>
            <a:endParaRPr lang="en-US" dirty="0"/>
          </a:p>
        </p:txBody>
      </p:sp>
      <p:sp>
        <p:nvSpPr>
          <p:cNvPr id="6" name="Rectangle 8">
            <a:extLst>
              <a:ext uri="{FF2B5EF4-FFF2-40B4-BE49-F238E27FC236}">
                <a16:creationId xmlns:a16="http://schemas.microsoft.com/office/drawing/2014/main" id="{29B8C66A-9C2A-444E-B151-380526C2ECBC}"/>
              </a:ext>
            </a:extLst>
          </p:cNvPr>
          <p:cNvSpPr>
            <a:spLocks noChangeArrowheads="1"/>
          </p:cNvSpPr>
          <p:nvPr/>
        </p:nvSpPr>
        <p:spPr bwMode="auto">
          <a:xfrm>
            <a:off x="327660" y="2602552"/>
            <a:ext cx="8488679" cy="1899920"/>
          </a:xfrm>
          <a:prstGeom prst="rect">
            <a:avLst/>
          </a:prstGeom>
          <a:solidFill>
            <a:srgbClr val="C3DFD0"/>
          </a:solidFill>
          <a:ln w="9525">
            <a:noFill/>
            <a:miter lim="800000"/>
            <a:headEnd/>
            <a:tailEnd/>
          </a:ln>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a:endParaRPr>
          </a:p>
        </p:txBody>
      </p:sp>
      <p:sp>
        <p:nvSpPr>
          <p:cNvPr id="7" name="Title 1">
            <a:extLst>
              <a:ext uri="{FF2B5EF4-FFF2-40B4-BE49-F238E27FC236}">
                <a16:creationId xmlns:a16="http://schemas.microsoft.com/office/drawing/2014/main" id="{70FFD7E2-C9A5-4414-AAFC-389CCA71C107}"/>
              </a:ext>
            </a:extLst>
          </p:cNvPr>
          <p:cNvSpPr txBox="1">
            <a:spLocks/>
          </p:cNvSpPr>
          <p:nvPr/>
        </p:nvSpPr>
        <p:spPr bwMode="auto">
          <a:xfrm>
            <a:off x="468630" y="2602552"/>
            <a:ext cx="8206741" cy="189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50927" rIns="101854" bIns="50927" numCol="1" anchor="ctr" anchorCtr="1" compatLnSpc="1">
            <a:prstTxWarp prst="textNoShape">
              <a:avLst/>
            </a:prstTxWarp>
            <a:normAutofit/>
          </a:bodyPr>
          <a:lstStyle>
            <a:lvl1pPr algn="ctr" defTabSz="1019175" rtl="0" eaLnBrk="1" fontAlgn="base" hangingPunct="1">
              <a:lnSpc>
                <a:spcPct val="100000"/>
              </a:lnSpc>
              <a:spcBef>
                <a:spcPct val="0"/>
              </a:spcBef>
              <a:spcAft>
                <a:spcPct val="0"/>
              </a:spcAft>
              <a:defRPr sz="2800" b="1">
                <a:solidFill>
                  <a:schemeClr val="tx1"/>
                </a:solidFill>
                <a:latin typeface="+mj-lt"/>
                <a:ea typeface="+mj-ea"/>
                <a:cs typeface="+mj-cs"/>
              </a:defRPr>
            </a:lvl1pPr>
            <a:lvl2pPr algn="l" defTabSz="1019175" rtl="0" eaLnBrk="1" fontAlgn="base" hangingPunct="1">
              <a:spcBef>
                <a:spcPct val="0"/>
              </a:spcBef>
              <a:spcAft>
                <a:spcPct val="0"/>
              </a:spcAft>
              <a:defRPr sz="2200">
                <a:solidFill>
                  <a:schemeClr val="tx1"/>
                </a:solidFill>
                <a:latin typeface="Georgia" pitchFamily="18" charset="0"/>
              </a:defRPr>
            </a:lvl2pPr>
            <a:lvl3pPr algn="l" defTabSz="1019175" rtl="0" eaLnBrk="1" fontAlgn="base" hangingPunct="1">
              <a:spcBef>
                <a:spcPct val="0"/>
              </a:spcBef>
              <a:spcAft>
                <a:spcPct val="0"/>
              </a:spcAft>
              <a:defRPr sz="2200">
                <a:solidFill>
                  <a:schemeClr val="tx1"/>
                </a:solidFill>
                <a:latin typeface="Georgia" pitchFamily="18" charset="0"/>
              </a:defRPr>
            </a:lvl3pPr>
            <a:lvl4pPr algn="l" defTabSz="1019175" rtl="0" eaLnBrk="1" fontAlgn="base" hangingPunct="1">
              <a:spcBef>
                <a:spcPct val="0"/>
              </a:spcBef>
              <a:spcAft>
                <a:spcPct val="0"/>
              </a:spcAft>
              <a:defRPr sz="2200">
                <a:solidFill>
                  <a:schemeClr val="tx1"/>
                </a:solidFill>
                <a:latin typeface="Georgia" pitchFamily="18" charset="0"/>
              </a:defRPr>
            </a:lvl4pPr>
            <a:lvl5pPr algn="l" defTabSz="1019175" rtl="0" eaLnBrk="1" fontAlgn="base" hangingPunct="1">
              <a:spcBef>
                <a:spcPct val="0"/>
              </a:spcBef>
              <a:spcAft>
                <a:spcPct val="0"/>
              </a:spcAft>
              <a:defRPr sz="2200">
                <a:solidFill>
                  <a:schemeClr val="tx1"/>
                </a:solidFill>
                <a:latin typeface="Georgia" pitchFamily="18" charset="0"/>
              </a:defRPr>
            </a:lvl5pPr>
            <a:lvl6pPr marL="457200" algn="l" defTabSz="1019175" rtl="0" eaLnBrk="1" fontAlgn="base" hangingPunct="1">
              <a:spcBef>
                <a:spcPct val="0"/>
              </a:spcBef>
              <a:spcAft>
                <a:spcPct val="0"/>
              </a:spcAft>
              <a:defRPr sz="2200">
                <a:solidFill>
                  <a:schemeClr val="tx1"/>
                </a:solidFill>
                <a:latin typeface="Georgia" pitchFamily="18" charset="0"/>
              </a:defRPr>
            </a:lvl6pPr>
            <a:lvl7pPr marL="914400" algn="l" defTabSz="1019175" rtl="0" eaLnBrk="1" fontAlgn="base" hangingPunct="1">
              <a:spcBef>
                <a:spcPct val="0"/>
              </a:spcBef>
              <a:spcAft>
                <a:spcPct val="0"/>
              </a:spcAft>
              <a:defRPr sz="2200">
                <a:solidFill>
                  <a:schemeClr val="tx1"/>
                </a:solidFill>
                <a:latin typeface="Georgia" pitchFamily="18" charset="0"/>
              </a:defRPr>
            </a:lvl7pPr>
            <a:lvl8pPr marL="1371600" algn="l" defTabSz="1019175" rtl="0" eaLnBrk="1" fontAlgn="base" hangingPunct="1">
              <a:spcBef>
                <a:spcPct val="0"/>
              </a:spcBef>
              <a:spcAft>
                <a:spcPct val="0"/>
              </a:spcAft>
              <a:defRPr sz="2200">
                <a:solidFill>
                  <a:schemeClr val="tx1"/>
                </a:solidFill>
                <a:latin typeface="Georgia" pitchFamily="18" charset="0"/>
              </a:defRPr>
            </a:lvl8pPr>
            <a:lvl9pPr marL="1828800" algn="l" defTabSz="1019175" rtl="0" eaLnBrk="1" fontAlgn="base" hangingPunct="1">
              <a:spcBef>
                <a:spcPct val="0"/>
              </a:spcBef>
              <a:spcAft>
                <a:spcPct val="0"/>
              </a:spcAft>
              <a:defRPr sz="2200">
                <a:solidFill>
                  <a:schemeClr val="tx1"/>
                </a:solidFill>
                <a:latin typeface="Georgia" pitchFamily="18" charset="0"/>
              </a:defRPr>
            </a:lvl9pPr>
          </a:lstStyle>
          <a:p>
            <a:pPr indent="-14288" algn="l">
              <a:spcAft>
                <a:spcPts val="300"/>
              </a:spcAft>
              <a:buClr>
                <a:srgbClr val="000000"/>
              </a:buClr>
              <a:defRPr/>
            </a:pPr>
            <a:r>
              <a:rPr kumimoji="0" lang="en-US" sz="2800" b="1" i="0" u="none" strike="noStrike" kern="0" cap="none" spc="0" normalizeH="0" baseline="0" noProof="0" dirty="0">
                <a:ln>
                  <a:noFill/>
                </a:ln>
                <a:solidFill>
                  <a:srgbClr val="000000"/>
                </a:solidFill>
                <a:effectLst/>
                <a:uLnTx/>
                <a:uFillTx/>
                <a:latin typeface="Calibri"/>
                <a:ea typeface="+mn-ea"/>
                <a:cs typeface="+mn-cs"/>
              </a:rPr>
              <a:t>Applying Global Budget Concepts to Vermont</a:t>
            </a:r>
          </a:p>
        </p:txBody>
      </p:sp>
      <p:sp>
        <p:nvSpPr>
          <p:cNvPr id="8" name="Rectangle 7">
            <a:extLst>
              <a:ext uri="{FF2B5EF4-FFF2-40B4-BE49-F238E27FC236}">
                <a16:creationId xmlns:a16="http://schemas.microsoft.com/office/drawing/2014/main" id="{5C2C9803-6000-4DBB-B717-37012F7A3C68}"/>
              </a:ext>
            </a:extLst>
          </p:cNvPr>
          <p:cNvSpPr>
            <a:spLocks noChangeArrowheads="1"/>
          </p:cNvSpPr>
          <p:nvPr/>
        </p:nvSpPr>
        <p:spPr bwMode="ltGray">
          <a:xfrm>
            <a:off x="327660" y="584374"/>
            <a:ext cx="8488680" cy="5412388"/>
          </a:xfrm>
          <a:prstGeom prst="rect">
            <a:avLst/>
          </a:prstGeom>
          <a:noFill/>
          <a:ln w="88900">
            <a:solidFill>
              <a:srgbClr val="59A87C"/>
            </a:solidFill>
            <a:miter lim="800000"/>
            <a:headEnd/>
            <a:tailEnd/>
          </a:ln>
          <a:effectLst/>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pitchFamily="1" charset="-128"/>
            </a:endParaRPr>
          </a:p>
        </p:txBody>
      </p:sp>
    </p:spTree>
    <p:extLst>
      <p:ext uri="{BB962C8B-B14F-4D97-AF65-F5344CB8AC3E}">
        <p14:creationId xmlns:p14="http://schemas.microsoft.com/office/powerpoint/2010/main" val="1120840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15</a:t>
            </a:fld>
            <a:endParaRPr lang="en-US" dirty="0"/>
          </a:p>
        </p:txBody>
      </p:sp>
      <p:sp>
        <p:nvSpPr>
          <p:cNvPr id="5" name="Title 1">
            <a:extLst>
              <a:ext uri="{FF2B5EF4-FFF2-40B4-BE49-F238E27FC236}">
                <a16:creationId xmlns:a16="http://schemas.microsoft.com/office/drawing/2014/main" id="{CF4DFBE5-6142-4815-BA89-E3F00D1B1694}"/>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2800" dirty="0"/>
              <a:t>Global Budgets are One Part of Vermont’s Broader Health Care Reform Efforts</a:t>
            </a:r>
          </a:p>
        </p:txBody>
      </p:sp>
      <p:sp>
        <p:nvSpPr>
          <p:cNvPr id="18" name="Oval 17">
            <a:extLst>
              <a:ext uri="{FF2B5EF4-FFF2-40B4-BE49-F238E27FC236}">
                <a16:creationId xmlns:a16="http://schemas.microsoft.com/office/drawing/2014/main" id="{7B8A66E4-5CE8-477F-A174-9E6048B2BD12}"/>
              </a:ext>
            </a:extLst>
          </p:cNvPr>
          <p:cNvSpPr/>
          <p:nvPr/>
        </p:nvSpPr>
        <p:spPr>
          <a:xfrm>
            <a:off x="2405853" y="1545525"/>
            <a:ext cx="4446359" cy="4477223"/>
          </a:xfrm>
          <a:prstGeom prst="ellipse">
            <a:avLst/>
          </a:prstGeom>
          <a:solidFill>
            <a:srgbClr val="E1EFE7"/>
          </a:solidFill>
          <a:ln>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dirty="0">
                <a:solidFill>
                  <a:schemeClr val="tx1"/>
                </a:solidFill>
              </a:rPr>
              <a:t>Vermont’s Vision</a:t>
            </a:r>
          </a:p>
          <a:p>
            <a:pPr algn="ctr"/>
            <a:r>
              <a:rPr lang="en-US" sz="1400" i="1" dirty="0">
                <a:solidFill>
                  <a:schemeClr val="tx1"/>
                </a:solidFill>
              </a:rPr>
              <a:t>In</a:t>
            </a:r>
            <a:r>
              <a:rPr lang="en-US" sz="1400" i="1" dirty="0">
                <a:solidFill>
                  <a:schemeClr val="tx1"/>
                </a:solidFill>
                <a:effectLst/>
              </a:rPr>
              <a:t>terested in global budgets but thinking beyond hospitals to multiple provider types (</a:t>
            </a:r>
            <a:r>
              <a:rPr lang="en-US" sz="1400" i="1" dirty="0" err="1">
                <a:solidFill>
                  <a:schemeClr val="tx1"/>
                </a:solidFill>
                <a:effectLst/>
              </a:rPr>
              <a:t>e.g.,MH</a:t>
            </a:r>
            <a:r>
              <a:rPr lang="en-US" sz="1400" i="1" dirty="0">
                <a:solidFill>
                  <a:schemeClr val="tx1"/>
                </a:solidFill>
                <a:effectLst/>
              </a:rPr>
              <a:t>/SUD) and services, some of which included in VT's All-Payer ACO Model today and already subject to alternative payment models</a:t>
            </a:r>
          </a:p>
        </p:txBody>
      </p:sp>
      <p:sp>
        <p:nvSpPr>
          <p:cNvPr id="21" name="Oval 20">
            <a:extLst>
              <a:ext uri="{FF2B5EF4-FFF2-40B4-BE49-F238E27FC236}">
                <a16:creationId xmlns:a16="http://schemas.microsoft.com/office/drawing/2014/main" id="{813D3D59-EA6F-4506-A131-2E4B8FC529ED}"/>
              </a:ext>
            </a:extLst>
          </p:cNvPr>
          <p:cNvSpPr/>
          <p:nvPr/>
        </p:nvSpPr>
        <p:spPr>
          <a:xfrm>
            <a:off x="3793625" y="3923051"/>
            <a:ext cx="1828800" cy="1828800"/>
          </a:xfrm>
          <a:prstGeom prst="ellips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CMMI’s Vision</a:t>
            </a:r>
          </a:p>
          <a:p>
            <a:pPr algn="ctr"/>
            <a:r>
              <a:rPr lang="en-US" sz="1200" i="1" dirty="0"/>
              <a:t>Focused on hospital global budgets; will likely build on PA and CHART models</a:t>
            </a:r>
          </a:p>
        </p:txBody>
      </p:sp>
      <p:sp>
        <p:nvSpPr>
          <p:cNvPr id="12" name="TextBox 11">
            <a:extLst>
              <a:ext uri="{FF2B5EF4-FFF2-40B4-BE49-F238E27FC236}">
                <a16:creationId xmlns:a16="http://schemas.microsoft.com/office/drawing/2014/main" id="{22979D14-8C96-4D6A-B623-0A724DCDA334}"/>
              </a:ext>
            </a:extLst>
          </p:cNvPr>
          <p:cNvSpPr txBox="1"/>
          <p:nvPr/>
        </p:nvSpPr>
        <p:spPr>
          <a:xfrm>
            <a:off x="197643" y="6022749"/>
            <a:ext cx="8576136" cy="646331"/>
          </a:xfrm>
          <a:prstGeom prst="rect">
            <a:avLst/>
          </a:prstGeom>
          <a:noFill/>
        </p:spPr>
        <p:txBody>
          <a:bodyPr wrap="square">
            <a:spAutoFit/>
          </a:bodyPr>
          <a:lstStyle/>
          <a:p>
            <a:pPr algn="ctr">
              <a:spcAft>
                <a:spcPts val="1200"/>
              </a:spcAft>
            </a:pPr>
            <a:r>
              <a:rPr lang="en-US" b="1" i="1" dirty="0"/>
              <a:t>Vermont’s vision for APM 2.0 may be broader than CMMI’s design starting point for the next state model. </a:t>
            </a:r>
          </a:p>
        </p:txBody>
      </p:sp>
    </p:spTree>
    <p:extLst>
      <p:ext uri="{BB962C8B-B14F-4D97-AF65-F5344CB8AC3E}">
        <p14:creationId xmlns:p14="http://schemas.microsoft.com/office/powerpoint/2010/main" val="194493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a:extLst>
              <a:ext uri="{FF2B5EF4-FFF2-40B4-BE49-F238E27FC236}">
                <a16:creationId xmlns:a16="http://schemas.microsoft.com/office/drawing/2014/main" id="{CCD3008A-9E63-4A8D-AF18-330AC693A8EF}"/>
              </a:ext>
            </a:extLst>
          </p:cNvPr>
          <p:cNvCxnSpPr>
            <a:cxnSpLocks/>
          </p:cNvCxnSpPr>
          <p:nvPr/>
        </p:nvCxnSpPr>
        <p:spPr bwMode="auto">
          <a:xfrm>
            <a:off x="6164008" y="2129420"/>
            <a:ext cx="0" cy="327442"/>
          </a:xfrm>
          <a:prstGeom prst="line">
            <a:avLst/>
          </a:prstGeom>
          <a:noFill/>
          <a:ln w="38100" cap="flat" cmpd="sng" algn="ctr">
            <a:solidFill>
              <a:srgbClr val="D3E1EE"/>
            </a:solidFill>
            <a:prstDash val="sysDot"/>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ectangle 7">
            <a:extLst>
              <a:ext uri="{FF2B5EF4-FFF2-40B4-BE49-F238E27FC236}">
                <a16:creationId xmlns:a16="http://schemas.microsoft.com/office/drawing/2014/main" id="{C6CF0372-729F-4409-88E2-5E247FD29A88}"/>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16</a:t>
            </a:fld>
            <a:endParaRPr lang="en-US" dirty="0"/>
          </a:p>
        </p:txBody>
      </p:sp>
      <p:sp>
        <p:nvSpPr>
          <p:cNvPr id="5" name="Title 1">
            <a:extLst>
              <a:ext uri="{FF2B5EF4-FFF2-40B4-BE49-F238E27FC236}">
                <a16:creationId xmlns:a16="http://schemas.microsoft.com/office/drawing/2014/main" id="{CF4DFBE5-6142-4815-BA89-E3F00D1B1694}"/>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2800" dirty="0"/>
              <a:t>GMCB and AHS are Actively Exploring Global Budgets</a:t>
            </a:r>
          </a:p>
        </p:txBody>
      </p:sp>
      <p:cxnSp>
        <p:nvCxnSpPr>
          <p:cNvPr id="11" name="Straight Connector 10">
            <a:extLst>
              <a:ext uri="{FF2B5EF4-FFF2-40B4-BE49-F238E27FC236}">
                <a16:creationId xmlns:a16="http://schemas.microsoft.com/office/drawing/2014/main" id="{4AEB33D3-E766-439A-8023-6CA8FC54F5B1}"/>
              </a:ext>
            </a:extLst>
          </p:cNvPr>
          <p:cNvCxnSpPr>
            <a:cxnSpLocks/>
          </p:cNvCxnSpPr>
          <p:nvPr/>
        </p:nvCxnSpPr>
        <p:spPr bwMode="auto">
          <a:xfrm>
            <a:off x="2756816" y="2230511"/>
            <a:ext cx="0" cy="327442"/>
          </a:xfrm>
          <a:prstGeom prst="line">
            <a:avLst/>
          </a:prstGeom>
          <a:noFill/>
          <a:ln w="38100" cap="flat" cmpd="sng" algn="ctr">
            <a:solidFill>
              <a:srgbClr val="D3E1EE"/>
            </a:solidFill>
            <a:prstDash val="sysDot"/>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Arrow: Right 11">
            <a:extLst>
              <a:ext uri="{FF2B5EF4-FFF2-40B4-BE49-F238E27FC236}">
                <a16:creationId xmlns:a16="http://schemas.microsoft.com/office/drawing/2014/main" id="{F7947B8F-88A7-4F86-BCC9-B901A2BD9F33}"/>
              </a:ext>
            </a:extLst>
          </p:cNvPr>
          <p:cNvSpPr/>
          <p:nvPr/>
        </p:nvSpPr>
        <p:spPr bwMode="auto">
          <a:xfrm>
            <a:off x="949824" y="1649725"/>
            <a:ext cx="7105453" cy="580787"/>
          </a:xfrm>
          <a:prstGeom prst="rightArrow">
            <a:avLst/>
          </a:prstGeom>
          <a:solidFill>
            <a:srgbClr val="D3E1EE"/>
          </a:solidFill>
          <a:ln>
            <a:noFill/>
          </a:ln>
          <a:effectLst/>
        </p:spPr>
        <p:txBody>
          <a:bodyPr lIns="91440" tIns="91440" rIns="91440" bIns="9144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600" b="1" i="0" u="none" strike="noStrike" kern="0" cap="none" spc="0" normalizeH="0" baseline="0" noProof="0" dirty="0">
              <a:ln>
                <a:noFill/>
              </a:ln>
              <a:solidFill>
                <a:srgbClr val="FFFFFF"/>
              </a:solidFill>
              <a:effectLst/>
              <a:uLnTx/>
              <a:uFillTx/>
            </a:endParaRPr>
          </a:p>
        </p:txBody>
      </p:sp>
      <p:sp>
        <p:nvSpPr>
          <p:cNvPr id="19" name="Oval 18">
            <a:extLst>
              <a:ext uri="{FF2B5EF4-FFF2-40B4-BE49-F238E27FC236}">
                <a16:creationId xmlns:a16="http://schemas.microsoft.com/office/drawing/2014/main" id="{C792EDE7-1904-4F9A-81C4-0B36DCE010EE}"/>
              </a:ext>
            </a:extLst>
          </p:cNvPr>
          <p:cNvSpPr/>
          <p:nvPr/>
        </p:nvSpPr>
        <p:spPr bwMode="auto">
          <a:xfrm>
            <a:off x="2223416" y="1649724"/>
            <a:ext cx="1066800" cy="580787"/>
          </a:xfrm>
          <a:prstGeom prst="ellipse">
            <a:avLst/>
          </a:prstGeom>
          <a:solidFill>
            <a:srgbClr val="386794"/>
          </a:solidFill>
          <a:ln>
            <a:noFill/>
          </a:ln>
          <a:effectLst/>
        </p:spPr>
        <p:txBody>
          <a:bodyPr lIns="91440" tIns="91440" rIns="91440" bIns="9144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sz="1600" b="1" kern="0" dirty="0">
                <a:solidFill>
                  <a:srgbClr val="FFFFFF"/>
                </a:solidFill>
              </a:rPr>
              <a:t>Step 1</a:t>
            </a:r>
            <a:endParaRPr kumimoji="0" lang="en-US" sz="1600" b="1" i="0" u="none" strike="noStrike" kern="0" cap="none" spc="0" normalizeH="0" baseline="0" noProof="0" dirty="0">
              <a:ln>
                <a:noFill/>
              </a:ln>
              <a:solidFill>
                <a:srgbClr val="FFFFFF"/>
              </a:solidFill>
              <a:effectLst/>
              <a:uLnTx/>
              <a:uFillTx/>
            </a:endParaRPr>
          </a:p>
        </p:txBody>
      </p:sp>
      <p:sp>
        <p:nvSpPr>
          <p:cNvPr id="20" name="Oval 19">
            <a:extLst>
              <a:ext uri="{FF2B5EF4-FFF2-40B4-BE49-F238E27FC236}">
                <a16:creationId xmlns:a16="http://schemas.microsoft.com/office/drawing/2014/main" id="{D1648F43-B5A7-414C-955F-B63DE36C4FAC}"/>
              </a:ext>
            </a:extLst>
          </p:cNvPr>
          <p:cNvSpPr/>
          <p:nvPr/>
        </p:nvSpPr>
        <p:spPr bwMode="auto">
          <a:xfrm>
            <a:off x="5630608" y="1649724"/>
            <a:ext cx="1066800" cy="580787"/>
          </a:xfrm>
          <a:prstGeom prst="ellipse">
            <a:avLst/>
          </a:prstGeom>
          <a:solidFill>
            <a:srgbClr val="386794"/>
          </a:solidFill>
          <a:ln>
            <a:noFill/>
          </a:ln>
          <a:effectLst/>
        </p:spPr>
        <p:txBody>
          <a:bodyPr lIns="91440" tIns="91440" rIns="91440" bIns="91440" rtlCol="0" anchor="ctr" anchorCtr="0">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600" b="1" i="0" u="none" strike="noStrike" kern="0" cap="none" spc="0" normalizeH="0" baseline="0" noProof="0" dirty="0">
                <a:ln>
                  <a:noFill/>
                </a:ln>
                <a:solidFill>
                  <a:srgbClr val="FFFFFF"/>
                </a:solidFill>
                <a:effectLst/>
                <a:uLnTx/>
                <a:uFillTx/>
              </a:rPr>
              <a:t>Step 2</a:t>
            </a:r>
          </a:p>
        </p:txBody>
      </p:sp>
      <p:sp>
        <p:nvSpPr>
          <p:cNvPr id="24" name="Rectangle 23">
            <a:extLst>
              <a:ext uri="{FF2B5EF4-FFF2-40B4-BE49-F238E27FC236}">
                <a16:creationId xmlns:a16="http://schemas.microsoft.com/office/drawing/2014/main" id="{AE0712F4-482A-4188-9F1A-648CBE4B681D}"/>
              </a:ext>
            </a:extLst>
          </p:cNvPr>
          <p:cNvSpPr/>
          <p:nvPr/>
        </p:nvSpPr>
        <p:spPr bwMode="auto">
          <a:xfrm>
            <a:off x="1562633" y="2456861"/>
            <a:ext cx="2556920" cy="3147131"/>
          </a:xfrm>
          <a:prstGeom prst="rect">
            <a:avLst/>
          </a:prstGeom>
          <a:solidFill>
            <a:srgbClr val="FFFFFF">
              <a:lumMod val="95000"/>
            </a:srgbClr>
          </a:solidFill>
          <a:ln w="25400" cap="flat" cmpd="sng" algn="ctr">
            <a:solidFill>
              <a:srgbClr val="595959"/>
            </a:solidFill>
            <a:prstDash val="solid"/>
            <a:round/>
            <a:headEnd type="none" w="med" len="med"/>
            <a:tailEnd type="none" w="med" len="med"/>
          </a:ln>
          <a:effectLst/>
        </p:spPr>
        <p:txBody>
          <a:bodyPr vert="horz" wrap="square" lIns="112044" tIns="56022" rIns="112044" bIns="56022"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1121093" rtl="0" eaLnBrk="1" fontAlgn="base" latinLnBrk="0" hangingPunct="1">
              <a:lnSpc>
                <a:spcPct val="100000"/>
              </a:lnSpc>
              <a:spcBef>
                <a:spcPct val="0"/>
              </a:spcBef>
              <a:spcAft>
                <a:spcPts val="60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alibri"/>
                <a:ea typeface="+mn-ea"/>
                <a:cs typeface="+mn-cs"/>
              </a:rPr>
              <a:t>Conducted</a:t>
            </a:r>
            <a:r>
              <a:rPr kumimoji="0" lang="en-US" sz="1200" i="0" u="none" strike="noStrike" kern="1200" cap="none" spc="0" normalizeH="0" baseline="0" noProof="0" dirty="0">
                <a:ln>
                  <a:noFill/>
                </a:ln>
                <a:solidFill>
                  <a:srgbClr val="000000"/>
                </a:solidFill>
                <a:effectLst/>
                <a:uLnTx/>
                <a:uFillTx/>
                <a:latin typeface="Calibri"/>
                <a:ea typeface="+mn-ea"/>
                <a:cs typeface="+mn-cs"/>
              </a:rPr>
              <a:t> </a:t>
            </a:r>
            <a:r>
              <a:rPr kumimoji="0" lang="en-US" sz="1200" b="1" i="0" u="none" strike="noStrike" kern="1200" cap="none" spc="0" normalizeH="0" baseline="0" noProof="0" dirty="0">
                <a:ln>
                  <a:noFill/>
                </a:ln>
                <a:solidFill>
                  <a:srgbClr val="000000"/>
                </a:solidFill>
                <a:effectLst/>
                <a:uLnTx/>
                <a:uFillTx/>
                <a:latin typeface="Calibri"/>
                <a:ea typeface="+mn-ea"/>
                <a:cs typeface="+mn-cs"/>
              </a:rPr>
              <a:t>literature review</a:t>
            </a:r>
            <a:r>
              <a:rPr kumimoji="0" lang="en-US" sz="1200" i="0" u="none" strike="noStrike" kern="1200" cap="none" spc="0" normalizeH="0" baseline="0" noProof="0" dirty="0">
                <a:ln>
                  <a:noFill/>
                </a:ln>
                <a:solidFill>
                  <a:srgbClr val="000000"/>
                </a:solidFill>
                <a:effectLst/>
                <a:uLnTx/>
                <a:uFillTx/>
                <a:latin typeface="Calibri"/>
                <a:ea typeface="+mn-ea"/>
                <a:cs typeface="+mn-cs"/>
              </a:rPr>
              <a:t> on existing state models to understand the current global budget landscape:</a:t>
            </a:r>
          </a:p>
          <a:p>
            <a:pPr marL="274320" marR="0" lvl="0" indent="-182880" defTabSz="1121093"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200" i="0" u="none" strike="noStrike" kern="1200" cap="none" spc="0" normalizeH="0" baseline="0" noProof="0" dirty="0">
                <a:ln>
                  <a:noFill/>
                </a:ln>
                <a:solidFill>
                  <a:srgbClr val="000000"/>
                </a:solidFill>
                <a:effectLst/>
                <a:uLnTx/>
                <a:uFillTx/>
                <a:latin typeface="Calibri"/>
                <a:ea typeface="+mn-ea"/>
                <a:cs typeface="+mn-cs"/>
              </a:rPr>
              <a:t>Maryland All-Payer Model</a:t>
            </a:r>
          </a:p>
          <a:p>
            <a:pPr marL="274320" marR="0" lvl="0" indent="-182880" defTabSz="1121093"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200" dirty="0">
                <a:solidFill>
                  <a:srgbClr val="000000"/>
                </a:solidFill>
                <a:latin typeface="Calibri"/>
              </a:rPr>
              <a:t>Pennsylvania Rural Health Model</a:t>
            </a:r>
          </a:p>
          <a:p>
            <a:pPr marL="274320" marR="0" lvl="0" indent="-182880" defTabSz="1121093"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200" i="0" u="none" strike="noStrike" kern="1200" cap="none" spc="0" normalizeH="0" baseline="0" noProof="0" dirty="0">
                <a:ln>
                  <a:noFill/>
                </a:ln>
                <a:solidFill>
                  <a:srgbClr val="000000"/>
                </a:solidFill>
                <a:effectLst/>
                <a:uLnTx/>
                <a:uFillTx/>
                <a:latin typeface="Calibri"/>
                <a:ea typeface="+mn-ea"/>
                <a:cs typeface="+mn-cs"/>
              </a:rPr>
              <a:t>University of Alabama Birmingham CHART Model</a:t>
            </a:r>
          </a:p>
          <a:p>
            <a:pPr marL="274320" marR="0" lvl="0" indent="-182880" defTabSz="1121093"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200" dirty="0">
                <a:solidFill>
                  <a:srgbClr val="000000"/>
                </a:solidFill>
                <a:latin typeface="Calibri"/>
              </a:rPr>
              <a:t>Washington State Health Care Authority CHART Model</a:t>
            </a:r>
            <a:endParaRPr kumimoji="0" lang="en-US" sz="1200" i="0" u="none" strike="noStrike" kern="1200" cap="none" spc="0" normalizeH="0" baseline="0" noProof="0" dirty="0">
              <a:ln>
                <a:noFill/>
              </a:ln>
              <a:solidFill>
                <a:srgbClr val="000000"/>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41F8288B-34EC-49F6-AA81-385FF4526D7D}"/>
              </a:ext>
            </a:extLst>
          </p:cNvPr>
          <p:cNvSpPr/>
          <p:nvPr/>
        </p:nvSpPr>
        <p:spPr bwMode="auto">
          <a:xfrm>
            <a:off x="4916866" y="2456862"/>
            <a:ext cx="2556920" cy="3147132"/>
          </a:xfrm>
          <a:prstGeom prst="rect">
            <a:avLst/>
          </a:prstGeom>
          <a:solidFill>
            <a:srgbClr val="FFFFFF">
              <a:lumMod val="95000"/>
            </a:srgbClr>
          </a:solidFill>
          <a:ln w="25400" cap="flat" cmpd="sng" algn="ctr">
            <a:solidFill>
              <a:srgbClr val="595959"/>
            </a:solidFill>
            <a:prstDash val="solid"/>
            <a:round/>
            <a:headEnd type="none" w="med" len="med"/>
            <a:tailEnd type="none" w="med" len="med"/>
          </a:ln>
          <a:effectLst/>
        </p:spPr>
        <p:txBody>
          <a:bodyPr vert="horz" wrap="square" lIns="112044" tIns="56022" rIns="112044" bIns="56022"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121093" fontAlgn="base">
              <a:spcBef>
                <a:spcPct val="0"/>
              </a:spcBef>
              <a:spcAft>
                <a:spcPts val="600"/>
              </a:spcAft>
            </a:pPr>
            <a:r>
              <a:rPr lang="en-US" sz="1200" b="1" dirty="0">
                <a:solidFill>
                  <a:srgbClr val="000000"/>
                </a:solidFill>
                <a:latin typeface="Calibri"/>
              </a:rPr>
              <a:t>Interviewed national experts </a:t>
            </a:r>
            <a:r>
              <a:rPr lang="en-US" sz="1200" dirty="0">
                <a:solidFill>
                  <a:srgbClr val="000000"/>
                </a:solidFill>
                <a:latin typeface="Calibri"/>
              </a:rPr>
              <a:t>on global budgets to further understand mechanics of global budgets and gain insights from their experiences in the field:</a:t>
            </a:r>
          </a:p>
          <a:p>
            <a:pPr marL="274320" indent="-182880" defTabSz="1121093" fontAlgn="base">
              <a:spcBef>
                <a:spcPct val="0"/>
              </a:spcBef>
              <a:spcAft>
                <a:spcPct val="0"/>
              </a:spcAft>
              <a:buFont typeface="Arial" panose="020B0604020202020204" pitchFamily="34" charset="0"/>
              <a:buChar char="•"/>
            </a:pPr>
            <a:r>
              <a:rPr lang="en-US" sz="1200" dirty="0">
                <a:solidFill>
                  <a:srgbClr val="000000"/>
                </a:solidFill>
                <a:latin typeface="Calibri"/>
              </a:rPr>
              <a:t>Sally Kozak &amp; Mara Perez, PA Medicaid Agency</a:t>
            </a:r>
          </a:p>
          <a:p>
            <a:pPr marL="274320" indent="-182880" defTabSz="1121093" fontAlgn="base">
              <a:spcBef>
                <a:spcPct val="0"/>
              </a:spcBef>
              <a:spcAft>
                <a:spcPct val="0"/>
              </a:spcAft>
              <a:buFont typeface="Arial" panose="020B0604020202020204" pitchFamily="34" charset="0"/>
              <a:buChar char="•"/>
            </a:pPr>
            <a:r>
              <a:rPr lang="en-US" sz="1200" dirty="0">
                <a:solidFill>
                  <a:srgbClr val="000000"/>
                </a:solidFill>
                <a:latin typeface="Calibri"/>
              </a:rPr>
              <a:t>Tricia Roddy &amp; Laura Goodman, MD Medicaid Agency</a:t>
            </a:r>
          </a:p>
          <a:p>
            <a:pPr marL="274320" indent="-182880" defTabSz="1121093" fontAlgn="base">
              <a:spcBef>
                <a:spcPct val="0"/>
              </a:spcBef>
              <a:spcAft>
                <a:spcPct val="0"/>
              </a:spcAft>
              <a:buFont typeface="Arial" panose="020B0604020202020204" pitchFamily="34" charset="0"/>
              <a:buChar char="•"/>
            </a:pPr>
            <a:r>
              <a:rPr lang="en-US" sz="1200" dirty="0">
                <a:solidFill>
                  <a:srgbClr val="000000"/>
                </a:solidFill>
                <a:latin typeface="Calibri"/>
              </a:rPr>
              <a:t>Donna Kinzer, former Executive Director at HSCRC</a:t>
            </a:r>
          </a:p>
          <a:p>
            <a:pPr marL="274320" indent="-182880" defTabSz="1121093" fontAlgn="base">
              <a:spcBef>
                <a:spcPct val="0"/>
              </a:spcBef>
              <a:spcAft>
                <a:spcPct val="0"/>
              </a:spcAft>
              <a:buFont typeface="Arial" panose="020B0604020202020204" pitchFamily="34" charset="0"/>
              <a:buChar char="•"/>
            </a:pPr>
            <a:r>
              <a:rPr lang="en-US" sz="1200" dirty="0">
                <a:solidFill>
                  <a:srgbClr val="000000"/>
                </a:solidFill>
                <a:latin typeface="Calibri"/>
              </a:rPr>
              <a:t>Bob Murray, former Executive Director at HSCRC</a:t>
            </a:r>
          </a:p>
          <a:p>
            <a:pPr marL="274320" indent="-182880" defTabSz="1121093" fontAlgn="base">
              <a:spcBef>
                <a:spcPct val="0"/>
              </a:spcBef>
              <a:spcAft>
                <a:spcPct val="0"/>
              </a:spcAft>
              <a:buFont typeface="Arial" panose="020B0604020202020204" pitchFamily="34" charset="0"/>
              <a:buChar char="•"/>
            </a:pPr>
            <a:r>
              <a:rPr lang="en-US" sz="1200" dirty="0">
                <a:solidFill>
                  <a:srgbClr val="000000"/>
                </a:solidFill>
                <a:latin typeface="Calibri"/>
              </a:rPr>
              <a:t>Joshua Sharfstein, former Secretary at MD Department of Health and Mental Hygiene</a:t>
            </a:r>
          </a:p>
        </p:txBody>
      </p:sp>
    </p:spTree>
    <p:extLst>
      <p:ext uri="{BB962C8B-B14F-4D97-AF65-F5344CB8AC3E}">
        <p14:creationId xmlns:p14="http://schemas.microsoft.com/office/powerpoint/2010/main" val="3537200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Key Themes from Global Budget SME Interviews</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97643" y="6356348"/>
            <a:ext cx="20574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0" name="Speech Bubble: Rectangle with Corners Rounded 29">
            <a:extLst>
              <a:ext uri="{FF2B5EF4-FFF2-40B4-BE49-F238E27FC236}">
                <a16:creationId xmlns:a16="http://schemas.microsoft.com/office/drawing/2014/main" id="{4752038C-CAD6-4298-A2C9-946CBD617255}"/>
              </a:ext>
            </a:extLst>
          </p:cNvPr>
          <p:cNvSpPr/>
          <p:nvPr/>
        </p:nvSpPr>
        <p:spPr>
          <a:xfrm>
            <a:off x="4572000" y="1334993"/>
            <a:ext cx="2951596" cy="2061550"/>
          </a:xfrm>
          <a:prstGeom prst="wedgeRoundRectCallout">
            <a:avLst>
              <a:gd name="adj1" fmla="val -49381"/>
              <a:gd name="adj2" fmla="val -11067"/>
              <a:gd name="adj3" fmla="val 16667"/>
            </a:avLst>
          </a:prstGeom>
          <a:solidFill>
            <a:srgbClr val="E1EFE7"/>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spcBef>
                <a:spcPts val="0"/>
              </a:spcBef>
              <a:buClr>
                <a:prstClr val="black"/>
              </a:buClr>
              <a:defRPr/>
            </a:pPr>
            <a:r>
              <a:rPr kumimoji="0" lang="en-US" sz="1200" b="1" i="0" u="none" strike="noStrike" kern="1200" cap="none" spc="0" normalizeH="0" baseline="0" noProof="0" dirty="0">
                <a:ln>
                  <a:noFill/>
                </a:ln>
                <a:solidFill>
                  <a:prstClr val="black"/>
                </a:solidFill>
                <a:effectLst/>
                <a:uLnTx/>
                <a:uFillTx/>
                <a:latin typeface="Calibri" pitchFamily="34" charset="0"/>
                <a:ea typeface="+mn-ea"/>
                <a:cs typeface="+mn-cs"/>
              </a:rPr>
              <a:t>All-Payer participation is critical to the success of the model. </a:t>
            </a:r>
            <a:r>
              <a:rPr kumimoji="0" lang="en-US" sz="1200" b="0" i="0" u="none" strike="noStrike" kern="1200" cap="none" spc="0" normalizeH="0" baseline="0" noProof="0" dirty="0">
                <a:ln>
                  <a:noFill/>
                </a:ln>
                <a:solidFill>
                  <a:prstClr val="black"/>
                </a:solidFill>
                <a:effectLst/>
                <a:uLnTx/>
                <a:uFillTx/>
                <a:latin typeface="Calibri" pitchFamily="34" charset="0"/>
                <a:ea typeface="+mn-ea"/>
                <a:cs typeface="+mn-cs"/>
              </a:rPr>
              <a:t>This will ensure that providers face the same incentives across all payers.</a:t>
            </a:r>
          </a:p>
          <a:p>
            <a:pPr marL="0" lvl="2">
              <a:spcBef>
                <a:spcPts val="0"/>
              </a:spcBef>
              <a:buClr>
                <a:prstClr val="black"/>
              </a:buClr>
              <a:defRPr/>
            </a:pPr>
            <a:endParaRPr lang="en-US" sz="1200" dirty="0">
              <a:solidFill>
                <a:prstClr val="black"/>
              </a:solidFill>
              <a:latin typeface="Calibri" pitchFamily="34" charset="0"/>
            </a:endParaRPr>
          </a:p>
          <a:p>
            <a:pPr marL="0" lvl="2">
              <a:spcBef>
                <a:spcPts val="0"/>
              </a:spcBef>
              <a:buClr>
                <a:prstClr val="black"/>
              </a:buClr>
              <a:defRPr/>
            </a:pPr>
            <a:r>
              <a:rPr lang="en-US" sz="1200" b="1" i="1" dirty="0">
                <a:solidFill>
                  <a:schemeClr val="tx1"/>
                </a:solidFill>
                <a:latin typeface="Calibri" pitchFamily="34" charset="0"/>
              </a:rPr>
              <a:t>Considerations for Vermont:</a:t>
            </a:r>
          </a:p>
          <a:p>
            <a:pPr marL="171450" lvl="2" indent="-171450">
              <a:spcBef>
                <a:spcPts val="0"/>
              </a:spcBef>
              <a:buClr>
                <a:prstClr val="black"/>
              </a:buClr>
              <a:buFont typeface="Wingdings" panose="05000000000000000000" pitchFamily="2" charset="2"/>
              <a:buChar char="§"/>
              <a:defRPr/>
            </a:pPr>
            <a:r>
              <a:rPr kumimoji="0" lang="en-US" sz="1200" u="none" strike="noStrike" kern="1200" cap="none" spc="0" normalizeH="0" baseline="0" noProof="0" dirty="0">
                <a:ln>
                  <a:noFill/>
                </a:ln>
                <a:solidFill>
                  <a:schemeClr val="tx1"/>
                </a:solidFill>
                <a:effectLst/>
                <a:uLnTx/>
                <a:uFillTx/>
                <a:latin typeface="Calibri" pitchFamily="34" charset="0"/>
                <a:ea typeface="+mn-ea"/>
                <a:cs typeface="+mn-cs"/>
              </a:rPr>
              <a:t>Are providers in agreement that all payers should participate in the global budgets?</a:t>
            </a:r>
          </a:p>
        </p:txBody>
      </p:sp>
      <p:sp>
        <p:nvSpPr>
          <p:cNvPr id="31" name="Speech Bubble: Rectangle with Corners Rounded 30">
            <a:extLst>
              <a:ext uri="{FF2B5EF4-FFF2-40B4-BE49-F238E27FC236}">
                <a16:creationId xmlns:a16="http://schemas.microsoft.com/office/drawing/2014/main" id="{117143FF-816C-4CED-A5B2-4768DA3A7E26}"/>
              </a:ext>
            </a:extLst>
          </p:cNvPr>
          <p:cNvSpPr/>
          <p:nvPr/>
        </p:nvSpPr>
        <p:spPr>
          <a:xfrm>
            <a:off x="754726" y="4672214"/>
            <a:ext cx="3481558" cy="1684134"/>
          </a:xfrm>
          <a:prstGeom prst="wedgeRoundRectCallout">
            <a:avLst>
              <a:gd name="adj1" fmla="val 35651"/>
              <a:gd name="adj2" fmla="val -46532"/>
              <a:gd name="adj3" fmla="val 16667"/>
            </a:avLst>
          </a:prstGeom>
          <a:solidFill>
            <a:srgbClr val="E1EFE7"/>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2" algn="l" defTabSz="1019175" rtl="0" eaLnBrk="1" fontAlgn="base" latinLnBrk="0" hangingPunct="1">
              <a:lnSpc>
                <a:spcPct val="100000"/>
              </a:lnSpc>
              <a:spcBef>
                <a:spcPts val="0"/>
              </a:spcBef>
              <a:spcAft>
                <a:spcPts val="1200"/>
              </a:spcAft>
              <a:buClr>
                <a:prstClr val="black"/>
              </a:buClr>
              <a:buSzPct val="75000"/>
              <a:tabLst/>
              <a:defRPr/>
            </a:pPr>
            <a:r>
              <a:rPr kumimoji="0" lang="en-US" sz="1200" b="1" i="0" u="none" strike="noStrike" kern="1200" cap="none" spc="0" normalizeH="0" baseline="0" noProof="0" dirty="0">
                <a:ln>
                  <a:noFill/>
                </a:ln>
                <a:solidFill>
                  <a:prstClr val="black"/>
                </a:solidFill>
                <a:effectLst/>
                <a:uLnTx/>
                <a:uFillTx/>
                <a:latin typeface="Calibri" pitchFamily="34" charset="0"/>
                <a:ea typeface="+mn-ea"/>
                <a:cs typeface="+mn-cs"/>
              </a:rPr>
              <a:t>Incentives should be close to individual providers. </a:t>
            </a:r>
            <a:r>
              <a:rPr kumimoji="0" lang="en-US" sz="1200" b="0" i="0" u="none" strike="noStrike" kern="1200" cap="none" spc="0" normalizeH="0" baseline="0" noProof="0" dirty="0">
                <a:ln>
                  <a:noFill/>
                </a:ln>
                <a:solidFill>
                  <a:prstClr val="black"/>
                </a:solidFill>
                <a:effectLst/>
                <a:uLnTx/>
                <a:uFillTx/>
                <a:latin typeface="Calibri" pitchFamily="34" charset="0"/>
                <a:ea typeface="+mn-ea"/>
                <a:cs typeface="+mn-cs"/>
              </a:rPr>
              <a:t>Incentives that are too distant will not encourage optimal behavior. </a:t>
            </a:r>
          </a:p>
          <a:p>
            <a:pPr marL="0" lvl="2">
              <a:spcBef>
                <a:spcPts val="0"/>
              </a:spcBef>
              <a:buClr>
                <a:prstClr val="black"/>
              </a:buClr>
              <a:defRPr/>
            </a:pPr>
            <a:r>
              <a:rPr lang="en-US" sz="1200" b="1" i="1" dirty="0">
                <a:solidFill>
                  <a:schemeClr val="tx1"/>
                </a:solidFill>
                <a:latin typeface="Calibri" pitchFamily="34" charset="0"/>
              </a:rPr>
              <a:t>Considerations for Vermont:</a:t>
            </a:r>
          </a:p>
          <a:p>
            <a:pPr marL="171450" lvl="2" indent="-171450">
              <a:spcBef>
                <a:spcPts val="0"/>
              </a:spcBef>
              <a:buClr>
                <a:prstClr val="black"/>
              </a:buClr>
              <a:buFont typeface="Wingdings" panose="05000000000000000000" pitchFamily="2" charset="2"/>
              <a:buChar char="§"/>
              <a:defRPr/>
            </a:pPr>
            <a:r>
              <a:rPr kumimoji="0" lang="en-US" sz="1200" u="none" strike="noStrike" kern="1200" cap="none" spc="0" normalizeH="0" baseline="0" noProof="0" dirty="0">
                <a:ln>
                  <a:noFill/>
                </a:ln>
                <a:solidFill>
                  <a:schemeClr val="tx1"/>
                </a:solidFill>
                <a:effectLst/>
                <a:uLnTx/>
                <a:uFillTx/>
                <a:latin typeface="Calibri" pitchFamily="34" charset="0"/>
                <a:ea typeface="+mn-ea"/>
                <a:cs typeface="+mn-cs"/>
              </a:rPr>
              <a:t>How have providers experienced these incentives under the current ACO model?</a:t>
            </a:r>
          </a:p>
        </p:txBody>
      </p:sp>
      <p:sp>
        <p:nvSpPr>
          <p:cNvPr id="32" name="Speech Bubble: Rectangle with Corners Rounded 31">
            <a:extLst>
              <a:ext uri="{FF2B5EF4-FFF2-40B4-BE49-F238E27FC236}">
                <a16:creationId xmlns:a16="http://schemas.microsoft.com/office/drawing/2014/main" id="{B3460F52-4139-4C1A-B5AF-A60A59BD3354}"/>
              </a:ext>
            </a:extLst>
          </p:cNvPr>
          <p:cNvSpPr/>
          <p:nvPr/>
        </p:nvSpPr>
        <p:spPr>
          <a:xfrm>
            <a:off x="593119" y="1349877"/>
            <a:ext cx="3079408" cy="2962131"/>
          </a:xfrm>
          <a:prstGeom prst="wedgeRoundRectCallout">
            <a:avLst>
              <a:gd name="adj1" fmla="val 47790"/>
              <a:gd name="adj2" fmla="val 7164"/>
              <a:gd name="adj3" fmla="val 16667"/>
            </a:avLst>
          </a:prstGeom>
          <a:solidFill>
            <a:srgbClr val="E1EFE7"/>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spcBef>
                <a:spcPts val="0"/>
              </a:spcBef>
              <a:buClr>
                <a:prstClr val="black"/>
              </a:buClr>
              <a:defRPr/>
            </a:pPr>
            <a:r>
              <a:rPr kumimoji="0" lang="en-US" sz="1200" b="1" i="0" u="none" strike="noStrike" kern="1200" cap="none" spc="0" normalizeH="0" baseline="0" noProof="0" dirty="0">
                <a:ln>
                  <a:noFill/>
                </a:ln>
                <a:solidFill>
                  <a:prstClr val="black"/>
                </a:solidFill>
                <a:effectLst/>
                <a:uLnTx/>
                <a:uFillTx/>
                <a:latin typeface="Calibri" pitchFamily="34" charset="0"/>
                <a:ea typeface="+mn-ea"/>
                <a:cs typeface="+mn-cs"/>
              </a:rPr>
              <a:t>Scope of services within a global budget should be narrow. </a:t>
            </a:r>
            <a:r>
              <a:rPr kumimoji="0" lang="en-US" sz="1200" b="0" i="0" u="none" strike="noStrike" kern="1200" cap="none" spc="0" normalizeH="0" baseline="0" noProof="0" dirty="0">
                <a:ln>
                  <a:noFill/>
                </a:ln>
                <a:solidFill>
                  <a:prstClr val="black"/>
                </a:solidFill>
                <a:effectLst/>
                <a:uLnTx/>
                <a:uFillTx/>
                <a:latin typeface="Calibri" pitchFamily="34" charset="0"/>
                <a:ea typeface="+mn-ea"/>
                <a:cs typeface="+mn-cs"/>
              </a:rPr>
              <a:t>Incorporating too many services across different providers into the global budget may lead to operational and governance challenges.</a:t>
            </a:r>
            <a:r>
              <a:rPr kumimoji="0" lang="en-US" sz="1200" b="0" i="0" u="none" strike="noStrike" kern="1200" cap="none" spc="0" normalizeH="0" baseline="0" noProof="0" dirty="0">
                <a:ln>
                  <a:noFill/>
                </a:ln>
                <a:solidFill>
                  <a:srgbClr val="FF0000"/>
                </a:solidFill>
                <a:effectLst/>
                <a:uLnTx/>
                <a:uFillTx/>
                <a:latin typeface="Calibri" pitchFamily="34" charset="0"/>
                <a:ea typeface="+mn-ea"/>
                <a:cs typeface="+mn-cs"/>
              </a:rPr>
              <a:t> </a:t>
            </a:r>
          </a:p>
          <a:p>
            <a:pPr marL="0" lvl="2">
              <a:spcBef>
                <a:spcPts val="0"/>
              </a:spcBef>
              <a:buClr>
                <a:prstClr val="black"/>
              </a:buClr>
              <a:defRPr/>
            </a:pPr>
            <a:endParaRPr lang="en-US" sz="1200" dirty="0">
              <a:solidFill>
                <a:srgbClr val="FF0000"/>
              </a:solidFill>
              <a:latin typeface="Calibri" pitchFamily="34" charset="0"/>
            </a:endParaRPr>
          </a:p>
          <a:p>
            <a:pPr marL="0" lvl="2">
              <a:spcBef>
                <a:spcPts val="0"/>
              </a:spcBef>
              <a:buClr>
                <a:prstClr val="black"/>
              </a:buClr>
              <a:defRPr/>
            </a:pPr>
            <a:r>
              <a:rPr lang="en-US" sz="1200" b="1" i="1" dirty="0">
                <a:solidFill>
                  <a:schemeClr val="tx1"/>
                </a:solidFill>
                <a:latin typeface="Calibri" pitchFamily="34" charset="0"/>
              </a:rPr>
              <a:t>Considerations for Vermont:</a:t>
            </a:r>
          </a:p>
          <a:p>
            <a:pPr marL="171450" lvl="2" indent="-171450">
              <a:spcBef>
                <a:spcPts val="0"/>
              </a:spcBef>
              <a:buClr>
                <a:prstClr val="black"/>
              </a:buClr>
              <a:buFont typeface="Wingdings" panose="05000000000000000000" pitchFamily="2" charset="2"/>
              <a:buChar char="§"/>
              <a:defRPr/>
            </a:pPr>
            <a:r>
              <a:rPr kumimoji="0" lang="en-US" sz="1200" u="none" strike="noStrike" kern="1200" cap="none" spc="0" normalizeH="0" baseline="0" noProof="0" dirty="0">
                <a:ln>
                  <a:noFill/>
                </a:ln>
                <a:solidFill>
                  <a:schemeClr val="tx1"/>
                </a:solidFill>
                <a:effectLst/>
                <a:uLnTx/>
                <a:uFillTx/>
                <a:latin typeface="Calibri" pitchFamily="34" charset="0"/>
                <a:ea typeface="+mn-ea"/>
                <a:cs typeface="+mn-cs"/>
              </a:rPr>
              <a:t>What types of services are ideal to include in global budgets? </a:t>
            </a:r>
          </a:p>
          <a:p>
            <a:pPr marL="171450" lvl="2" indent="-171450">
              <a:spcBef>
                <a:spcPts val="0"/>
              </a:spcBef>
              <a:buClr>
                <a:prstClr val="black"/>
              </a:buClr>
              <a:buFont typeface="Wingdings" panose="05000000000000000000" pitchFamily="2" charset="2"/>
              <a:buChar char="§"/>
              <a:defRPr/>
            </a:pPr>
            <a:r>
              <a:rPr lang="en-US" sz="1200" dirty="0">
                <a:solidFill>
                  <a:schemeClr val="tx1"/>
                </a:solidFill>
                <a:latin typeface="Calibri" pitchFamily="34" charset="0"/>
              </a:rPr>
              <a:t>What types of services should be excluded from global budgets? How can these be incorporated into the State’s overall health care reform efforts?</a:t>
            </a:r>
          </a:p>
        </p:txBody>
      </p:sp>
      <p:sp>
        <p:nvSpPr>
          <p:cNvPr id="25" name="Speech Bubble: Rectangle with Corners Rounded 24">
            <a:extLst>
              <a:ext uri="{FF2B5EF4-FFF2-40B4-BE49-F238E27FC236}">
                <a16:creationId xmlns:a16="http://schemas.microsoft.com/office/drawing/2014/main" id="{BD6FDE5C-8FDB-43F5-A68E-E294E79CCEDD}"/>
              </a:ext>
            </a:extLst>
          </p:cNvPr>
          <p:cNvSpPr/>
          <p:nvPr/>
        </p:nvSpPr>
        <p:spPr>
          <a:xfrm>
            <a:off x="4907717" y="3602165"/>
            <a:ext cx="4112875" cy="2157549"/>
          </a:xfrm>
          <a:prstGeom prst="wedgeRoundRectCallout">
            <a:avLst>
              <a:gd name="adj1" fmla="val 32693"/>
              <a:gd name="adj2" fmla="val -38170"/>
              <a:gd name="adj3" fmla="val 16667"/>
            </a:avLst>
          </a:prstGeom>
          <a:solidFill>
            <a:srgbClr val="E1EFE7"/>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defTabSz="1019175" fontAlgn="base">
              <a:spcAft>
                <a:spcPts val="1200"/>
              </a:spcAft>
              <a:buClr>
                <a:prstClr val="black"/>
              </a:buClr>
              <a:buSzPct val="75000"/>
              <a:defRPr/>
            </a:pPr>
            <a:r>
              <a:rPr kumimoji="0" lang="en-US" sz="1200" b="1" i="0" u="none" strike="noStrike" kern="1200" cap="none" spc="0" normalizeH="0" baseline="0" noProof="0" dirty="0">
                <a:ln>
                  <a:noFill/>
                </a:ln>
                <a:solidFill>
                  <a:prstClr val="black"/>
                </a:solidFill>
                <a:effectLst/>
                <a:uLnTx/>
                <a:uFillTx/>
                <a:latin typeface="Calibri" pitchFamily="34" charset="0"/>
                <a:ea typeface="+mn-ea"/>
                <a:cs typeface="+mn-cs"/>
              </a:rPr>
              <a:t>Various provider organizations should not be tied to the same payment arrangement, though there can be ways to tie providers together in some respects. </a:t>
            </a:r>
            <a:r>
              <a:rPr kumimoji="0" lang="en-US" sz="1200" b="0" i="0" u="none" strike="noStrike" kern="1200" cap="none" spc="0" normalizeH="0" baseline="0" noProof="0" dirty="0">
                <a:ln>
                  <a:noFill/>
                </a:ln>
                <a:solidFill>
                  <a:prstClr val="black"/>
                </a:solidFill>
                <a:effectLst/>
                <a:uLnTx/>
                <a:uFillTx/>
                <a:latin typeface="Calibri" pitchFamily="34" charset="0"/>
                <a:ea typeface="+mn-ea"/>
                <a:cs typeface="+mn-cs"/>
              </a:rPr>
              <a:t>It is difficult for the State to identify and implement the appropriate division of funds among the different provider organizations. </a:t>
            </a:r>
          </a:p>
          <a:p>
            <a:pPr marL="0" lvl="2">
              <a:spcBef>
                <a:spcPts val="0"/>
              </a:spcBef>
              <a:buClr>
                <a:prstClr val="black"/>
              </a:buClr>
              <a:defRPr/>
            </a:pPr>
            <a:r>
              <a:rPr lang="en-US" sz="1200" b="1" i="1" dirty="0">
                <a:solidFill>
                  <a:schemeClr val="tx1"/>
                </a:solidFill>
                <a:latin typeface="Calibri" pitchFamily="34" charset="0"/>
              </a:rPr>
              <a:t>Considerations for Vermont:</a:t>
            </a:r>
          </a:p>
          <a:p>
            <a:pPr marL="171450" lvl="2" indent="-171450">
              <a:spcBef>
                <a:spcPts val="0"/>
              </a:spcBef>
              <a:buClr>
                <a:prstClr val="black"/>
              </a:buClr>
              <a:buFont typeface="Wingdings" panose="05000000000000000000" pitchFamily="2" charset="2"/>
              <a:buChar char="§"/>
              <a:defRPr/>
            </a:pPr>
            <a:r>
              <a:rPr kumimoji="0" lang="en-US" sz="1200" u="none" strike="noStrike" kern="1200" cap="none" spc="0" normalizeH="0" baseline="0" noProof="0" dirty="0">
                <a:ln>
                  <a:noFill/>
                </a:ln>
                <a:solidFill>
                  <a:schemeClr val="tx1"/>
                </a:solidFill>
                <a:effectLst/>
                <a:uLnTx/>
                <a:uFillTx/>
                <a:latin typeface="Calibri" pitchFamily="34" charset="0"/>
                <a:ea typeface="+mn-ea"/>
                <a:cs typeface="+mn-cs"/>
              </a:rPr>
              <a:t>How will Vermont develop an adequate governance structure to ensure dollars are distributed appropriately among provider types?</a:t>
            </a:r>
          </a:p>
        </p:txBody>
      </p:sp>
    </p:spTree>
    <p:extLst>
      <p:ext uri="{BB962C8B-B14F-4D97-AF65-F5344CB8AC3E}">
        <p14:creationId xmlns:p14="http://schemas.microsoft.com/office/powerpoint/2010/main" val="1452021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2800" dirty="0"/>
              <a:t>Global Budget Conceptual Straw Models</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97643" y="6356348"/>
            <a:ext cx="2057400" cy="365125"/>
          </a:xfrm>
        </p:spPr>
        <p:txBody>
          <a:bodyPr/>
          <a:lstStyle/>
          <a:p>
            <a:fld id="{B50A04D7-452B-4628-BC5C-774F3290A092}" type="slidenum">
              <a:rPr lang="en-US" smtClean="0"/>
              <a:pPr/>
              <a:t>18</a:t>
            </a:fld>
            <a:endParaRPr lang="en-US"/>
          </a:p>
        </p:txBody>
      </p:sp>
      <p:sp>
        <p:nvSpPr>
          <p:cNvPr id="13" name="TextBox 12">
            <a:extLst>
              <a:ext uri="{FF2B5EF4-FFF2-40B4-BE49-F238E27FC236}">
                <a16:creationId xmlns:a16="http://schemas.microsoft.com/office/drawing/2014/main" id="{B378F86E-1398-4798-B86E-286A3DED7CBB}"/>
              </a:ext>
            </a:extLst>
          </p:cNvPr>
          <p:cNvSpPr txBox="1"/>
          <p:nvPr/>
        </p:nvSpPr>
        <p:spPr>
          <a:xfrm>
            <a:off x="359735" y="1885188"/>
            <a:ext cx="2736324" cy="3539430"/>
          </a:xfrm>
          <a:prstGeom prst="rect">
            <a:avLst/>
          </a:prstGeom>
          <a:noFill/>
        </p:spPr>
        <p:txBody>
          <a:bodyPr wrap="square" rtlCol="0">
            <a:spAutoFit/>
          </a:bodyPr>
          <a:lstStyle/>
          <a:p>
            <a:r>
              <a:rPr lang="en-US" sz="2000" b="1" dirty="0"/>
              <a:t>“True” Community-Based Global Budget Approach</a:t>
            </a:r>
          </a:p>
          <a:p>
            <a:endParaRPr lang="en-US" sz="1600" b="1" dirty="0"/>
          </a:p>
          <a:p>
            <a:r>
              <a:rPr lang="en-US" sz="1600" dirty="0">
                <a:latin typeface="Calibri" pitchFamily="34" charset="0"/>
              </a:rPr>
              <a:t>Prospective budget for a specific </a:t>
            </a:r>
            <a:r>
              <a:rPr lang="en-US" sz="1600" u="sng" dirty="0">
                <a:latin typeface="Calibri" pitchFamily="34" charset="0"/>
              </a:rPr>
              <a:t>geographic area </a:t>
            </a:r>
            <a:r>
              <a:rPr lang="en-US" sz="1600" dirty="0">
                <a:latin typeface="Calibri" pitchFamily="34" charset="0"/>
              </a:rPr>
              <a:t>where providers are accountable together for spending associated with </a:t>
            </a:r>
            <a:r>
              <a:rPr lang="en-US" sz="1600" u="sng" dirty="0">
                <a:latin typeface="Calibri" pitchFamily="34" charset="0"/>
              </a:rPr>
              <a:t>all or most </a:t>
            </a:r>
            <a:r>
              <a:rPr lang="en-US" sz="1600" dirty="0">
                <a:latin typeface="Calibri" pitchFamily="34" charset="0"/>
              </a:rPr>
              <a:t>health care services received by the population in that given geographic area.</a:t>
            </a:r>
            <a:endParaRPr lang="en-US" sz="1600" b="1" dirty="0">
              <a:latin typeface="Calibri" pitchFamily="34" charset="0"/>
            </a:endParaRPr>
          </a:p>
          <a:p>
            <a:endParaRPr lang="en-US" sz="2000" b="1" dirty="0"/>
          </a:p>
        </p:txBody>
      </p:sp>
      <p:sp>
        <p:nvSpPr>
          <p:cNvPr id="39" name="TextBox 38">
            <a:extLst>
              <a:ext uri="{FF2B5EF4-FFF2-40B4-BE49-F238E27FC236}">
                <a16:creationId xmlns:a16="http://schemas.microsoft.com/office/drawing/2014/main" id="{A457C5F7-FD62-4766-B3BA-DC8C78441B9D}"/>
              </a:ext>
            </a:extLst>
          </p:cNvPr>
          <p:cNvSpPr txBox="1"/>
          <p:nvPr/>
        </p:nvSpPr>
        <p:spPr>
          <a:xfrm>
            <a:off x="6259595" y="1885188"/>
            <a:ext cx="2632376" cy="2677656"/>
          </a:xfrm>
          <a:prstGeom prst="rect">
            <a:avLst/>
          </a:prstGeom>
          <a:noFill/>
        </p:spPr>
        <p:txBody>
          <a:bodyPr wrap="square" rtlCol="0">
            <a:spAutoFit/>
          </a:bodyPr>
          <a:lstStyle/>
          <a:p>
            <a:r>
              <a:rPr lang="en-US" sz="2000" b="1" dirty="0"/>
              <a:t>“Portfolio Approach”</a:t>
            </a:r>
          </a:p>
          <a:p>
            <a:endParaRPr lang="en-US" sz="2000" b="1" dirty="0"/>
          </a:p>
          <a:p>
            <a:r>
              <a:rPr lang="en-US" sz="1600" dirty="0"/>
              <a:t>Facility global budgets and other APMs for independent professionals (primary care, BH, etc.) </a:t>
            </a:r>
            <a:r>
              <a:rPr lang="en-US" sz="1600" u="sng" dirty="0"/>
              <a:t>operate separately </a:t>
            </a:r>
            <a:r>
              <a:rPr lang="en-US" sz="1600" dirty="0"/>
              <a:t>but together can produce better stability and predictability within each geographic area.</a:t>
            </a:r>
          </a:p>
        </p:txBody>
      </p:sp>
      <p:sp>
        <p:nvSpPr>
          <p:cNvPr id="23" name="Rectangle 22">
            <a:extLst>
              <a:ext uri="{FF2B5EF4-FFF2-40B4-BE49-F238E27FC236}">
                <a16:creationId xmlns:a16="http://schemas.microsoft.com/office/drawing/2014/main" id="{B1371E73-FDC8-4BFB-A9C8-B80B477520DF}"/>
              </a:ext>
            </a:extLst>
          </p:cNvPr>
          <p:cNvSpPr/>
          <p:nvPr/>
        </p:nvSpPr>
        <p:spPr>
          <a:xfrm>
            <a:off x="3834214" y="2198482"/>
            <a:ext cx="457200" cy="466344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Arrow: Right 1">
            <a:extLst>
              <a:ext uri="{FF2B5EF4-FFF2-40B4-BE49-F238E27FC236}">
                <a16:creationId xmlns:a16="http://schemas.microsoft.com/office/drawing/2014/main" id="{F39CB5C4-56C7-4A7F-9AD9-C581AAE7A221}"/>
              </a:ext>
            </a:extLst>
          </p:cNvPr>
          <p:cNvSpPr/>
          <p:nvPr/>
        </p:nvSpPr>
        <p:spPr>
          <a:xfrm flipH="1">
            <a:off x="2826321" y="1979106"/>
            <a:ext cx="1387682" cy="875342"/>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40A7628-CF60-4805-8743-A088DD6BC70B}"/>
              </a:ext>
            </a:extLst>
          </p:cNvPr>
          <p:cNvSpPr/>
          <p:nvPr/>
        </p:nvSpPr>
        <p:spPr>
          <a:xfrm flipH="1">
            <a:off x="4674600" y="2198482"/>
            <a:ext cx="457200" cy="4659518"/>
          </a:xfrm>
          <a:prstGeom prst="rect">
            <a:avLst/>
          </a:prstGeom>
          <a:solidFill>
            <a:srgbClr val="7F7F7F"/>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Right 20">
            <a:extLst>
              <a:ext uri="{FF2B5EF4-FFF2-40B4-BE49-F238E27FC236}">
                <a16:creationId xmlns:a16="http://schemas.microsoft.com/office/drawing/2014/main" id="{A1BE1F43-5557-4DE6-8354-B6B78D5460E5}"/>
              </a:ext>
            </a:extLst>
          </p:cNvPr>
          <p:cNvSpPr/>
          <p:nvPr/>
        </p:nvSpPr>
        <p:spPr>
          <a:xfrm>
            <a:off x="4752011" y="1979106"/>
            <a:ext cx="1387682" cy="875342"/>
          </a:xfrm>
          <a:prstGeom prst="rightArrow">
            <a:avLst/>
          </a:prstGeom>
          <a:solidFill>
            <a:srgbClr val="7F7F7F"/>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6427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E17236-9750-46EE-AB24-4D356AAF3775}"/>
              </a:ext>
            </a:extLst>
          </p:cNvPr>
          <p:cNvSpPr>
            <a:spLocks noGrp="1"/>
          </p:cNvSpPr>
          <p:nvPr>
            <p:ph type="sldNum" sz="quarter" idx="12"/>
          </p:nvPr>
        </p:nvSpPr>
        <p:spPr/>
        <p:txBody>
          <a:bodyPr/>
          <a:lstStyle/>
          <a:p>
            <a:fld id="{B50A04D7-452B-4628-BC5C-774F3290A092}" type="slidenum">
              <a:rPr lang="en-US" smtClean="0"/>
              <a:pPr/>
              <a:t>19</a:t>
            </a:fld>
            <a:endParaRPr lang="en-US"/>
          </a:p>
        </p:txBody>
      </p:sp>
      <p:sp>
        <p:nvSpPr>
          <p:cNvPr id="5" name="Title 1">
            <a:extLst>
              <a:ext uri="{FF2B5EF4-FFF2-40B4-BE49-F238E27FC236}">
                <a16:creationId xmlns:a16="http://schemas.microsoft.com/office/drawing/2014/main" id="{14B880D7-E8DB-4AD7-8AE2-3B24D648CC52}"/>
              </a:ext>
            </a:extLst>
          </p:cNvPr>
          <p:cNvSpPr>
            <a:spLocks noGrp="1"/>
          </p:cNvSpPr>
          <p:nvPr>
            <p:ph type="title"/>
          </p:nvPr>
        </p:nvSpPr>
        <p:spPr>
          <a:xfrm>
            <a:off x="301646" y="188920"/>
            <a:ext cx="8857219" cy="1325563"/>
          </a:xfrm>
        </p:spPr>
        <p:txBody>
          <a:bodyPr>
            <a:normAutofit/>
          </a:bodyPr>
          <a:lstStyle/>
          <a:p>
            <a:r>
              <a:rPr lang="en-US" sz="2800" dirty="0"/>
              <a:t>Locations of Financial Incentives</a:t>
            </a:r>
          </a:p>
        </p:txBody>
      </p:sp>
      <p:sp>
        <p:nvSpPr>
          <p:cNvPr id="44" name="Arrow: Up 43">
            <a:extLst>
              <a:ext uri="{FF2B5EF4-FFF2-40B4-BE49-F238E27FC236}">
                <a16:creationId xmlns:a16="http://schemas.microsoft.com/office/drawing/2014/main" id="{3B4D71FA-588F-4583-B185-4BF2B885B034}"/>
              </a:ext>
            </a:extLst>
          </p:cNvPr>
          <p:cNvSpPr/>
          <p:nvPr/>
        </p:nvSpPr>
        <p:spPr>
          <a:xfrm rot="10800000">
            <a:off x="4166699" y="3260118"/>
            <a:ext cx="1737360" cy="2377440"/>
          </a:xfrm>
          <a:prstGeom prst="upArrow">
            <a:avLst>
              <a:gd name="adj1" fmla="val 50000"/>
              <a:gd name="adj2" fmla="val 41819"/>
            </a:avLst>
          </a:prstGeom>
          <a:solidFill>
            <a:schemeClr val="tx2">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cs typeface="+mn-cs"/>
            </a:endParaRPr>
          </a:p>
        </p:txBody>
      </p:sp>
      <p:sp>
        <p:nvSpPr>
          <p:cNvPr id="48" name="Arrow: Up 47">
            <a:extLst>
              <a:ext uri="{FF2B5EF4-FFF2-40B4-BE49-F238E27FC236}">
                <a16:creationId xmlns:a16="http://schemas.microsoft.com/office/drawing/2014/main" id="{558F2C3D-9488-4A80-BF2F-FD8AD87A3FB9}"/>
              </a:ext>
            </a:extLst>
          </p:cNvPr>
          <p:cNvSpPr/>
          <p:nvPr/>
        </p:nvSpPr>
        <p:spPr>
          <a:xfrm rot="10800000" flipH="1" flipV="1">
            <a:off x="3259501" y="2496178"/>
            <a:ext cx="1737360" cy="2377440"/>
          </a:xfrm>
          <a:prstGeom prst="upArrow">
            <a:avLst>
              <a:gd name="adj1" fmla="val 50000"/>
              <a:gd name="adj2" fmla="val 41819"/>
            </a:avLst>
          </a:prstGeom>
          <a:solidFill>
            <a:srgbClr val="59A87C"/>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cs typeface="+mn-cs"/>
            </a:endParaRPr>
          </a:p>
        </p:txBody>
      </p:sp>
      <p:grpSp>
        <p:nvGrpSpPr>
          <p:cNvPr id="18" name="Group 17">
            <a:extLst>
              <a:ext uri="{FF2B5EF4-FFF2-40B4-BE49-F238E27FC236}">
                <a16:creationId xmlns:a16="http://schemas.microsoft.com/office/drawing/2014/main" id="{C8FE00C3-9EAA-4FF6-8FCD-622E8045A99B}"/>
              </a:ext>
            </a:extLst>
          </p:cNvPr>
          <p:cNvGrpSpPr/>
          <p:nvPr/>
        </p:nvGrpSpPr>
        <p:grpSpPr>
          <a:xfrm>
            <a:off x="2827907" y="3168678"/>
            <a:ext cx="1645920" cy="1645920"/>
            <a:chOff x="2450674" y="3161032"/>
            <a:chExt cx="1645920" cy="1645920"/>
          </a:xfrm>
        </p:grpSpPr>
        <p:sp>
          <p:nvSpPr>
            <p:cNvPr id="49" name="Oval 48">
              <a:extLst>
                <a:ext uri="{FF2B5EF4-FFF2-40B4-BE49-F238E27FC236}">
                  <a16:creationId xmlns:a16="http://schemas.microsoft.com/office/drawing/2014/main" id="{482BB43C-7E7C-4704-B054-B5D6CAFD8A62}"/>
                </a:ext>
              </a:extLst>
            </p:cNvPr>
            <p:cNvSpPr/>
            <p:nvPr/>
          </p:nvSpPr>
          <p:spPr>
            <a:xfrm rot="10800000" flipH="1" flipV="1">
              <a:off x="2450674" y="3161032"/>
              <a:ext cx="1645920" cy="1645920"/>
            </a:xfrm>
            <a:prstGeom prst="ellipse">
              <a:avLst/>
            </a:prstGeom>
            <a:solidFill>
              <a:srgbClr val="59A87C"/>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cs typeface="+mn-cs"/>
              </a:endParaRPr>
            </a:p>
          </p:txBody>
        </p:sp>
        <p:sp>
          <p:nvSpPr>
            <p:cNvPr id="50" name="Oval 49">
              <a:extLst>
                <a:ext uri="{FF2B5EF4-FFF2-40B4-BE49-F238E27FC236}">
                  <a16:creationId xmlns:a16="http://schemas.microsoft.com/office/drawing/2014/main" id="{BF42FC0A-FA22-451A-BD05-F7169ED63908}"/>
                </a:ext>
              </a:extLst>
            </p:cNvPr>
            <p:cNvSpPr/>
            <p:nvPr/>
          </p:nvSpPr>
          <p:spPr>
            <a:xfrm rot="10800000" flipH="1" flipV="1">
              <a:off x="2542113" y="3252472"/>
              <a:ext cx="1463040" cy="1463040"/>
            </a:xfrm>
            <a:prstGeom prst="ellipse">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cs typeface="+mn-cs"/>
              </a:endParaRPr>
            </a:p>
          </p:txBody>
        </p:sp>
        <p:sp>
          <p:nvSpPr>
            <p:cNvPr id="51" name="TextBox 50">
              <a:extLst>
                <a:ext uri="{FF2B5EF4-FFF2-40B4-BE49-F238E27FC236}">
                  <a16:creationId xmlns:a16="http://schemas.microsoft.com/office/drawing/2014/main" id="{90D98945-2A8D-43DF-851E-0877771DE838}"/>
                </a:ext>
              </a:extLst>
            </p:cNvPr>
            <p:cNvSpPr txBox="1"/>
            <p:nvPr/>
          </p:nvSpPr>
          <p:spPr>
            <a:xfrm>
              <a:off x="2602119" y="3607071"/>
              <a:ext cx="1343025" cy="954107"/>
            </a:xfrm>
            <a:prstGeom prst="rect">
              <a:avLst/>
            </a:prstGeom>
            <a:noFill/>
          </p:spPr>
          <p:txBody>
            <a:bodyPr wrap="square" lIns="108000" rIns="108000" rtlCol="0">
              <a:spAutoFit/>
            </a:bodyPr>
            <a:lstStyle/>
            <a:p>
              <a:pPr algn="ctr" defTabSz="914400"/>
              <a:r>
                <a:rPr lang="en-US" altLang="ko-KR" sz="1600" b="1" dirty="0">
                  <a:solidFill>
                    <a:srgbClr val="59A87C"/>
                  </a:solidFill>
                  <a:cs typeface="Arial" pitchFamily="34" charset="0"/>
                </a:rPr>
                <a:t>Statewide Incentives</a:t>
              </a:r>
            </a:p>
            <a:p>
              <a:pPr algn="ctr" defTabSz="914400"/>
              <a:r>
                <a:rPr lang="en-US" altLang="ko-KR" sz="1200" b="1" i="1" dirty="0">
                  <a:solidFill>
                    <a:srgbClr val="59A87C"/>
                  </a:solidFill>
                  <a:cs typeface="Arial" pitchFamily="34" charset="0"/>
                </a:rPr>
                <a:t>(e.g., statewide TCOC targets)</a:t>
              </a:r>
              <a:endParaRPr lang="ko-KR" altLang="en-US" sz="1200" b="1" i="1" dirty="0">
                <a:solidFill>
                  <a:srgbClr val="59A87C"/>
                </a:solidFill>
                <a:cs typeface="Arial" pitchFamily="34" charset="0"/>
              </a:endParaRPr>
            </a:p>
          </p:txBody>
        </p:sp>
      </p:grpSp>
      <p:sp>
        <p:nvSpPr>
          <p:cNvPr id="45" name="Oval 44">
            <a:extLst>
              <a:ext uri="{FF2B5EF4-FFF2-40B4-BE49-F238E27FC236}">
                <a16:creationId xmlns:a16="http://schemas.microsoft.com/office/drawing/2014/main" id="{4C842B0D-A6C3-468E-A9F6-03A4BF2D9ABC}"/>
              </a:ext>
            </a:extLst>
          </p:cNvPr>
          <p:cNvSpPr/>
          <p:nvPr/>
        </p:nvSpPr>
        <p:spPr>
          <a:xfrm rot="10800000">
            <a:off x="4720178" y="3168678"/>
            <a:ext cx="1645920" cy="1645920"/>
          </a:xfrm>
          <a:prstGeom prst="ellipse">
            <a:avLst/>
          </a:prstGeom>
          <a:solidFill>
            <a:schemeClr val="tx2">
              <a:lumMod val="75000"/>
            </a:schemeClr>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cs typeface="+mn-cs"/>
            </a:endParaRPr>
          </a:p>
        </p:txBody>
      </p:sp>
      <p:grpSp>
        <p:nvGrpSpPr>
          <p:cNvPr id="19" name="Group 18">
            <a:extLst>
              <a:ext uri="{FF2B5EF4-FFF2-40B4-BE49-F238E27FC236}">
                <a16:creationId xmlns:a16="http://schemas.microsoft.com/office/drawing/2014/main" id="{736D5CC9-61EE-4DBD-A4CB-DA507EECBC79}"/>
              </a:ext>
            </a:extLst>
          </p:cNvPr>
          <p:cNvGrpSpPr/>
          <p:nvPr/>
        </p:nvGrpSpPr>
        <p:grpSpPr>
          <a:xfrm>
            <a:off x="4804374" y="3260464"/>
            <a:ext cx="1497224" cy="1463040"/>
            <a:chOff x="5468570" y="3492631"/>
            <a:chExt cx="1497224" cy="1463040"/>
          </a:xfrm>
          <a:solidFill>
            <a:schemeClr val="tx2">
              <a:lumMod val="75000"/>
            </a:schemeClr>
          </a:solidFill>
        </p:grpSpPr>
        <p:sp>
          <p:nvSpPr>
            <p:cNvPr id="46" name="Oval 45">
              <a:extLst>
                <a:ext uri="{FF2B5EF4-FFF2-40B4-BE49-F238E27FC236}">
                  <a16:creationId xmlns:a16="http://schemas.microsoft.com/office/drawing/2014/main" id="{B3FA4CFE-6286-4A5A-8F52-7CCDDAD928AD}"/>
                </a:ext>
              </a:extLst>
            </p:cNvPr>
            <p:cNvSpPr/>
            <p:nvPr/>
          </p:nvSpPr>
          <p:spPr>
            <a:xfrm rot="10800000">
              <a:off x="5475813" y="3492631"/>
              <a:ext cx="1463040" cy="1463040"/>
            </a:xfrm>
            <a:prstGeom prst="ellipse">
              <a:avLst/>
            </a:prstGeom>
            <a:solidFill>
              <a:schemeClr val="bg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cs typeface="+mn-cs"/>
              </a:endParaRPr>
            </a:p>
          </p:txBody>
        </p:sp>
        <p:sp>
          <p:nvSpPr>
            <p:cNvPr id="52" name="TextBox 51">
              <a:extLst>
                <a:ext uri="{FF2B5EF4-FFF2-40B4-BE49-F238E27FC236}">
                  <a16:creationId xmlns:a16="http://schemas.microsoft.com/office/drawing/2014/main" id="{4A02658D-4DC4-453A-8B84-41E6426CA2E4}"/>
                </a:ext>
              </a:extLst>
            </p:cNvPr>
            <p:cNvSpPr txBox="1"/>
            <p:nvPr/>
          </p:nvSpPr>
          <p:spPr>
            <a:xfrm>
              <a:off x="5468570" y="3744405"/>
              <a:ext cx="1497224" cy="1015663"/>
            </a:xfrm>
            <a:prstGeom prst="rect">
              <a:avLst/>
            </a:prstGeom>
            <a:noFill/>
          </p:spPr>
          <p:txBody>
            <a:bodyPr wrap="square" lIns="108000" rIns="108000" rtlCol="0">
              <a:spAutoFit/>
            </a:bodyPr>
            <a:lstStyle/>
            <a:p>
              <a:pPr algn="ctr" defTabSz="914400"/>
              <a:r>
                <a:rPr lang="en-US" altLang="ko-KR" sz="1600" b="1" dirty="0">
                  <a:solidFill>
                    <a:srgbClr val="404040"/>
                  </a:solidFill>
                  <a:cs typeface="Arial" pitchFamily="34" charset="0"/>
                </a:rPr>
                <a:t>Individual Provider-Level Incentives</a:t>
              </a:r>
            </a:p>
            <a:p>
              <a:pPr algn="ctr" defTabSz="914400"/>
              <a:r>
                <a:rPr lang="en-US" altLang="ko-KR" sz="1200" b="1" i="1" dirty="0">
                  <a:solidFill>
                    <a:srgbClr val="404040"/>
                  </a:solidFill>
                  <a:cs typeface="Arial" pitchFamily="34" charset="0"/>
                </a:rPr>
                <a:t>(e.g., MIPS)</a:t>
              </a:r>
              <a:endParaRPr lang="ko-KR" altLang="en-US" sz="1200" b="1" i="1" dirty="0">
                <a:solidFill>
                  <a:srgbClr val="404040"/>
                </a:solidFill>
                <a:cs typeface="Arial" pitchFamily="34" charset="0"/>
              </a:endParaRPr>
            </a:p>
          </p:txBody>
        </p:sp>
      </p:grpSp>
      <p:grpSp>
        <p:nvGrpSpPr>
          <p:cNvPr id="58" name="Group 57">
            <a:extLst>
              <a:ext uri="{FF2B5EF4-FFF2-40B4-BE49-F238E27FC236}">
                <a16:creationId xmlns:a16="http://schemas.microsoft.com/office/drawing/2014/main" id="{194BFCBF-84B6-4E75-B05F-04863D972064}"/>
              </a:ext>
            </a:extLst>
          </p:cNvPr>
          <p:cNvGrpSpPr/>
          <p:nvPr/>
        </p:nvGrpSpPr>
        <p:grpSpPr>
          <a:xfrm>
            <a:off x="151095" y="1588061"/>
            <a:ext cx="2662010" cy="542077"/>
            <a:chOff x="4965552" y="1736224"/>
            <a:chExt cx="1374974" cy="542077"/>
          </a:xfrm>
        </p:grpSpPr>
        <p:sp>
          <p:nvSpPr>
            <p:cNvPr id="59" name="TextBox 58">
              <a:extLst>
                <a:ext uri="{FF2B5EF4-FFF2-40B4-BE49-F238E27FC236}">
                  <a16:creationId xmlns:a16="http://schemas.microsoft.com/office/drawing/2014/main" id="{FD4B77BD-B764-474B-83B1-876FD3EB21EF}"/>
                </a:ext>
              </a:extLst>
            </p:cNvPr>
            <p:cNvSpPr txBox="1"/>
            <p:nvPr/>
          </p:nvSpPr>
          <p:spPr>
            <a:xfrm>
              <a:off x="4965552" y="2001302"/>
              <a:ext cx="1374974" cy="276999"/>
            </a:xfrm>
            <a:prstGeom prst="rect">
              <a:avLst/>
            </a:prstGeom>
            <a:noFill/>
          </p:spPr>
          <p:txBody>
            <a:bodyPr wrap="square" rtlCol="0">
              <a:spAutoFit/>
            </a:bodyPr>
            <a:lstStyle/>
            <a:p>
              <a:pPr defTabSz="914400"/>
              <a:endParaRPr lang="ko-KR" altLang="en-US" sz="1200" dirty="0">
                <a:cs typeface="Arial" pitchFamily="34" charset="0"/>
              </a:endParaRPr>
            </a:p>
          </p:txBody>
        </p:sp>
        <p:sp>
          <p:nvSpPr>
            <p:cNvPr id="60" name="TextBox 59">
              <a:extLst>
                <a:ext uri="{FF2B5EF4-FFF2-40B4-BE49-F238E27FC236}">
                  <a16:creationId xmlns:a16="http://schemas.microsoft.com/office/drawing/2014/main" id="{5FE56680-83AF-4E45-9921-13B206EE4969}"/>
                </a:ext>
              </a:extLst>
            </p:cNvPr>
            <p:cNvSpPr txBox="1"/>
            <p:nvPr/>
          </p:nvSpPr>
          <p:spPr>
            <a:xfrm>
              <a:off x="4965552" y="1736224"/>
              <a:ext cx="1374974" cy="307777"/>
            </a:xfrm>
            <a:prstGeom prst="rect">
              <a:avLst/>
            </a:prstGeom>
            <a:noFill/>
          </p:spPr>
          <p:txBody>
            <a:bodyPr wrap="square" rtlCol="0">
              <a:spAutoFit/>
            </a:bodyPr>
            <a:lstStyle/>
            <a:p>
              <a:pPr defTabSz="914400"/>
              <a:r>
                <a:rPr lang="en-US" altLang="ko-KR" sz="1400" b="1" dirty="0">
                  <a:solidFill>
                    <a:srgbClr val="59A87C"/>
                  </a:solidFill>
                  <a:cs typeface="Arial" pitchFamily="34" charset="0"/>
                </a:rPr>
                <a:t>Incentives are too distant.</a:t>
              </a:r>
              <a:endParaRPr lang="ko-KR" altLang="en-US" sz="1400" b="1" dirty="0">
                <a:solidFill>
                  <a:srgbClr val="59A87C"/>
                </a:solidFill>
                <a:cs typeface="Arial" pitchFamily="34" charset="0"/>
              </a:endParaRPr>
            </a:p>
          </p:txBody>
        </p:sp>
      </p:grpSp>
      <p:sp>
        <p:nvSpPr>
          <p:cNvPr id="62" name="TextBox 61">
            <a:extLst>
              <a:ext uri="{FF2B5EF4-FFF2-40B4-BE49-F238E27FC236}">
                <a16:creationId xmlns:a16="http://schemas.microsoft.com/office/drawing/2014/main" id="{9EEBB996-8A69-4AB2-BBA2-877A1F7A9EDA}"/>
              </a:ext>
            </a:extLst>
          </p:cNvPr>
          <p:cNvSpPr txBox="1"/>
          <p:nvPr/>
        </p:nvSpPr>
        <p:spPr>
          <a:xfrm>
            <a:off x="6445230" y="3053874"/>
            <a:ext cx="2608060" cy="2215991"/>
          </a:xfrm>
          <a:prstGeom prst="rect">
            <a:avLst/>
          </a:prstGeom>
          <a:noFill/>
        </p:spPr>
        <p:txBody>
          <a:bodyPr wrap="square" rtlCol="0">
            <a:spAutoFit/>
          </a:bodyPr>
          <a:lstStyle/>
          <a:p>
            <a:pPr defTabSz="914400"/>
            <a:r>
              <a:rPr lang="en-US" altLang="ko-KR" sz="1400" b="1" dirty="0">
                <a:solidFill>
                  <a:srgbClr val="404040"/>
                </a:solidFill>
                <a:cs typeface="Arial" pitchFamily="34" charset="0"/>
              </a:rPr>
              <a:t>…But Close Incentives May Not Encourage Collaboration and System-Wide Thinking</a:t>
            </a:r>
          </a:p>
          <a:p>
            <a:pPr defTabSz="914400"/>
            <a:r>
              <a:rPr lang="en-US" altLang="ko-KR" sz="1200" dirty="0">
                <a:cs typeface="Arial" pitchFamily="34" charset="0"/>
              </a:rPr>
              <a:t>Incentives located at the individual provider level ensure that providers “feel” the incentives. However, they do not support awareness of costs and quality across the broader system, and can even encourage gaming (e.g., shifting care to other providers – “cherry picking”). </a:t>
            </a:r>
            <a:endParaRPr lang="ko-KR" altLang="en-US" sz="1200" dirty="0">
              <a:cs typeface="Arial" pitchFamily="34" charset="0"/>
            </a:endParaRPr>
          </a:p>
        </p:txBody>
      </p:sp>
      <p:sp>
        <p:nvSpPr>
          <p:cNvPr id="22" name="Rectangle 21">
            <a:extLst>
              <a:ext uri="{FF2B5EF4-FFF2-40B4-BE49-F238E27FC236}">
                <a16:creationId xmlns:a16="http://schemas.microsoft.com/office/drawing/2014/main" id="{1818A327-471B-4A17-B457-F50C806EB0A9}"/>
              </a:ext>
            </a:extLst>
          </p:cNvPr>
          <p:cNvSpPr/>
          <p:nvPr/>
        </p:nvSpPr>
        <p:spPr>
          <a:xfrm>
            <a:off x="0" y="1355489"/>
            <a:ext cx="9139785" cy="820239"/>
          </a:xfrm>
          <a:prstGeom prst="rect">
            <a:avLst/>
          </a:prstGeom>
          <a:solidFill>
            <a:srgbClr val="E1EFE7"/>
          </a:solidFill>
          <a:ln w="28575">
            <a:solidFill>
              <a:srgbClr val="E1EF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SMEs advised that design should consider how to balance problems </a:t>
            </a:r>
          </a:p>
          <a:p>
            <a:pPr algn="ctr"/>
            <a:r>
              <a:rPr lang="en-US" b="1" dirty="0">
                <a:solidFill>
                  <a:schemeClr val="tx1"/>
                </a:solidFill>
              </a:rPr>
              <a:t>that occur with incentives at either too large or too small a scale. </a:t>
            </a:r>
          </a:p>
        </p:txBody>
      </p:sp>
      <p:sp>
        <p:nvSpPr>
          <p:cNvPr id="29" name="TextBox 28">
            <a:extLst>
              <a:ext uri="{FF2B5EF4-FFF2-40B4-BE49-F238E27FC236}">
                <a16:creationId xmlns:a16="http://schemas.microsoft.com/office/drawing/2014/main" id="{CF10BD6A-84AC-46B4-8600-DB82F3D308C5}"/>
              </a:ext>
            </a:extLst>
          </p:cNvPr>
          <p:cNvSpPr txBox="1"/>
          <p:nvPr/>
        </p:nvSpPr>
        <p:spPr>
          <a:xfrm>
            <a:off x="134861" y="3053874"/>
            <a:ext cx="2621853" cy="2739211"/>
          </a:xfrm>
          <a:prstGeom prst="rect">
            <a:avLst/>
          </a:prstGeom>
          <a:noFill/>
        </p:spPr>
        <p:txBody>
          <a:bodyPr wrap="square">
            <a:spAutoFit/>
          </a:bodyPr>
          <a:lstStyle/>
          <a:p>
            <a:pPr marL="0" marR="0" lvl="3" defTabSz="914400" fontAlgn="auto">
              <a:lnSpc>
                <a:spcPct val="100000"/>
              </a:lnSpc>
              <a:spcBef>
                <a:spcPts val="0"/>
              </a:spcBef>
              <a:spcAft>
                <a:spcPts val="0"/>
              </a:spcAft>
              <a:buClrTx/>
              <a:buSzTx/>
              <a:tabLst/>
              <a:defRPr/>
            </a:pPr>
            <a:r>
              <a:rPr lang="en-US" altLang="ko-KR" sz="1400" b="1" dirty="0">
                <a:solidFill>
                  <a:srgbClr val="59A87C"/>
                </a:solidFill>
                <a:cs typeface="Arial" pitchFamily="34" charset="0"/>
              </a:rPr>
              <a:t>Distant Incentives Do Not Drive Transformation </a:t>
            </a:r>
          </a:p>
          <a:p>
            <a:pPr marL="0" marR="0" lvl="3" defTabSz="914400" fontAlgn="auto">
              <a:lnSpc>
                <a:spcPct val="100000"/>
              </a:lnSpc>
              <a:spcBef>
                <a:spcPts val="0"/>
              </a:spcBef>
              <a:spcAft>
                <a:spcPts val="0"/>
              </a:spcAft>
              <a:buClrTx/>
              <a:buSzTx/>
              <a:tabLst/>
              <a:defRPr/>
            </a:pPr>
            <a:r>
              <a:rPr lang="en-US" altLang="ko-KR" sz="1200" dirty="0">
                <a:cs typeface="Arial" pitchFamily="34" charset="0"/>
              </a:rPr>
              <a:t>For example, if a hospital invests in better discharge planning and post-discharge follow-up, it generates savings for the total cost of care (TCOC) model. However, these savings are offset if another hospital in Vermont increases utilization, leading to no gains. Additionally, even if there are gains statewide, it is unclear that the hospital will see a return on its investments in discharge planning and post-discharge follow-up. </a:t>
            </a:r>
            <a:endParaRPr lang="ko-KR" altLang="en-US" sz="1200" dirty="0">
              <a:cs typeface="Arial" pitchFamily="34" charset="0"/>
            </a:endParaRPr>
          </a:p>
        </p:txBody>
      </p:sp>
    </p:spTree>
    <p:extLst>
      <p:ext uri="{BB962C8B-B14F-4D97-AF65-F5344CB8AC3E}">
        <p14:creationId xmlns:p14="http://schemas.microsoft.com/office/powerpoint/2010/main" val="569937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B6408C0-CC03-422E-9700-8F0088E431F5}"/>
              </a:ext>
            </a:extLst>
          </p:cNvPr>
          <p:cNvSpPr>
            <a:spLocks noGrp="1"/>
          </p:cNvSpPr>
          <p:nvPr>
            <p:ph type="sldNum" sz="quarter" idx="12"/>
          </p:nvPr>
        </p:nvSpPr>
        <p:spPr/>
        <p:txBody>
          <a:bodyPr/>
          <a:lstStyle/>
          <a:p>
            <a:fld id="{B50A04D7-452B-4628-BC5C-774F3290A092}" type="slidenum">
              <a:rPr lang="en-US" smtClean="0"/>
              <a:t>2</a:t>
            </a:fld>
            <a:endParaRPr lang="en-US" dirty="0"/>
          </a:p>
        </p:txBody>
      </p:sp>
      <p:sp>
        <p:nvSpPr>
          <p:cNvPr id="13" name="Rectangle 12">
            <a:extLst>
              <a:ext uri="{FF2B5EF4-FFF2-40B4-BE49-F238E27FC236}">
                <a16:creationId xmlns:a16="http://schemas.microsoft.com/office/drawing/2014/main" id="{3AE94C87-A86B-4D39-A588-A7E8AE45AA31}"/>
              </a:ext>
            </a:extLst>
          </p:cNvPr>
          <p:cNvSpPr/>
          <p:nvPr/>
        </p:nvSpPr>
        <p:spPr bwMode="auto">
          <a:xfrm>
            <a:off x="264695" y="1562666"/>
            <a:ext cx="8462205" cy="3976149"/>
          </a:xfrm>
          <a:prstGeom prst="rect">
            <a:avLst/>
          </a:prstGeom>
          <a:solidFill>
            <a:srgbClr val="FFFFFF">
              <a:lumMod val="95000"/>
            </a:srgbClr>
          </a:solidFill>
          <a:ln w="9525" cap="flat" cmpd="sng" algn="ctr">
            <a:noFill/>
            <a:prstDash val="solid"/>
            <a:round/>
            <a:headEnd type="none" w="med" len="med"/>
            <a:tailEnd type="none" w="med" len="med"/>
          </a:ln>
          <a:effectLst/>
        </p:spPr>
        <p:txBody>
          <a:bodyPr vert="horz" wrap="square" lIns="113463" tIns="56732" rIns="113463" bIns="56732" numCol="1" rtlCol="0" anchor="ctr" anchorCtr="0" compatLnSpc="1">
            <a:prstTxWarp prst="textNoShape">
              <a:avLst/>
            </a:prstTxWarp>
          </a:bodyPr>
          <a:lstStyle/>
          <a:p>
            <a:pPr marL="0" marR="0" lvl="0" indent="0" algn="ctr" defTabSz="1135300"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endParaRPr>
          </a:p>
        </p:txBody>
      </p:sp>
      <p:sp>
        <p:nvSpPr>
          <p:cNvPr id="14" name="Content Placeholder 3">
            <a:extLst>
              <a:ext uri="{FF2B5EF4-FFF2-40B4-BE49-F238E27FC236}">
                <a16:creationId xmlns:a16="http://schemas.microsoft.com/office/drawing/2014/main" id="{12CDEB7E-3CED-4073-B0AA-13AF37FFF3AA}"/>
              </a:ext>
            </a:extLst>
          </p:cNvPr>
          <p:cNvSpPr txBox="1">
            <a:spLocks/>
          </p:cNvSpPr>
          <p:nvPr/>
        </p:nvSpPr>
        <p:spPr bwMode="auto">
          <a:xfrm>
            <a:off x="697825" y="1798761"/>
            <a:ext cx="7817515" cy="848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kumimoji="0" lang="en-US" sz="2000" b="1" i="0" u="none" strike="noStrike" kern="0" cap="none" spc="0" normalizeH="0" baseline="0" noProof="0" dirty="0">
                <a:ln>
                  <a:noFill/>
                </a:ln>
                <a:solidFill>
                  <a:srgbClr val="000000"/>
                </a:solidFill>
                <a:effectLst/>
                <a:uLnTx/>
                <a:uFillTx/>
                <a:latin typeface="Calibri"/>
                <a:ea typeface="+mn-ea"/>
                <a:cs typeface="+mn-cs"/>
              </a:rPr>
              <a:t>Part 1: CMS’s Perspective on Global Budgets</a:t>
            </a:r>
          </a:p>
          <a:p>
            <a:pPr marL="0" indent="-14288">
              <a:spcAft>
                <a:spcPts val="300"/>
              </a:spcAft>
              <a:buClr>
                <a:srgbClr val="000000"/>
              </a:buClr>
              <a:buNone/>
              <a:defRPr/>
            </a:pPr>
            <a:r>
              <a:rPr kumimoji="0" lang="en-US" sz="1600" b="0" i="0" u="none" strike="noStrike" kern="0" cap="none" spc="0" normalizeH="0" baseline="0" noProof="0" dirty="0">
                <a:ln>
                  <a:noFill/>
                </a:ln>
                <a:solidFill>
                  <a:srgbClr val="000000"/>
                </a:solidFill>
                <a:effectLst/>
                <a:uLnTx/>
                <a:uFillTx/>
                <a:latin typeface="Calibri"/>
                <a:ea typeface="+mn-ea"/>
                <a:cs typeface="+mn-cs"/>
              </a:rPr>
              <a:t>Global Budgets 101</a:t>
            </a:r>
          </a:p>
          <a:p>
            <a:pPr marL="0" indent="-14288">
              <a:spcAft>
                <a:spcPts val="300"/>
              </a:spcAft>
              <a:buClr>
                <a:srgbClr val="000000"/>
              </a:buClr>
              <a:buNone/>
              <a:defRPr/>
            </a:pPr>
            <a:r>
              <a:rPr lang="en-US" sz="1600" kern="0" dirty="0">
                <a:solidFill>
                  <a:srgbClr val="000000"/>
                </a:solidFill>
                <a:latin typeface="Calibri"/>
              </a:rPr>
              <a:t>CMS Portfolio of Global Budget Models</a:t>
            </a:r>
            <a:endParaRPr lang="en-US" sz="1600" b="1" kern="0" dirty="0">
              <a:solidFill>
                <a:srgbClr val="000000"/>
              </a:solidFill>
              <a:latin typeface="Calibri"/>
            </a:endParaRP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endParaRPr kumimoji="0" lang="en-US" sz="2000" b="1" i="0" u="none" strike="noStrike" kern="0" cap="none" spc="0" normalizeH="0" baseline="0" noProof="0" dirty="0">
              <a:ln>
                <a:noFill/>
              </a:ln>
              <a:solidFill>
                <a:srgbClr val="000000"/>
              </a:solidFill>
              <a:effectLst/>
              <a:uLnTx/>
              <a:uFillTx/>
              <a:latin typeface="Calibri"/>
              <a:ea typeface="+mn-ea"/>
              <a:cs typeface="+mn-cs"/>
            </a:endParaRP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kumimoji="0" lang="en-US" sz="2000" b="1" i="0" u="none" strike="noStrike" kern="0" cap="none" spc="0" normalizeH="0" baseline="0" noProof="0" dirty="0">
                <a:ln>
                  <a:noFill/>
                </a:ln>
                <a:solidFill>
                  <a:srgbClr val="000000"/>
                </a:solidFill>
                <a:effectLst/>
                <a:uLnTx/>
                <a:uFillTx/>
                <a:latin typeface="Calibri"/>
                <a:ea typeface="+mn-ea"/>
                <a:cs typeface="+mn-cs"/>
              </a:rPr>
              <a:t>Part 2: Applying Global Budget Concepts to Vermont</a:t>
            </a: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kumimoji="0" lang="en-US" sz="1600" b="0" i="0" u="none" strike="noStrike" kern="0" cap="none" spc="0" normalizeH="0" baseline="0" noProof="0" dirty="0">
                <a:ln>
                  <a:noFill/>
                </a:ln>
                <a:solidFill>
                  <a:srgbClr val="000000"/>
                </a:solidFill>
                <a:effectLst/>
                <a:uLnTx/>
                <a:uFillTx/>
                <a:latin typeface="Calibri"/>
                <a:ea typeface="+mn-ea"/>
                <a:cs typeface="+mn-cs"/>
              </a:rPr>
              <a:t>AHS/DVHA Activities to Date</a:t>
            </a: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lang="en-US" sz="1600" kern="0" dirty="0">
                <a:solidFill>
                  <a:srgbClr val="000000"/>
                </a:solidFill>
                <a:latin typeface="Calibri"/>
              </a:rPr>
              <a:t>Key Findings from Interviews with Global Budget Experts</a:t>
            </a: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lang="en-US" sz="1600" kern="0" dirty="0">
                <a:solidFill>
                  <a:srgbClr val="000000"/>
                </a:solidFill>
                <a:latin typeface="Calibri"/>
              </a:rPr>
              <a:t>Vermont’s Design Preferences for Health-System Global Budgets</a:t>
            </a:r>
            <a:endParaRPr kumimoji="0" lang="en-US" sz="1600" b="0" i="0" u="none" strike="noStrike" kern="0" cap="none" spc="0" normalizeH="0" baseline="0" noProof="0" dirty="0">
              <a:ln>
                <a:noFill/>
              </a:ln>
              <a:solidFill>
                <a:srgbClr val="000000"/>
              </a:solidFill>
              <a:effectLst/>
              <a:uLnTx/>
              <a:uFillTx/>
              <a:latin typeface="Calibri"/>
              <a:ea typeface="+mn-ea"/>
              <a:cs typeface="+mn-cs"/>
            </a:endParaRP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endParaRPr kumimoji="0" lang="en-US" sz="1600" b="0" i="0" u="none" strike="noStrike" kern="0" cap="none" spc="0" normalizeH="0" baseline="0" noProof="0" dirty="0">
              <a:ln>
                <a:noFill/>
              </a:ln>
              <a:solidFill>
                <a:srgbClr val="000000"/>
              </a:solidFill>
              <a:effectLst/>
              <a:uLnTx/>
              <a:uFillTx/>
              <a:latin typeface="Calibri"/>
              <a:ea typeface="+mn-ea"/>
              <a:cs typeface="+mn-cs"/>
            </a:endParaRP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lang="en-US" sz="2000" b="1" kern="0" dirty="0">
                <a:solidFill>
                  <a:srgbClr val="000000"/>
                </a:solidFill>
                <a:latin typeface="Calibri"/>
              </a:rPr>
              <a:t>Discussion and Next Steps</a:t>
            </a:r>
          </a:p>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endParaRPr kumimoji="0" lang="en-US" b="0" i="0" u="none" strike="noStrike" kern="0" cap="none" spc="0" normalizeH="0" baseline="0" noProof="0" dirty="0">
              <a:ln>
                <a:noFill/>
              </a:ln>
              <a:solidFill>
                <a:srgbClr val="000000"/>
              </a:solidFill>
              <a:effectLst/>
              <a:uLnTx/>
              <a:uFillTx/>
              <a:latin typeface="Calibri"/>
              <a:ea typeface="+mn-ea"/>
              <a:cs typeface="+mn-cs"/>
            </a:endParaRPr>
          </a:p>
        </p:txBody>
      </p:sp>
      <p:cxnSp>
        <p:nvCxnSpPr>
          <p:cNvPr id="15" name="Straight Connector 14">
            <a:extLst>
              <a:ext uri="{FF2B5EF4-FFF2-40B4-BE49-F238E27FC236}">
                <a16:creationId xmlns:a16="http://schemas.microsoft.com/office/drawing/2014/main" id="{8447DD9C-5399-473B-88F6-01251A429E7D}"/>
              </a:ext>
            </a:extLst>
          </p:cNvPr>
          <p:cNvCxnSpPr>
            <a:cxnSpLocks/>
          </p:cNvCxnSpPr>
          <p:nvPr/>
        </p:nvCxnSpPr>
        <p:spPr>
          <a:xfrm>
            <a:off x="264695" y="1548552"/>
            <a:ext cx="8462205" cy="0"/>
          </a:xfrm>
          <a:prstGeom prst="line">
            <a:avLst/>
          </a:prstGeom>
          <a:noFill/>
          <a:ln w="19050" cap="flat" cmpd="sng" algn="ctr">
            <a:solidFill>
              <a:srgbClr val="59A87C"/>
            </a:solidFill>
            <a:prstDash val="solid"/>
          </a:ln>
          <a:effectLst/>
        </p:spPr>
      </p:cxnSp>
      <p:cxnSp>
        <p:nvCxnSpPr>
          <p:cNvPr id="16" name="Straight Connector 15">
            <a:extLst>
              <a:ext uri="{FF2B5EF4-FFF2-40B4-BE49-F238E27FC236}">
                <a16:creationId xmlns:a16="http://schemas.microsoft.com/office/drawing/2014/main" id="{F326F289-DAA3-4CDC-9DED-1026C4BED303}"/>
              </a:ext>
            </a:extLst>
          </p:cNvPr>
          <p:cNvCxnSpPr>
            <a:cxnSpLocks/>
          </p:cNvCxnSpPr>
          <p:nvPr/>
        </p:nvCxnSpPr>
        <p:spPr>
          <a:xfrm>
            <a:off x="264695" y="5529452"/>
            <a:ext cx="8424105" cy="0"/>
          </a:xfrm>
          <a:prstGeom prst="line">
            <a:avLst/>
          </a:prstGeom>
          <a:noFill/>
          <a:ln w="19050" cap="flat" cmpd="sng" algn="ctr">
            <a:solidFill>
              <a:srgbClr val="59A87C"/>
            </a:solidFill>
            <a:prstDash val="solid"/>
          </a:ln>
          <a:effectLst/>
        </p:spPr>
      </p:cxnSp>
      <p:cxnSp>
        <p:nvCxnSpPr>
          <p:cNvPr id="17" name="Straight Connector 16">
            <a:extLst>
              <a:ext uri="{FF2B5EF4-FFF2-40B4-BE49-F238E27FC236}">
                <a16:creationId xmlns:a16="http://schemas.microsoft.com/office/drawing/2014/main" id="{FA0DA9D1-A973-45DC-ADC8-43BF5D56D3FA}"/>
              </a:ext>
            </a:extLst>
          </p:cNvPr>
          <p:cNvCxnSpPr>
            <a:cxnSpLocks/>
          </p:cNvCxnSpPr>
          <p:nvPr/>
        </p:nvCxnSpPr>
        <p:spPr>
          <a:xfrm>
            <a:off x="417095" y="1548553"/>
            <a:ext cx="0" cy="3990262"/>
          </a:xfrm>
          <a:prstGeom prst="line">
            <a:avLst/>
          </a:prstGeom>
          <a:noFill/>
          <a:ln w="19050" cap="flat" cmpd="sng" algn="ctr">
            <a:solidFill>
              <a:srgbClr val="59A87C"/>
            </a:solidFill>
            <a:prstDash val="sysDot"/>
          </a:ln>
          <a:effectLst/>
        </p:spPr>
      </p:cxnSp>
      <p:sp>
        <p:nvSpPr>
          <p:cNvPr id="18" name="Oval 17">
            <a:extLst>
              <a:ext uri="{FF2B5EF4-FFF2-40B4-BE49-F238E27FC236}">
                <a16:creationId xmlns:a16="http://schemas.microsoft.com/office/drawing/2014/main" id="{72A126BC-FBC5-4518-A084-D18E3C94BDB0}"/>
              </a:ext>
            </a:extLst>
          </p:cNvPr>
          <p:cNvSpPr/>
          <p:nvPr/>
        </p:nvSpPr>
        <p:spPr>
          <a:xfrm>
            <a:off x="302795" y="1814553"/>
            <a:ext cx="228600" cy="228583"/>
          </a:xfrm>
          <a:prstGeom prst="ellipse">
            <a:avLst/>
          </a:prstGeom>
          <a:solidFill>
            <a:sysClr val="window" lastClr="FFFFFF"/>
          </a:solidFill>
          <a:ln w="50800" cap="flat" cmpd="sng" algn="ctr">
            <a:solidFill>
              <a:srgbClr val="59A87C"/>
            </a:solidFill>
            <a:prstDash val="solid"/>
          </a:ln>
          <a:effectLst/>
        </p:spPr>
        <p:txBody>
          <a:bodyPr lIns="101858" tIns="50929" rIns="101858" bIns="50929" rtlCol="0" anchor="ctr"/>
          <a:lstStyle/>
          <a:p>
            <a:pPr marL="0" marR="0" lvl="0" indent="0" algn="ctr" defTabSz="1018586"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5C5E66"/>
              </a:solidFill>
              <a:effectLst/>
              <a:uLnTx/>
              <a:uFillTx/>
            </a:endParaRPr>
          </a:p>
        </p:txBody>
      </p:sp>
      <p:sp>
        <p:nvSpPr>
          <p:cNvPr id="20" name="Oval 19">
            <a:extLst>
              <a:ext uri="{FF2B5EF4-FFF2-40B4-BE49-F238E27FC236}">
                <a16:creationId xmlns:a16="http://schemas.microsoft.com/office/drawing/2014/main" id="{D809F12D-AEE0-47B3-83CC-6B490CD9244C}"/>
              </a:ext>
            </a:extLst>
          </p:cNvPr>
          <p:cNvSpPr/>
          <p:nvPr/>
        </p:nvSpPr>
        <p:spPr>
          <a:xfrm>
            <a:off x="302795" y="3100861"/>
            <a:ext cx="228600" cy="228583"/>
          </a:xfrm>
          <a:prstGeom prst="ellipse">
            <a:avLst/>
          </a:prstGeom>
          <a:solidFill>
            <a:sysClr val="window" lastClr="FFFFFF"/>
          </a:solidFill>
          <a:ln w="50800" cap="flat" cmpd="sng" algn="ctr">
            <a:solidFill>
              <a:srgbClr val="59A87C"/>
            </a:solidFill>
            <a:prstDash val="solid"/>
          </a:ln>
          <a:effectLst/>
        </p:spPr>
        <p:txBody>
          <a:bodyPr lIns="101858" tIns="50929" rIns="101858" bIns="50929" rtlCol="0" anchor="ctr"/>
          <a:lstStyle/>
          <a:p>
            <a:pPr marL="0" marR="0" lvl="0" indent="0" algn="ctr" defTabSz="1018586"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5C5E66"/>
              </a:solidFill>
              <a:effectLst/>
              <a:uLnTx/>
              <a:uFillTx/>
            </a:endParaRPr>
          </a:p>
        </p:txBody>
      </p:sp>
      <p:sp>
        <p:nvSpPr>
          <p:cNvPr id="21" name="Title 1">
            <a:extLst>
              <a:ext uri="{FF2B5EF4-FFF2-40B4-BE49-F238E27FC236}">
                <a16:creationId xmlns:a16="http://schemas.microsoft.com/office/drawing/2014/main" id="{D86476A8-3C86-4A9E-A6B2-7EE695E6C2E8}"/>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2800" dirty="0"/>
              <a:t>Agenda</a:t>
            </a:r>
          </a:p>
        </p:txBody>
      </p:sp>
      <p:sp>
        <p:nvSpPr>
          <p:cNvPr id="19" name="Oval 18">
            <a:extLst>
              <a:ext uri="{FF2B5EF4-FFF2-40B4-BE49-F238E27FC236}">
                <a16:creationId xmlns:a16="http://schemas.microsoft.com/office/drawing/2014/main" id="{F77ABBA8-C62A-409D-805E-4129ADBE006B}"/>
              </a:ext>
            </a:extLst>
          </p:cNvPr>
          <p:cNvSpPr/>
          <p:nvPr/>
        </p:nvSpPr>
        <p:spPr>
          <a:xfrm>
            <a:off x="302795" y="4574157"/>
            <a:ext cx="228600" cy="228583"/>
          </a:xfrm>
          <a:prstGeom prst="ellipse">
            <a:avLst/>
          </a:prstGeom>
          <a:solidFill>
            <a:sysClr val="window" lastClr="FFFFFF"/>
          </a:solidFill>
          <a:ln w="50800" cap="flat" cmpd="sng" algn="ctr">
            <a:solidFill>
              <a:srgbClr val="59A87C"/>
            </a:solidFill>
            <a:prstDash val="solid"/>
          </a:ln>
          <a:effectLst/>
        </p:spPr>
        <p:txBody>
          <a:bodyPr lIns="101858" tIns="50929" rIns="101858" bIns="50929" rtlCol="0" anchor="ctr"/>
          <a:lstStyle/>
          <a:p>
            <a:pPr marL="0" marR="0" lvl="0" indent="0" algn="ctr" defTabSz="1018586"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5C5E66"/>
              </a:solidFill>
              <a:effectLst/>
              <a:uLnTx/>
              <a:uFillTx/>
            </a:endParaRPr>
          </a:p>
        </p:txBody>
      </p:sp>
    </p:spTree>
    <p:extLst>
      <p:ext uri="{BB962C8B-B14F-4D97-AF65-F5344CB8AC3E}">
        <p14:creationId xmlns:p14="http://schemas.microsoft.com/office/powerpoint/2010/main" val="3953474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9D6A62E3-952B-4120-87B7-339CD826DCDE}"/>
              </a:ext>
            </a:extLst>
          </p:cNvPr>
          <p:cNvSpPr/>
          <p:nvPr/>
        </p:nvSpPr>
        <p:spPr>
          <a:xfrm>
            <a:off x="6777702" y="599802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9" name="Rectangle 68">
            <a:extLst>
              <a:ext uri="{FF2B5EF4-FFF2-40B4-BE49-F238E27FC236}">
                <a16:creationId xmlns:a16="http://schemas.microsoft.com/office/drawing/2014/main" id="{C6AEA424-0DC0-4AC8-AD6C-43D768291FD6}"/>
              </a:ext>
            </a:extLst>
          </p:cNvPr>
          <p:cNvSpPr/>
          <p:nvPr/>
        </p:nvSpPr>
        <p:spPr>
          <a:xfrm>
            <a:off x="301645" y="1394996"/>
            <a:ext cx="8540703" cy="440749"/>
          </a:xfrm>
          <a:prstGeom prst="rect">
            <a:avLst/>
          </a:prstGeom>
          <a:solidFill>
            <a:srgbClr val="D3D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All-Payer TCOC incentives </a:t>
            </a:r>
            <a:r>
              <a:rPr kumimoji="0" lang="en-US" sz="1600" b="1" i="1" u="none" strike="noStrike" kern="1200" cap="none" spc="0" normalizeH="0" baseline="0" noProof="0" dirty="0">
                <a:ln>
                  <a:noFill/>
                </a:ln>
                <a:solidFill>
                  <a:prstClr val="black"/>
                </a:solidFill>
                <a:effectLst/>
                <a:uLnTx/>
                <a:uFillTx/>
                <a:latin typeface="Calibri" panose="020F0502020204030204"/>
                <a:ea typeface="+mn-ea"/>
                <a:cs typeface="+mn-cs"/>
              </a:rPr>
              <a:t>(continued ACO structure) </a:t>
            </a:r>
          </a:p>
        </p:txBody>
      </p:sp>
      <p:sp>
        <p:nvSpPr>
          <p:cNvPr id="83" name="Title 1">
            <a:extLst>
              <a:ext uri="{FF2B5EF4-FFF2-40B4-BE49-F238E27FC236}">
                <a16:creationId xmlns:a16="http://schemas.microsoft.com/office/drawing/2014/main" id="{81E69386-1397-465E-9226-6182CC5CC105}"/>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“True” Community Global Budget</a:t>
            </a:r>
          </a:p>
        </p:txBody>
      </p:sp>
      <p:sp>
        <p:nvSpPr>
          <p:cNvPr id="31" name="Rectangle: Rounded Corners 30">
            <a:extLst>
              <a:ext uri="{FF2B5EF4-FFF2-40B4-BE49-F238E27FC236}">
                <a16:creationId xmlns:a16="http://schemas.microsoft.com/office/drawing/2014/main" id="{B819B0D1-881C-480D-B2E3-5A4F3FEF9BBE}"/>
              </a:ext>
            </a:extLst>
          </p:cNvPr>
          <p:cNvSpPr/>
          <p:nvPr/>
        </p:nvSpPr>
        <p:spPr>
          <a:xfrm>
            <a:off x="731060" y="612315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IDD Services</a:t>
            </a:r>
          </a:p>
        </p:txBody>
      </p:sp>
      <p:sp>
        <p:nvSpPr>
          <p:cNvPr id="33" name="Rectangle: Rounded Corners 32">
            <a:extLst>
              <a:ext uri="{FF2B5EF4-FFF2-40B4-BE49-F238E27FC236}">
                <a16:creationId xmlns:a16="http://schemas.microsoft.com/office/drawing/2014/main" id="{EE01422F-64D8-47EC-81CF-7DC2B37F2EF7}"/>
              </a:ext>
            </a:extLst>
          </p:cNvPr>
          <p:cNvSpPr/>
          <p:nvPr/>
        </p:nvSpPr>
        <p:spPr>
          <a:xfrm>
            <a:off x="2393293" y="612315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HCBS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a:ea typeface="+mn-ea"/>
                <a:cs typeface="+mn-cs"/>
              </a:rPr>
              <a:t>for discussion</a:t>
            </a:r>
          </a:p>
        </p:txBody>
      </p:sp>
      <p:sp>
        <p:nvSpPr>
          <p:cNvPr id="21" name="Rectangle 20">
            <a:extLst>
              <a:ext uri="{FF2B5EF4-FFF2-40B4-BE49-F238E27FC236}">
                <a16:creationId xmlns:a16="http://schemas.microsoft.com/office/drawing/2014/main" id="{843333AE-C0FC-4B58-B1F1-22B45156C2F2}"/>
              </a:ext>
            </a:extLst>
          </p:cNvPr>
          <p:cNvSpPr/>
          <p:nvPr/>
        </p:nvSpPr>
        <p:spPr>
          <a:xfrm>
            <a:off x="526461" y="2453718"/>
            <a:ext cx="3383860" cy="3554264"/>
          </a:xfrm>
          <a:prstGeom prst="rect">
            <a:avLst/>
          </a:prstGeom>
          <a:solidFill>
            <a:srgbClr val="677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Community A’s Global Budget</a:t>
            </a:r>
            <a:endParaRPr kumimoji="0" lang="en-US" sz="12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Rectangle: Rounded Corners 22">
            <a:extLst>
              <a:ext uri="{FF2B5EF4-FFF2-40B4-BE49-F238E27FC236}">
                <a16:creationId xmlns:a16="http://schemas.microsoft.com/office/drawing/2014/main" id="{1C10E276-4EC2-4B71-8409-04DC3D3E6C7C}"/>
              </a:ext>
            </a:extLst>
          </p:cNvPr>
          <p:cNvSpPr/>
          <p:nvPr/>
        </p:nvSpPr>
        <p:spPr>
          <a:xfrm>
            <a:off x="731060" y="4980820"/>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Hospital + Employed Providers</a:t>
            </a:r>
          </a:p>
        </p:txBody>
      </p:sp>
      <p:sp>
        <p:nvSpPr>
          <p:cNvPr id="25" name="Rectangle: Rounded Corners 24">
            <a:extLst>
              <a:ext uri="{FF2B5EF4-FFF2-40B4-BE49-F238E27FC236}">
                <a16:creationId xmlns:a16="http://schemas.microsoft.com/office/drawing/2014/main" id="{85614457-1C4C-4CF4-A2D1-B259E7179EBE}"/>
              </a:ext>
            </a:extLst>
          </p:cNvPr>
          <p:cNvSpPr/>
          <p:nvPr/>
        </p:nvSpPr>
        <p:spPr>
          <a:xfrm>
            <a:off x="2393293" y="4980820"/>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Specialists</a:t>
            </a:r>
          </a:p>
        </p:txBody>
      </p:sp>
      <p:sp>
        <p:nvSpPr>
          <p:cNvPr id="27" name="Rectangle: Rounded Corners 26">
            <a:extLst>
              <a:ext uri="{FF2B5EF4-FFF2-40B4-BE49-F238E27FC236}">
                <a16:creationId xmlns:a16="http://schemas.microsoft.com/office/drawing/2014/main" id="{05016217-452C-470E-9BF6-14C707CD6B8D}"/>
              </a:ext>
            </a:extLst>
          </p:cNvPr>
          <p:cNvSpPr/>
          <p:nvPr/>
        </p:nvSpPr>
        <p:spPr>
          <a:xfrm>
            <a:off x="2393293" y="4444899"/>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Mental Health</a:t>
            </a:r>
          </a:p>
        </p:txBody>
      </p:sp>
      <p:sp>
        <p:nvSpPr>
          <p:cNvPr id="28" name="Rectangle: Rounded Corners 27">
            <a:extLst>
              <a:ext uri="{FF2B5EF4-FFF2-40B4-BE49-F238E27FC236}">
                <a16:creationId xmlns:a16="http://schemas.microsoft.com/office/drawing/2014/main" id="{F93D32ED-C305-4EFC-BC8A-C9300E31C9B3}"/>
              </a:ext>
            </a:extLst>
          </p:cNvPr>
          <p:cNvSpPr/>
          <p:nvPr/>
        </p:nvSpPr>
        <p:spPr>
          <a:xfrm>
            <a:off x="1532590" y="554611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LTC</a:t>
            </a:r>
          </a:p>
        </p:txBody>
      </p:sp>
      <p:sp>
        <p:nvSpPr>
          <p:cNvPr id="29" name="Rectangle: Rounded Corners 28">
            <a:extLst>
              <a:ext uri="{FF2B5EF4-FFF2-40B4-BE49-F238E27FC236}">
                <a16:creationId xmlns:a16="http://schemas.microsoft.com/office/drawing/2014/main" id="{E1A3F945-4874-423A-9A8D-2EFA9A4BAFD5}"/>
              </a:ext>
            </a:extLst>
          </p:cNvPr>
          <p:cNvSpPr/>
          <p:nvPr/>
        </p:nvSpPr>
        <p:spPr>
          <a:xfrm>
            <a:off x="731060" y="4444899"/>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Primary Care</a:t>
            </a:r>
          </a:p>
        </p:txBody>
      </p:sp>
      <p:sp>
        <p:nvSpPr>
          <p:cNvPr id="26" name="Rectangle 25">
            <a:extLst>
              <a:ext uri="{FF2B5EF4-FFF2-40B4-BE49-F238E27FC236}">
                <a16:creationId xmlns:a16="http://schemas.microsoft.com/office/drawing/2014/main" id="{2E798D7F-BF5F-4D1A-955B-EBAE732F366E}"/>
              </a:ext>
            </a:extLst>
          </p:cNvPr>
          <p:cNvSpPr/>
          <p:nvPr/>
        </p:nvSpPr>
        <p:spPr>
          <a:xfrm>
            <a:off x="825476" y="2791172"/>
            <a:ext cx="2785829" cy="3225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Independent Governance Entity</a:t>
            </a:r>
            <a:endParaRPr kumimoji="0" lang="en-US" sz="14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7" name="Straight Arrow Connector 16">
            <a:extLst>
              <a:ext uri="{FF2B5EF4-FFF2-40B4-BE49-F238E27FC236}">
                <a16:creationId xmlns:a16="http://schemas.microsoft.com/office/drawing/2014/main" id="{50A672E9-C7D1-45CE-897D-C8DE9BB8DEF9}"/>
              </a:ext>
            </a:extLst>
          </p:cNvPr>
          <p:cNvCxnSpPr>
            <a:cxnSpLocks/>
          </p:cNvCxnSpPr>
          <p:nvPr/>
        </p:nvCxnSpPr>
        <p:spPr>
          <a:xfrm flipH="1">
            <a:off x="2202293" y="3200165"/>
            <a:ext cx="4049" cy="1100733"/>
          </a:xfrm>
          <a:prstGeom prst="straightConnector1">
            <a:avLst/>
          </a:prstGeom>
          <a:ln w="5715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F9944CCC-80B2-47F9-9ACC-F7108BC593B3}"/>
              </a:ext>
            </a:extLst>
          </p:cNvPr>
          <p:cNvGrpSpPr/>
          <p:nvPr/>
        </p:nvGrpSpPr>
        <p:grpSpPr>
          <a:xfrm>
            <a:off x="2019413" y="3561995"/>
            <a:ext cx="365760" cy="365760"/>
            <a:chOff x="1889686" y="3713903"/>
            <a:chExt cx="365760" cy="365760"/>
          </a:xfrm>
        </p:grpSpPr>
        <p:sp>
          <p:nvSpPr>
            <p:cNvPr id="18" name="Oval 17">
              <a:extLst>
                <a:ext uri="{FF2B5EF4-FFF2-40B4-BE49-F238E27FC236}">
                  <a16:creationId xmlns:a16="http://schemas.microsoft.com/office/drawing/2014/main" id="{4F2F8BF3-98AE-4828-B5DC-32A1154BB0E3}"/>
                </a:ext>
              </a:extLst>
            </p:cNvPr>
            <p:cNvSpPr/>
            <p:nvPr/>
          </p:nvSpPr>
          <p:spPr bwMode="auto">
            <a:xfrm>
              <a:off x="1889686" y="3713903"/>
              <a:ext cx="365760" cy="365760"/>
            </a:xfrm>
            <a:prstGeom prst="ellipse">
              <a:avLst/>
            </a:prstGeom>
            <a:solidFill>
              <a:srgbClr val="F2F2F2"/>
            </a:solidFill>
            <a:ln w="47625">
              <a:solidFill>
                <a:srgbClr val="213D59"/>
              </a:solidFill>
              <a:round/>
              <a:headEnd/>
              <a:tailEnd/>
            </a:ln>
          </p:spPr>
          <p:txBody>
            <a:bodyPr wrap="none" lIns="81922" tIns="40959" rIns="81922" bIns="40959" anchor="ctr"/>
            <a:lstStyle/>
            <a:p>
              <a:pPr marL="0" marR="0" lvl="0" indent="0" algn="ctr" defTabSz="819266" rtl="0" eaLnBrk="1" fontAlgn="auto" latinLnBrk="0" hangingPunct="1">
                <a:lnSpc>
                  <a:spcPct val="100000"/>
                </a:lnSpc>
                <a:spcBef>
                  <a:spcPts val="0"/>
                </a:spcBef>
                <a:spcAft>
                  <a:spcPct val="50000"/>
                </a:spcAft>
                <a:buClrTx/>
                <a:buSzTx/>
                <a:buFontTx/>
                <a:buNone/>
                <a:tabLst/>
                <a:defRPr/>
              </a:pPr>
              <a:endParaRPr kumimoji="0" lang="en-US" sz="1100" b="0" i="0" u="none" strike="noStrike" kern="0" cap="none" spc="0" normalizeH="0" baseline="0" noProof="0" dirty="0">
                <a:ln>
                  <a:noFill/>
                </a:ln>
                <a:solidFill>
                  <a:srgbClr val="FFFFFF"/>
                </a:solidFill>
                <a:effectLst/>
                <a:uLnTx/>
                <a:uFillTx/>
                <a:latin typeface="Calibri" panose="020F0502020204030204"/>
                <a:ea typeface="ＭＳ Ｐゴシック" pitchFamily="34" charset="-128"/>
                <a:cs typeface="+mn-cs"/>
              </a:endParaRPr>
            </a:p>
          </p:txBody>
        </p:sp>
        <p:pic>
          <p:nvPicPr>
            <p:cNvPr id="19" name="Picture 18">
              <a:extLst>
                <a:ext uri="{FF2B5EF4-FFF2-40B4-BE49-F238E27FC236}">
                  <a16:creationId xmlns:a16="http://schemas.microsoft.com/office/drawing/2014/main" id="{9ED80B7A-1205-4C6E-946F-E4C999707C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257" t="7216" r="29788" b="20620"/>
            <a:stretch/>
          </p:blipFill>
          <p:spPr>
            <a:xfrm>
              <a:off x="1972921" y="3736460"/>
              <a:ext cx="183051" cy="322537"/>
            </a:xfrm>
            <a:prstGeom prst="rect">
              <a:avLst/>
            </a:prstGeom>
          </p:spPr>
        </p:pic>
      </p:grpSp>
      <p:sp>
        <p:nvSpPr>
          <p:cNvPr id="22" name="TextBox 21">
            <a:extLst>
              <a:ext uri="{FF2B5EF4-FFF2-40B4-BE49-F238E27FC236}">
                <a16:creationId xmlns:a16="http://schemas.microsoft.com/office/drawing/2014/main" id="{7570337B-2E6B-43E3-A420-9EA34908693A}"/>
              </a:ext>
            </a:extLst>
          </p:cNvPr>
          <p:cNvSpPr txBox="1"/>
          <p:nvPr/>
        </p:nvSpPr>
        <p:spPr>
          <a:xfrm>
            <a:off x="712779" y="3296719"/>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Funding for </a:t>
            </a:r>
            <a:r>
              <a:rPr kumimoji="0" lang="en-US" sz="1100" b="1" i="1" u="sng" strike="noStrike" kern="1200" cap="none" spc="0" normalizeH="0" baseline="0" noProof="0" dirty="0">
                <a:ln>
                  <a:noFill/>
                </a:ln>
                <a:solidFill>
                  <a:prstClr val="white"/>
                </a:solidFill>
                <a:effectLst/>
                <a:uLnTx/>
                <a:uFillTx/>
                <a:latin typeface="Calibri" panose="020F0502020204030204"/>
                <a:ea typeface="+mn-ea"/>
                <a:cs typeface="+mn-cs"/>
              </a:rPr>
              <a:t>all</a:t>
            </a: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 provider types flows through a single  governance entity</a:t>
            </a:r>
          </a:p>
        </p:txBody>
      </p:sp>
      <p:sp>
        <p:nvSpPr>
          <p:cNvPr id="34" name="TextBox 33">
            <a:extLst>
              <a:ext uri="{FF2B5EF4-FFF2-40B4-BE49-F238E27FC236}">
                <a16:creationId xmlns:a16="http://schemas.microsoft.com/office/drawing/2014/main" id="{20A57F31-CD52-4476-875C-72C44A71875E}"/>
              </a:ext>
            </a:extLst>
          </p:cNvPr>
          <p:cNvSpPr txBox="1"/>
          <p:nvPr/>
        </p:nvSpPr>
        <p:spPr>
          <a:xfrm>
            <a:off x="2419922" y="3278562"/>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Portions of community A’s global budget are allocated to each provider type</a:t>
            </a:r>
          </a:p>
        </p:txBody>
      </p:sp>
      <p:sp>
        <p:nvSpPr>
          <p:cNvPr id="35" name="Rectangle: Rounded Corners 34">
            <a:extLst>
              <a:ext uri="{FF2B5EF4-FFF2-40B4-BE49-F238E27FC236}">
                <a16:creationId xmlns:a16="http://schemas.microsoft.com/office/drawing/2014/main" id="{2E5EE7F2-C40C-4F46-AE55-04134456923A}"/>
              </a:ext>
            </a:extLst>
          </p:cNvPr>
          <p:cNvSpPr/>
          <p:nvPr/>
        </p:nvSpPr>
        <p:spPr>
          <a:xfrm>
            <a:off x="5406114" y="612315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IDD Services</a:t>
            </a:r>
          </a:p>
        </p:txBody>
      </p:sp>
      <p:sp>
        <p:nvSpPr>
          <p:cNvPr id="36" name="Rectangle: Rounded Corners 35">
            <a:extLst>
              <a:ext uri="{FF2B5EF4-FFF2-40B4-BE49-F238E27FC236}">
                <a16:creationId xmlns:a16="http://schemas.microsoft.com/office/drawing/2014/main" id="{4D5E4C9D-91AC-4971-9F28-07873951EFFD}"/>
              </a:ext>
            </a:extLst>
          </p:cNvPr>
          <p:cNvSpPr/>
          <p:nvPr/>
        </p:nvSpPr>
        <p:spPr>
          <a:xfrm>
            <a:off x="7068347" y="6123156"/>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HCBS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a:ea typeface="+mn-ea"/>
                <a:cs typeface="+mn-cs"/>
              </a:rPr>
              <a:t>for discussion</a:t>
            </a:r>
          </a:p>
        </p:txBody>
      </p:sp>
      <p:sp>
        <p:nvSpPr>
          <p:cNvPr id="37" name="Rectangle 36">
            <a:extLst>
              <a:ext uri="{FF2B5EF4-FFF2-40B4-BE49-F238E27FC236}">
                <a16:creationId xmlns:a16="http://schemas.microsoft.com/office/drawing/2014/main" id="{238D3FCE-2780-487F-84F4-080D649328C9}"/>
              </a:ext>
            </a:extLst>
          </p:cNvPr>
          <p:cNvSpPr/>
          <p:nvPr/>
        </p:nvSpPr>
        <p:spPr>
          <a:xfrm>
            <a:off x="5201515" y="2453718"/>
            <a:ext cx="3383860" cy="3557016"/>
          </a:xfrm>
          <a:prstGeom prst="rect">
            <a:avLst/>
          </a:prstGeom>
          <a:solidFill>
            <a:srgbClr val="677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Community B’s Global Budget</a:t>
            </a:r>
            <a:endParaRPr kumimoji="0" lang="en-US" sz="12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Rectangle: Rounded Corners 37">
            <a:extLst>
              <a:ext uri="{FF2B5EF4-FFF2-40B4-BE49-F238E27FC236}">
                <a16:creationId xmlns:a16="http://schemas.microsoft.com/office/drawing/2014/main" id="{DFB266B0-3713-43FE-A6A8-755B29192BF3}"/>
              </a:ext>
            </a:extLst>
          </p:cNvPr>
          <p:cNvSpPr/>
          <p:nvPr/>
        </p:nvSpPr>
        <p:spPr>
          <a:xfrm>
            <a:off x="5406114" y="4980820"/>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Hospital + Employed Providers</a:t>
            </a:r>
          </a:p>
        </p:txBody>
      </p:sp>
      <p:sp>
        <p:nvSpPr>
          <p:cNvPr id="39" name="Rectangle: Rounded Corners 38">
            <a:extLst>
              <a:ext uri="{FF2B5EF4-FFF2-40B4-BE49-F238E27FC236}">
                <a16:creationId xmlns:a16="http://schemas.microsoft.com/office/drawing/2014/main" id="{A2AA38E8-DAE3-4B19-B0DE-EF7E0CCA8E89}"/>
              </a:ext>
            </a:extLst>
          </p:cNvPr>
          <p:cNvSpPr/>
          <p:nvPr/>
        </p:nvSpPr>
        <p:spPr>
          <a:xfrm>
            <a:off x="7068347" y="4980820"/>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Specialists</a:t>
            </a:r>
          </a:p>
        </p:txBody>
      </p:sp>
      <p:sp>
        <p:nvSpPr>
          <p:cNvPr id="40" name="Rectangle: Rounded Corners 39">
            <a:extLst>
              <a:ext uri="{FF2B5EF4-FFF2-40B4-BE49-F238E27FC236}">
                <a16:creationId xmlns:a16="http://schemas.microsoft.com/office/drawing/2014/main" id="{EE05451D-9557-4D87-94D5-F75D4CF17DD4}"/>
              </a:ext>
            </a:extLst>
          </p:cNvPr>
          <p:cNvSpPr/>
          <p:nvPr/>
        </p:nvSpPr>
        <p:spPr>
          <a:xfrm>
            <a:off x="7068347" y="4444899"/>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Mental Health</a:t>
            </a:r>
          </a:p>
        </p:txBody>
      </p:sp>
      <p:sp>
        <p:nvSpPr>
          <p:cNvPr id="42" name="Rectangle: Rounded Corners 41">
            <a:extLst>
              <a:ext uri="{FF2B5EF4-FFF2-40B4-BE49-F238E27FC236}">
                <a16:creationId xmlns:a16="http://schemas.microsoft.com/office/drawing/2014/main" id="{3D7664ED-906C-4E24-B457-900202365125}"/>
              </a:ext>
            </a:extLst>
          </p:cNvPr>
          <p:cNvSpPr/>
          <p:nvPr/>
        </p:nvSpPr>
        <p:spPr>
          <a:xfrm>
            <a:off x="6207644" y="5546115"/>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LTC</a:t>
            </a:r>
          </a:p>
        </p:txBody>
      </p:sp>
      <p:sp>
        <p:nvSpPr>
          <p:cNvPr id="43" name="Rectangle: Rounded Corners 42">
            <a:extLst>
              <a:ext uri="{FF2B5EF4-FFF2-40B4-BE49-F238E27FC236}">
                <a16:creationId xmlns:a16="http://schemas.microsoft.com/office/drawing/2014/main" id="{8635BE1A-169C-4458-B3CB-1BE62247CC59}"/>
              </a:ext>
            </a:extLst>
          </p:cNvPr>
          <p:cNvSpPr/>
          <p:nvPr/>
        </p:nvSpPr>
        <p:spPr>
          <a:xfrm>
            <a:off x="5406114" y="4444899"/>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Primary Care</a:t>
            </a:r>
          </a:p>
        </p:txBody>
      </p:sp>
      <p:sp>
        <p:nvSpPr>
          <p:cNvPr id="44" name="Rectangle 43">
            <a:extLst>
              <a:ext uri="{FF2B5EF4-FFF2-40B4-BE49-F238E27FC236}">
                <a16:creationId xmlns:a16="http://schemas.microsoft.com/office/drawing/2014/main" id="{62121FEC-56E9-4263-8DCD-7AB4CCDC8FC7}"/>
              </a:ext>
            </a:extLst>
          </p:cNvPr>
          <p:cNvSpPr/>
          <p:nvPr/>
        </p:nvSpPr>
        <p:spPr>
          <a:xfrm>
            <a:off x="5500530" y="2791172"/>
            <a:ext cx="2785829" cy="32253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Independent Governance Entity</a:t>
            </a:r>
            <a:endParaRPr kumimoji="0" lang="en-US" sz="1400" b="1" i="1"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45" name="Straight Arrow Connector 44">
            <a:extLst>
              <a:ext uri="{FF2B5EF4-FFF2-40B4-BE49-F238E27FC236}">
                <a16:creationId xmlns:a16="http://schemas.microsoft.com/office/drawing/2014/main" id="{85236115-8BEE-49BB-93CA-1FE8F927B48F}"/>
              </a:ext>
            </a:extLst>
          </p:cNvPr>
          <p:cNvCxnSpPr>
            <a:cxnSpLocks/>
          </p:cNvCxnSpPr>
          <p:nvPr/>
        </p:nvCxnSpPr>
        <p:spPr>
          <a:xfrm flipH="1">
            <a:off x="6877347" y="3200165"/>
            <a:ext cx="4049" cy="1100733"/>
          </a:xfrm>
          <a:prstGeom prst="straightConnector1">
            <a:avLst/>
          </a:prstGeom>
          <a:ln w="5715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0C5F0450-8F20-4AD5-A253-EEE83F8C8662}"/>
              </a:ext>
            </a:extLst>
          </p:cNvPr>
          <p:cNvGrpSpPr/>
          <p:nvPr/>
        </p:nvGrpSpPr>
        <p:grpSpPr>
          <a:xfrm>
            <a:off x="6694467" y="3561995"/>
            <a:ext cx="365760" cy="365760"/>
            <a:chOff x="1889686" y="3713903"/>
            <a:chExt cx="365760" cy="365760"/>
          </a:xfrm>
        </p:grpSpPr>
        <p:sp>
          <p:nvSpPr>
            <p:cNvPr id="48" name="Oval 47">
              <a:extLst>
                <a:ext uri="{FF2B5EF4-FFF2-40B4-BE49-F238E27FC236}">
                  <a16:creationId xmlns:a16="http://schemas.microsoft.com/office/drawing/2014/main" id="{0D67B919-F02E-499C-8616-AB2876DB8401}"/>
                </a:ext>
              </a:extLst>
            </p:cNvPr>
            <p:cNvSpPr/>
            <p:nvPr/>
          </p:nvSpPr>
          <p:spPr bwMode="auto">
            <a:xfrm>
              <a:off x="1889686" y="3713903"/>
              <a:ext cx="365760" cy="365760"/>
            </a:xfrm>
            <a:prstGeom prst="ellipse">
              <a:avLst/>
            </a:prstGeom>
            <a:solidFill>
              <a:srgbClr val="F2F2F2"/>
            </a:solidFill>
            <a:ln w="47625">
              <a:solidFill>
                <a:srgbClr val="213D59"/>
              </a:solidFill>
              <a:round/>
              <a:headEnd/>
              <a:tailEnd/>
            </a:ln>
          </p:spPr>
          <p:txBody>
            <a:bodyPr wrap="none" lIns="81922" tIns="40959" rIns="81922" bIns="40959" anchor="ctr"/>
            <a:lstStyle/>
            <a:p>
              <a:pPr marL="0" marR="0" lvl="0" indent="0" algn="ctr" defTabSz="819266" rtl="0" eaLnBrk="1" fontAlgn="auto" latinLnBrk="0" hangingPunct="1">
                <a:lnSpc>
                  <a:spcPct val="100000"/>
                </a:lnSpc>
                <a:spcBef>
                  <a:spcPts val="0"/>
                </a:spcBef>
                <a:spcAft>
                  <a:spcPct val="50000"/>
                </a:spcAft>
                <a:buClrTx/>
                <a:buSzTx/>
                <a:buFontTx/>
                <a:buNone/>
                <a:tabLst/>
                <a:defRPr/>
              </a:pPr>
              <a:endParaRPr kumimoji="0" lang="en-US" sz="1100" b="0" i="0" u="none" strike="noStrike" kern="0" cap="none" spc="0" normalizeH="0" baseline="0" noProof="0" dirty="0">
                <a:ln>
                  <a:noFill/>
                </a:ln>
                <a:solidFill>
                  <a:srgbClr val="FFFFFF"/>
                </a:solidFill>
                <a:effectLst/>
                <a:uLnTx/>
                <a:uFillTx/>
                <a:latin typeface="Calibri" panose="020F0502020204030204"/>
                <a:ea typeface="ＭＳ Ｐゴシック" pitchFamily="34" charset="-128"/>
                <a:cs typeface="+mn-cs"/>
              </a:endParaRPr>
            </a:p>
          </p:txBody>
        </p:sp>
        <p:pic>
          <p:nvPicPr>
            <p:cNvPr id="49" name="Picture 48">
              <a:extLst>
                <a:ext uri="{FF2B5EF4-FFF2-40B4-BE49-F238E27FC236}">
                  <a16:creationId xmlns:a16="http://schemas.microsoft.com/office/drawing/2014/main" id="{9219BB28-C708-4953-A979-76D2FD90658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9257" t="7216" r="29788" b="20620"/>
            <a:stretch/>
          </p:blipFill>
          <p:spPr>
            <a:xfrm>
              <a:off x="1972921" y="3736460"/>
              <a:ext cx="183051" cy="322537"/>
            </a:xfrm>
            <a:prstGeom prst="rect">
              <a:avLst/>
            </a:prstGeom>
          </p:spPr>
        </p:pic>
      </p:grpSp>
      <p:sp>
        <p:nvSpPr>
          <p:cNvPr id="50" name="TextBox 49">
            <a:extLst>
              <a:ext uri="{FF2B5EF4-FFF2-40B4-BE49-F238E27FC236}">
                <a16:creationId xmlns:a16="http://schemas.microsoft.com/office/drawing/2014/main" id="{EF06DAB3-1072-4D43-B577-6509FFC24F40}"/>
              </a:ext>
            </a:extLst>
          </p:cNvPr>
          <p:cNvSpPr txBox="1"/>
          <p:nvPr/>
        </p:nvSpPr>
        <p:spPr>
          <a:xfrm>
            <a:off x="5387833" y="3296719"/>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Funding for </a:t>
            </a:r>
            <a:r>
              <a:rPr kumimoji="0" lang="en-US" sz="1100" b="1" i="1" u="sng" strike="noStrike" kern="1200" cap="none" spc="0" normalizeH="0" baseline="0" noProof="0" dirty="0">
                <a:ln>
                  <a:noFill/>
                </a:ln>
                <a:solidFill>
                  <a:prstClr val="white"/>
                </a:solidFill>
                <a:effectLst/>
                <a:uLnTx/>
                <a:uFillTx/>
                <a:latin typeface="Calibri" panose="020F0502020204030204"/>
                <a:ea typeface="+mn-ea"/>
                <a:cs typeface="+mn-cs"/>
              </a:rPr>
              <a:t>all</a:t>
            </a: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 provider types flows through a single  governance entity</a:t>
            </a:r>
          </a:p>
        </p:txBody>
      </p:sp>
      <p:sp>
        <p:nvSpPr>
          <p:cNvPr id="51" name="TextBox 50">
            <a:extLst>
              <a:ext uri="{FF2B5EF4-FFF2-40B4-BE49-F238E27FC236}">
                <a16:creationId xmlns:a16="http://schemas.microsoft.com/office/drawing/2014/main" id="{DEA5D350-6D92-4FC1-A9C5-A5863C47DB90}"/>
              </a:ext>
            </a:extLst>
          </p:cNvPr>
          <p:cNvSpPr txBox="1"/>
          <p:nvPr/>
        </p:nvSpPr>
        <p:spPr>
          <a:xfrm>
            <a:off x="7094976" y="3278562"/>
            <a:ext cx="1256812"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Calibri" panose="020F0502020204030204"/>
                <a:ea typeface="+mn-ea"/>
                <a:cs typeface="+mn-cs"/>
              </a:rPr>
              <a:t>Portions of community B’s global budget are allocated to each provider type</a:t>
            </a:r>
          </a:p>
        </p:txBody>
      </p:sp>
      <p:cxnSp>
        <p:nvCxnSpPr>
          <p:cNvPr id="59" name="Straight Arrow Connector 58">
            <a:extLst>
              <a:ext uri="{FF2B5EF4-FFF2-40B4-BE49-F238E27FC236}">
                <a16:creationId xmlns:a16="http://schemas.microsoft.com/office/drawing/2014/main" id="{619F5DE0-1A2F-45B8-B40F-33A5852C5004}"/>
              </a:ext>
            </a:extLst>
          </p:cNvPr>
          <p:cNvCxnSpPr>
            <a:cxnSpLocks/>
          </p:cNvCxnSpPr>
          <p:nvPr/>
        </p:nvCxnSpPr>
        <p:spPr>
          <a:xfrm flipH="1">
            <a:off x="2194172" y="1907615"/>
            <a:ext cx="1" cy="478601"/>
          </a:xfrm>
          <a:prstGeom prst="straightConnector1">
            <a:avLst/>
          </a:prstGeom>
          <a:ln w="57150">
            <a:solidFill>
              <a:srgbClr val="59A87C"/>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2624ECF3-DE63-4CCD-A172-43E7D5A36CF4}"/>
              </a:ext>
            </a:extLst>
          </p:cNvPr>
          <p:cNvCxnSpPr>
            <a:cxnSpLocks/>
          </p:cNvCxnSpPr>
          <p:nvPr/>
        </p:nvCxnSpPr>
        <p:spPr>
          <a:xfrm flipH="1">
            <a:off x="6869226" y="1921271"/>
            <a:ext cx="1" cy="478601"/>
          </a:xfrm>
          <a:prstGeom prst="straightConnector1">
            <a:avLst/>
          </a:prstGeom>
          <a:ln w="57150">
            <a:solidFill>
              <a:srgbClr val="59A87C"/>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13496BCD-3788-4FD0-A645-727015459241}"/>
              </a:ext>
            </a:extLst>
          </p:cNvPr>
          <p:cNvCxnSpPr>
            <a:cxnSpLocks/>
          </p:cNvCxnSpPr>
          <p:nvPr/>
        </p:nvCxnSpPr>
        <p:spPr>
          <a:xfrm flipH="1">
            <a:off x="4051308" y="4183617"/>
            <a:ext cx="975595" cy="0"/>
          </a:xfrm>
          <a:prstGeom prst="straightConnector1">
            <a:avLst/>
          </a:prstGeom>
          <a:ln w="57150">
            <a:solidFill>
              <a:srgbClr val="59A87C"/>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B5D37AB5-B96D-4606-AF63-0C00284D3A7A}"/>
              </a:ext>
            </a:extLst>
          </p:cNvPr>
          <p:cNvSpPr txBox="1"/>
          <p:nvPr/>
        </p:nvSpPr>
        <p:spPr>
          <a:xfrm>
            <a:off x="3794185" y="2781143"/>
            <a:ext cx="1423085" cy="1277273"/>
          </a:xfrm>
          <a:prstGeom prst="rect">
            <a:avLst/>
          </a:prstGeom>
          <a:noFill/>
        </p:spPr>
        <p:txBody>
          <a:bodyPr wrap="square">
            <a:spAutoFit/>
          </a:bodyPr>
          <a:lstStyle/>
          <a:p>
            <a:pPr marL="91440" marR="0" lvl="1" indent="0" algn="ctr" defTabSz="457200" rtl="0" eaLnBrk="1" fontAlgn="auto" latinLnBrk="0" hangingPunct="1">
              <a:lnSpc>
                <a:spcPct val="100000"/>
              </a:lnSpc>
              <a:spcBef>
                <a:spcPts val="0"/>
              </a:spcBef>
              <a:spcAft>
                <a:spcPts val="800"/>
              </a:spcAft>
              <a:buClrTx/>
              <a:buSzTx/>
              <a:buFontTx/>
              <a:buNone/>
              <a:tabLst/>
              <a:defRPr/>
            </a:pPr>
            <a:r>
              <a:rPr kumimoji="0" lang="en-US" sz="1100" b="1" i="1" u="none" strike="noStrike" kern="1200" cap="none" spc="0" normalizeH="0" baseline="0" noProof="0" dirty="0">
                <a:ln>
                  <a:noFill/>
                </a:ln>
                <a:solidFill>
                  <a:prstClr val="black"/>
                </a:solidFill>
                <a:effectLst/>
                <a:uLnTx/>
                <a:uFillTx/>
                <a:latin typeface="Calibri" panose="020F0502020204030204"/>
                <a:ea typeface="+mn-ea"/>
                <a:cs typeface="+mn-cs"/>
              </a:rPr>
              <a:t>TCOC overlay </a:t>
            </a:r>
            <a:r>
              <a:rPr kumimoji="0" lang="en-US" sz="1100" b="0" i="1" u="none" strike="noStrike" kern="1200" cap="none" spc="0" normalizeH="0" baseline="0" noProof="0" dirty="0">
                <a:ln>
                  <a:noFill/>
                </a:ln>
                <a:solidFill>
                  <a:prstClr val="black"/>
                </a:solidFill>
                <a:effectLst/>
                <a:uLnTx/>
                <a:uFillTx/>
                <a:latin typeface="Calibri" panose="020F0502020204030204"/>
                <a:ea typeface="+mn-ea"/>
                <a:cs typeface="+mn-cs"/>
              </a:rPr>
              <a:t>on top of global budgets incentivizes providers to strive for optimal utilization across geographies</a:t>
            </a:r>
          </a:p>
        </p:txBody>
      </p:sp>
    </p:spTree>
    <p:extLst>
      <p:ext uri="{BB962C8B-B14F-4D97-AF65-F5344CB8AC3E}">
        <p14:creationId xmlns:p14="http://schemas.microsoft.com/office/powerpoint/2010/main" val="3035927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8E872E7C-A514-4E11-85EF-7B31091446F0}"/>
              </a:ext>
            </a:extLst>
          </p:cNvPr>
          <p:cNvSpPr/>
          <p:nvPr/>
        </p:nvSpPr>
        <p:spPr>
          <a:xfrm>
            <a:off x="6719043" y="6016153"/>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0588D7E5-91D8-49E1-BFB9-44280A2BF7F0}"/>
              </a:ext>
            </a:extLst>
          </p:cNvPr>
          <p:cNvSpPr/>
          <p:nvPr/>
        </p:nvSpPr>
        <p:spPr>
          <a:xfrm>
            <a:off x="3059492" y="580795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Calibri" panose="020F0502020204030204"/>
                <a:ea typeface="+mn-ea"/>
                <a:cs typeface="+mn-cs"/>
              </a:rPr>
              <a:t>Hospital + Employed Providers</a:t>
            </a:r>
          </a:p>
        </p:txBody>
      </p:sp>
      <p:sp>
        <p:nvSpPr>
          <p:cNvPr id="47" name="Rectangle: Rounded Corners 46">
            <a:extLst>
              <a:ext uri="{FF2B5EF4-FFF2-40B4-BE49-F238E27FC236}">
                <a16:creationId xmlns:a16="http://schemas.microsoft.com/office/drawing/2014/main" id="{50958FF7-2AF3-41C2-A594-5E0847CD86AC}"/>
              </a:ext>
            </a:extLst>
          </p:cNvPr>
          <p:cNvSpPr/>
          <p:nvPr/>
        </p:nvSpPr>
        <p:spPr>
          <a:xfrm>
            <a:off x="4598040" y="580795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Specialists</a:t>
            </a:r>
          </a:p>
        </p:txBody>
      </p:sp>
      <p:sp>
        <p:nvSpPr>
          <p:cNvPr id="54" name="Rectangle: Rounded Corners 53">
            <a:extLst>
              <a:ext uri="{FF2B5EF4-FFF2-40B4-BE49-F238E27FC236}">
                <a16:creationId xmlns:a16="http://schemas.microsoft.com/office/drawing/2014/main" id="{3587010C-CB94-4EC1-BD9A-2CC09DC6F8F2}"/>
              </a:ext>
            </a:extLst>
          </p:cNvPr>
          <p:cNvSpPr/>
          <p:nvPr/>
        </p:nvSpPr>
        <p:spPr>
          <a:xfrm>
            <a:off x="6136588" y="580795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Mental Health</a:t>
            </a:r>
          </a:p>
        </p:txBody>
      </p:sp>
      <p:sp>
        <p:nvSpPr>
          <p:cNvPr id="55" name="Rectangle: Rounded Corners 54">
            <a:extLst>
              <a:ext uri="{FF2B5EF4-FFF2-40B4-BE49-F238E27FC236}">
                <a16:creationId xmlns:a16="http://schemas.microsoft.com/office/drawing/2014/main" id="{3CEB7A00-EE85-4785-AC5C-12B956D653ED}"/>
              </a:ext>
            </a:extLst>
          </p:cNvPr>
          <p:cNvSpPr/>
          <p:nvPr/>
        </p:nvSpPr>
        <p:spPr>
          <a:xfrm>
            <a:off x="7675135" y="580795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LTC</a:t>
            </a:r>
          </a:p>
        </p:txBody>
      </p:sp>
      <p:sp>
        <p:nvSpPr>
          <p:cNvPr id="56" name="Rectangle: Rounded Corners 55">
            <a:extLst>
              <a:ext uri="{FF2B5EF4-FFF2-40B4-BE49-F238E27FC236}">
                <a16:creationId xmlns:a16="http://schemas.microsoft.com/office/drawing/2014/main" id="{4C4A1225-2792-4350-8E00-9B1A9BAF978C}"/>
              </a:ext>
            </a:extLst>
          </p:cNvPr>
          <p:cNvSpPr/>
          <p:nvPr/>
        </p:nvSpPr>
        <p:spPr>
          <a:xfrm>
            <a:off x="1520945" y="5807957"/>
            <a:ext cx="1371600" cy="365760"/>
          </a:xfrm>
          <a:prstGeom prst="round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2" b="1" i="0" u="none" strike="noStrike" kern="1200" cap="none" spc="0" normalizeH="0" baseline="0" noProof="0" dirty="0">
                <a:ln>
                  <a:noFill/>
                </a:ln>
                <a:solidFill>
                  <a:prstClr val="black"/>
                </a:solidFill>
                <a:effectLst/>
                <a:uLnTx/>
                <a:uFillTx/>
                <a:latin typeface="Calibri" panose="020F0502020204030204"/>
                <a:ea typeface="+mn-ea"/>
                <a:cs typeface="+mn-cs"/>
              </a:rPr>
              <a:t>Independent Primary Care</a:t>
            </a:r>
          </a:p>
        </p:txBody>
      </p:sp>
      <p:cxnSp>
        <p:nvCxnSpPr>
          <p:cNvPr id="9" name="Straight Connector 8">
            <a:extLst>
              <a:ext uri="{FF2B5EF4-FFF2-40B4-BE49-F238E27FC236}">
                <a16:creationId xmlns:a16="http://schemas.microsoft.com/office/drawing/2014/main" id="{F1E77869-1985-4AAB-9B8B-57BAFB6891A5}"/>
              </a:ext>
            </a:extLst>
          </p:cNvPr>
          <p:cNvCxnSpPr>
            <a:cxnSpLocks/>
          </p:cNvCxnSpPr>
          <p:nvPr/>
        </p:nvCxnSpPr>
        <p:spPr>
          <a:xfrm>
            <a:off x="1432444" y="1136575"/>
            <a:ext cx="2366" cy="457631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108C651-9D30-4B85-BD02-EA368AF58CC9}"/>
              </a:ext>
            </a:extLst>
          </p:cNvPr>
          <p:cNvCxnSpPr>
            <a:cxnSpLocks/>
          </p:cNvCxnSpPr>
          <p:nvPr/>
        </p:nvCxnSpPr>
        <p:spPr>
          <a:xfrm flipH="1">
            <a:off x="1400546" y="5696166"/>
            <a:ext cx="7631811" cy="568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11D6AC9-2B8F-4478-9A12-2AA9437F5E01}"/>
              </a:ext>
            </a:extLst>
          </p:cNvPr>
          <p:cNvSpPr txBox="1"/>
          <p:nvPr/>
        </p:nvSpPr>
        <p:spPr>
          <a:xfrm rot="16200000">
            <a:off x="-1189866" y="2858489"/>
            <a:ext cx="273256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Proximity of Incentives</a:t>
            </a:r>
          </a:p>
        </p:txBody>
      </p:sp>
      <p:sp>
        <p:nvSpPr>
          <p:cNvPr id="66" name="TextBox 65">
            <a:extLst>
              <a:ext uri="{FF2B5EF4-FFF2-40B4-BE49-F238E27FC236}">
                <a16:creationId xmlns:a16="http://schemas.microsoft.com/office/drawing/2014/main" id="{61E40947-563A-435B-A8B2-2ABB825C3CC4}"/>
              </a:ext>
            </a:extLst>
          </p:cNvPr>
          <p:cNvSpPr txBox="1"/>
          <p:nvPr/>
        </p:nvSpPr>
        <p:spPr>
          <a:xfrm>
            <a:off x="312278" y="4869238"/>
            <a:ext cx="1151988" cy="93871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59A87C"/>
                </a:solidFill>
                <a:effectLst/>
                <a:uLnTx/>
                <a:uFillTx/>
                <a:latin typeface="Calibri" panose="020F0502020204030204"/>
                <a:ea typeface="+mn-ea"/>
                <a:cs typeface="+mn-cs"/>
              </a:rPr>
              <a:t>More direct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financial incentives for individual</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Provider** </a:t>
            </a:r>
          </a:p>
        </p:txBody>
      </p:sp>
      <p:sp>
        <p:nvSpPr>
          <p:cNvPr id="67" name="TextBox 66">
            <a:extLst>
              <a:ext uri="{FF2B5EF4-FFF2-40B4-BE49-F238E27FC236}">
                <a16:creationId xmlns:a16="http://schemas.microsoft.com/office/drawing/2014/main" id="{58B56A0B-1A96-430C-A28D-5BC5E1470470}"/>
              </a:ext>
            </a:extLst>
          </p:cNvPr>
          <p:cNvSpPr txBox="1"/>
          <p:nvPr/>
        </p:nvSpPr>
        <p:spPr>
          <a:xfrm>
            <a:off x="228431" y="1136575"/>
            <a:ext cx="1141802"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59A87C"/>
                </a:solidFill>
                <a:effectLst/>
                <a:uLnTx/>
                <a:uFillTx/>
                <a:latin typeface="Calibri" panose="020F0502020204030204"/>
                <a:ea typeface="+mn-ea"/>
                <a:cs typeface="+mn-cs"/>
              </a:rPr>
              <a:t>More diffuse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incentives that continue to encourage system-wide efficiency</a:t>
            </a:r>
          </a:p>
        </p:txBody>
      </p:sp>
      <p:sp>
        <p:nvSpPr>
          <p:cNvPr id="68" name="TextBox 67">
            <a:extLst>
              <a:ext uri="{FF2B5EF4-FFF2-40B4-BE49-F238E27FC236}">
                <a16:creationId xmlns:a16="http://schemas.microsoft.com/office/drawing/2014/main" id="{CCDB1B91-C6AE-4377-92F1-4DBFE50CEF92}"/>
              </a:ext>
            </a:extLst>
          </p:cNvPr>
          <p:cNvSpPr txBox="1"/>
          <p:nvPr/>
        </p:nvSpPr>
        <p:spPr>
          <a:xfrm>
            <a:off x="360122" y="2833629"/>
            <a:ext cx="982711" cy="144655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59A87C"/>
                </a:solidFill>
                <a:effectLst/>
                <a:uLnTx/>
                <a:uFillTx/>
                <a:latin typeface="Calibri" panose="020F0502020204030204"/>
                <a:ea typeface="+mn-ea"/>
                <a:cs typeface="+mn-cs"/>
              </a:rPr>
              <a:t>Intermediate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“shared interest payments” that bridge across 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Provider types</a:t>
            </a:r>
          </a:p>
        </p:txBody>
      </p:sp>
      <p:sp>
        <p:nvSpPr>
          <p:cNvPr id="69" name="Rectangle 68">
            <a:extLst>
              <a:ext uri="{FF2B5EF4-FFF2-40B4-BE49-F238E27FC236}">
                <a16:creationId xmlns:a16="http://schemas.microsoft.com/office/drawing/2014/main" id="{C6AEA424-0DC0-4AC8-AD6C-43D768291FD6}"/>
              </a:ext>
            </a:extLst>
          </p:cNvPr>
          <p:cNvSpPr/>
          <p:nvPr/>
        </p:nvSpPr>
        <p:spPr>
          <a:xfrm>
            <a:off x="1518657" y="1276498"/>
            <a:ext cx="7490888" cy="440749"/>
          </a:xfrm>
          <a:prstGeom prst="rect">
            <a:avLst/>
          </a:prstGeom>
          <a:solidFill>
            <a:srgbClr val="D3D9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All-Payer TCOC incentives </a:t>
            </a:r>
            <a:r>
              <a:rPr kumimoji="0" lang="en-US" sz="1600" b="1" i="1" u="none" strike="noStrike" kern="1200" cap="none" spc="0" normalizeH="0" baseline="0" noProof="0" dirty="0">
                <a:ln>
                  <a:noFill/>
                </a:ln>
                <a:solidFill>
                  <a:prstClr val="black"/>
                </a:solidFill>
                <a:effectLst/>
                <a:uLnTx/>
                <a:uFillTx/>
                <a:latin typeface="Calibri" panose="020F0502020204030204"/>
                <a:ea typeface="+mn-ea"/>
                <a:cs typeface="+mn-cs"/>
              </a:rPr>
              <a:t>(continued ACO structure) </a:t>
            </a:r>
          </a:p>
        </p:txBody>
      </p:sp>
      <p:sp>
        <p:nvSpPr>
          <p:cNvPr id="70" name="Rectangle 69">
            <a:extLst>
              <a:ext uri="{FF2B5EF4-FFF2-40B4-BE49-F238E27FC236}">
                <a16:creationId xmlns:a16="http://schemas.microsoft.com/office/drawing/2014/main" id="{0C34C0D7-4942-4CF1-A1A3-836D6861AEA5}"/>
              </a:ext>
            </a:extLst>
          </p:cNvPr>
          <p:cNvSpPr/>
          <p:nvPr/>
        </p:nvSpPr>
        <p:spPr>
          <a:xfrm>
            <a:off x="2845740" y="3224948"/>
            <a:ext cx="5125478" cy="440749"/>
          </a:xfrm>
          <a:prstGeom prst="rect">
            <a:avLst/>
          </a:prstGeom>
          <a:solidFill>
            <a:srgbClr val="677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Shared Quality Bonuses and Penalties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white"/>
                </a:solidFill>
                <a:effectLst/>
                <a:uLnTx/>
                <a:uFillTx/>
                <a:latin typeface="Calibri" panose="020F0502020204030204"/>
                <a:ea typeface="+mn-ea"/>
                <a:cs typeface="+mn-cs"/>
              </a:rPr>
              <a:t>(e.g., for MH follow-up after hospitalization, MH/SUD follow-up after ED visit)</a:t>
            </a:r>
          </a:p>
        </p:txBody>
      </p:sp>
      <p:sp>
        <p:nvSpPr>
          <p:cNvPr id="71" name="Rectangle 70">
            <a:extLst>
              <a:ext uri="{FF2B5EF4-FFF2-40B4-BE49-F238E27FC236}">
                <a16:creationId xmlns:a16="http://schemas.microsoft.com/office/drawing/2014/main" id="{F480F4F9-D9E0-40A3-B643-160A6F8A7215}"/>
              </a:ext>
            </a:extLst>
          </p:cNvPr>
          <p:cNvSpPr/>
          <p:nvPr/>
        </p:nvSpPr>
        <p:spPr>
          <a:xfrm>
            <a:off x="1520945" y="5173397"/>
            <a:ext cx="1371600" cy="440750"/>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Population-Based Payments*</a:t>
            </a:r>
          </a:p>
        </p:txBody>
      </p:sp>
      <p:sp>
        <p:nvSpPr>
          <p:cNvPr id="72" name="Rectangle 71">
            <a:extLst>
              <a:ext uri="{FF2B5EF4-FFF2-40B4-BE49-F238E27FC236}">
                <a16:creationId xmlns:a16="http://schemas.microsoft.com/office/drawing/2014/main" id="{503B4741-2DC5-4B94-9121-3288A6F0892D}"/>
              </a:ext>
            </a:extLst>
          </p:cNvPr>
          <p:cNvSpPr/>
          <p:nvPr/>
        </p:nvSpPr>
        <p:spPr>
          <a:xfrm>
            <a:off x="3059492" y="5173397"/>
            <a:ext cx="1371600" cy="440750"/>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Health System Global Budget</a:t>
            </a:r>
          </a:p>
        </p:txBody>
      </p:sp>
      <p:sp>
        <p:nvSpPr>
          <p:cNvPr id="73" name="Rectangle 72">
            <a:extLst>
              <a:ext uri="{FF2B5EF4-FFF2-40B4-BE49-F238E27FC236}">
                <a16:creationId xmlns:a16="http://schemas.microsoft.com/office/drawing/2014/main" id="{C27C26D4-39A5-44E1-B31A-5BCA870D8698}"/>
              </a:ext>
            </a:extLst>
          </p:cNvPr>
          <p:cNvSpPr/>
          <p:nvPr/>
        </p:nvSpPr>
        <p:spPr>
          <a:xfrm>
            <a:off x="4598040" y="5173397"/>
            <a:ext cx="1371600" cy="440750"/>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TBD</a:t>
            </a:r>
          </a:p>
        </p:txBody>
      </p:sp>
      <p:sp>
        <p:nvSpPr>
          <p:cNvPr id="74" name="Rectangle 73">
            <a:extLst>
              <a:ext uri="{FF2B5EF4-FFF2-40B4-BE49-F238E27FC236}">
                <a16:creationId xmlns:a16="http://schemas.microsoft.com/office/drawing/2014/main" id="{3517D885-847B-42A4-841F-A991A8DB4003}"/>
              </a:ext>
            </a:extLst>
          </p:cNvPr>
          <p:cNvSpPr/>
          <p:nvPr/>
        </p:nvSpPr>
        <p:spPr>
          <a:xfrm>
            <a:off x="7675135" y="5173397"/>
            <a:ext cx="1371600" cy="440750"/>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TBD</a:t>
            </a:r>
          </a:p>
        </p:txBody>
      </p:sp>
      <p:sp>
        <p:nvSpPr>
          <p:cNvPr id="75" name="Rectangle 74">
            <a:extLst>
              <a:ext uri="{FF2B5EF4-FFF2-40B4-BE49-F238E27FC236}">
                <a16:creationId xmlns:a16="http://schemas.microsoft.com/office/drawing/2014/main" id="{98EA3002-686B-42F6-B57E-25AA15555CB2}"/>
              </a:ext>
            </a:extLst>
          </p:cNvPr>
          <p:cNvSpPr/>
          <p:nvPr/>
        </p:nvSpPr>
        <p:spPr>
          <a:xfrm>
            <a:off x="6136588" y="5173397"/>
            <a:ext cx="1371600" cy="440750"/>
          </a:xfrm>
          <a:prstGeom prst="rect">
            <a:avLst/>
          </a:prstGeom>
          <a:solidFill>
            <a:srgbClr val="2730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a:ea typeface="+mn-ea"/>
                <a:cs typeface="+mn-cs"/>
              </a:rPr>
              <a:t>Case Rate</a:t>
            </a:r>
          </a:p>
        </p:txBody>
      </p:sp>
      <p:cxnSp>
        <p:nvCxnSpPr>
          <p:cNvPr id="17" name="Straight Arrow Connector 16">
            <a:extLst>
              <a:ext uri="{FF2B5EF4-FFF2-40B4-BE49-F238E27FC236}">
                <a16:creationId xmlns:a16="http://schemas.microsoft.com/office/drawing/2014/main" id="{50A672E9-C7D1-45CE-897D-C8DE9BB8DEF9}"/>
              </a:ext>
            </a:extLst>
          </p:cNvPr>
          <p:cNvCxnSpPr>
            <a:cxnSpLocks/>
          </p:cNvCxnSpPr>
          <p:nvPr/>
        </p:nvCxnSpPr>
        <p:spPr>
          <a:xfrm>
            <a:off x="5223667" y="2036783"/>
            <a:ext cx="7089" cy="82135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C51252AE-9041-439D-A962-62229A66049B}"/>
              </a:ext>
            </a:extLst>
          </p:cNvPr>
          <p:cNvCxnSpPr>
            <a:cxnSpLocks/>
          </p:cNvCxnSpPr>
          <p:nvPr/>
        </p:nvCxnSpPr>
        <p:spPr>
          <a:xfrm>
            <a:off x="5223667" y="3902382"/>
            <a:ext cx="14177" cy="82296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3" name="Title 1">
            <a:extLst>
              <a:ext uri="{FF2B5EF4-FFF2-40B4-BE49-F238E27FC236}">
                <a16:creationId xmlns:a16="http://schemas.microsoft.com/office/drawing/2014/main" id="{81E69386-1397-465E-9226-6182CC5CC105}"/>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“Portfolio Approach”</a:t>
            </a:r>
          </a:p>
        </p:txBody>
      </p:sp>
      <p:sp>
        <p:nvSpPr>
          <p:cNvPr id="86" name="TextBox 85">
            <a:extLst>
              <a:ext uri="{FF2B5EF4-FFF2-40B4-BE49-F238E27FC236}">
                <a16:creationId xmlns:a16="http://schemas.microsoft.com/office/drawing/2014/main" id="{8E6322D5-72C7-4B55-940E-81FC7B516B45}"/>
              </a:ext>
            </a:extLst>
          </p:cNvPr>
          <p:cNvSpPr txBox="1"/>
          <p:nvPr/>
        </p:nvSpPr>
        <p:spPr>
          <a:xfrm>
            <a:off x="1942706" y="1993817"/>
            <a:ext cx="2627450"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Incentives based on TCOC would remain in place but would be supplemented by tailored payment models by provider type to encourage sustainability and coordination.</a:t>
            </a:r>
          </a:p>
        </p:txBody>
      </p:sp>
      <p:sp>
        <p:nvSpPr>
          <p:cNvPr id="25" name="TextBox 24">
            <a:extLst>
              <a:ext uri="{FF2B5EF4-FFF2-40B4-BE49-F238E27FC236}">
                <a16:creationId xmlns:a16="http://schemas.microsoft.com/office/drawing/2014/main" id="{30ED7E32-A247-421F-B27C-172C59CAB986}"/>
              </a:ext>
            </a:extLst>
          </p:cNvPr>
          <p:cNvSpPr txBox="1"/>
          <p:nvPr/>
        </p:nvSpPr>
        <p:spPr>
          <a:xfrm>
            <a:off x="5884267" y="1993817"/>
            <a:ext cx="2627450"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ACO could continue to manage calculation and distribution of shared savings based on TCOC and the proposed new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“shared interest payments.”</a:t>
            </a:r>
          </a:p>
        </p:txBody>
      </p:sp>
      <p:sp>
        <p:nvSpPr>
          <p:cNvPr id="28" name="TextBox 27">
            <a:extLst>
              <a:ext uri="{FF2B5EF4-FFF2-40B4-BE49-F238E27FC236}">
                <a16:creationId xmlns:a16="http://schemas.microsoft.com/office/drawing/2014/main" id="{7339AAD7-4477-42F2-96A9-527D68643C51}"/>
              </a:ext>
            </a:extLst>
          </p:cNvPr>
          <p:cNvSpPr txBox="1"/>
          <p:nvPr/>
        </p:nvSpPr>
        <p:spPr>
          <a:xfrm>
            <a:off x="312278" y="6347306"/>
            <a:ext cx="8947792" cy="5078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rPr>
              <a:t>* Includes funding for Blueprint and SASH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1" u="none" strike="noStrike" kern="1200" cap="none" spc="0" normalizeH="0" baseline="0" noProof="0" dirty="0">
                <a:ln>
                  <a:noFill/>
                </a:ln>
                <a:solidFill>
                  <a:prstClr val="black"/>
                </a:solidFill>
                <a:effectLst/>
                <a:uLnTx/>
                <a:uFillTx/>
                <a:latin typeface="Calibri" panose="020F0502020204030204"/>
                <a:ea typeface="+mn-ea"/>
                <a:cs typeface="+mn-cs"/>
              </a:rPr>
              <a:t>** DVHA is currently administering and designing several alternative payment models related to adult and children’s mental health, applied behavior analysis services, residential SUD services, children’s integrated services, high-technology nursing services, and developmental disabilities services. These models can be integrated into the portfolio approach.</a:t>
            </a:r>
          </a:p>
        </p:txBody>
      </p:sp>
      <p:sp>
        <p:nvSpPr>
          <p:cNvPr id="4" name="Right Bracket 3">
            <a:extLst>
              <a:ext uri="{FF2B5EF4-FFF2-40B4-BE49-F238E27FC236}">
                <a16:creationId xmlns:a16="http://schemas.microsoft.com/office/drawing/2014/main" id="{4BC841CB-B659-45A3-A5EB-D93DBA1313E9}"/>
              </a:ext>
            </a:extLst>
          </p:cNvPr>
          <p:cNvSpPr/>
          <p:nvPr/>
        </p:nvSpPr>
        <p:spPr>
          <a:xfrm rot="16200000" flipV="1">
            <a:off x="5202590" y="3559966"/>
            <a:ext cx="91440" cy="2971384"/>
          </a:xfrm>
          <a:prstGeom prst="rightBracket">
            <a:avLst/>
          </a:prstGeom>
          <a:ln w="28575">
            <a:solidFill>
              <a:srgbClr val="677D9D"/>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4457BBF2-C422-4C19-B02E-11542E71738B}"/>
              </a:ext>
            </a:extLst>
          </p:cNvPr>
          <p:cNvSpPr txBox="1"/>
          <p:nvPr/>
        </p:nvSpPr>
        <p:spPr>
          <a:xfrm>
            <a:off x="5577277" y="4421861"/>
            <a:ext cx="2783658" cy="41549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Example of shared quality bonus arrangement between hospital/employed providers + MH</a:t>
            </a:r>
          </a:p>
        </p:txBody>
      </p:sp>
      <p:sp>
        <p:nvSpPr>
          <p:cNvPr id="30" name="TextBox 29">
            <a:extLst>
              <a:ext uri="{FF2B5EF4-FFF2-40B4-BE49-F238E27FC236}">
                <a16:creationId xmlns:a16="http://schemas.microsoft.com/office/drawing/2014/main" id="{3080C444-6F70-42C6-AF2E-89B5BA97A9D1}"/>
              </a:ext>
            </a:extLst>
          </p:cNvPr>
          <p:cNvSpPr txBox="1"/>
          <p:nvPr/>
        </p:nvSpPr>
        <p:spPr>
          <a:xfrm>
            <a:off x="1437896" y="2847473"/>
            <a:ext cx="1371600" cy="15465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50" b="0" i="1" u="none" strike="noStrike" kern="1200" cap="none" spc="0" normalizeH="0" baseline="0" noProof="0" dirty="0">
                <a:ln>
                  <a:noFill/>
                </a:ln>
                <a:solidFill>
                  <a:prstClr val="black"/>
                </a:solidFill>
                <a:effectLst/>
                <a:uLnTx/>
                <a:uFillTx/>
                <a:latin typeface="Calibri" panose="020F0502020204030204"/>
                <a:ea typeface="+mn-ea"/>
                <a:cs typeface="+mn-cs"/>
              </a:rPr>
              <a:t>Potentially administered by local governance entity (could be similar to ACH) or coordinated by participating providers in shared quality bonus arrangement</a:t>
            </a:r>
          </a:p>
        </p:txBody>
      </p:sp>
      <p:sp>
        <p:nvSpPr>
          <p:cNvPr id="31" name="TextBox 30">
            <a:extLst>
              <a:ext uri="{FF2B5EF4-FFF2-40B4-BE49-F238E27FC236}">
                <a16:creationId xmlns:a16="http://schemas.microsoft.com/office/drawing/2014/main" id="{979E4FE0-DCA3-4526-93B6-234C4A7FDB6D}"/>
              </a:ext>
            </a:extLst>
          </p:cNvPr>
          <p:cNvSpPr txBox="1"/>
          <p:nvPr/>
        </p:nvSpPr>
        <p:spPr>
          <a:xfrm>
            <a:off x="5023307" y="6219845"/>
            <a:ext cx="3128178" cy="338554"/>
          </a:xfrm>
          <a:prstGeom prst="rect">
            <a:avLst/>
          </a:prstGeom>
          <a:noFill/>
        </p:spPr>
        <p:txBody>
          <a:bodyPr wrap="square" rtlCol="0">
            <a:spAutoFit/>
          </a:bodyPr>
          <a:lstStyle/>
          <a:p>
            <a:r>
              <a:rPr lang="en-US" sz="1600" b="1" i="1" dirty="0"/>
              <a:t>Focus of discussions with CMMI</a:t>
            </a:r>
          </a:p>
        </p:txBody>
      </p:sp>
      <p:sp>
        <p:nvSpPr>
          <p:cNvPr id="33" name="Rectangle 32">
            <a:extLst>
              <a:ext uri="{FF2B5EF4-FFF2-40B4-BE49-F238E27FC236}">
                <a16:creationId xmlns:a16="http://schemas.microsoft.com/office/drawing/2014/main" id="{FFB906BB-14EC-424A-A6AA-3AD5B03BE6C5}"/>
              </a:ext>
            </a:extLst>
          </p:cNvPr>
          <p:cNvSpPr/>
          <p:nvPr/>
        </p:nvSpPr>
        <p:spPr>
          <a:xfrm>
            <a:off x="2978666" y="5008896"/>
            <a:ext cx="1567295" cy="13099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a:extLst>
              <a:ext uri="{FF2B5EF4-FFF2-40B4-BE49-F238E27FC236}">
                <a16:creationId xmlns:a16="http://schemas.microsoft.com/office/drawing/2014/main" id="{30F48F15-7EBD-490E-A850-391D5D5DBA6A}"/>
              </a:ext>
            </a:extLst>
          </p:cNvPr>
          <p:cNvCxnSpPr>
            <a:cxnSpLocks/>
            <a:stCxn id="31" idx="1"/>
          </p:cNvCxnSpPr>
          <p:nvPr/>
        </p:nvCxnSpPr>
        <p:spPr>
          <a:xfrm flipH="1" flipV="1">
            <a:off x="4632083" y="6294072"/>
            <a:ext cx="391224" cy="950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875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ntent Placeholder 3">
            <a:extLst>
              <a:ext uri="{FF2B5EF4-FFF2-40B4-BE49-F238E27FC236}">
                <a16:creationId xmlns:a16="http://schemas.microsoft.com/office/drawing/2014/main" id="{0413B663-9DF8-4433-9AF1-BE4B3370BD80}"/>
              </a:ext>
            </a:extLst>
          </p:cNvPr>
          <p:cNvSpPr txBox="1">
            <a:spLocks/>
          </p:cNvSpPr>
          <p:nvPr/>
        </p:nvSpPr>
        <p:spPr bwMode="auto">
          <a:xfrm>
            <a:off x="485746" y="1374560"/>
            <a:ext cx="8214864"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285750" marR="0" lvl="2" indent="-285750" algn="l" defTabSz="1019175" rtl="0" eaLnBrk="1" fontAlgn="base" latinLnBrk="0" hangingPunct="1">
              <a:lnSpc>
                <a:spcPct val="100000"/>
              </a:lnSpc>
              <a:spcBef>
                <a:spcPts val="0"/>
              </a:spcBef>
              <a:spcAft>
                <a:spcPts val="600"/>
              </a:spcAft>
              <a:buClr>
                <a:prstClr val="black"/>
              </a:buClr>
              <a:buSzPct val="75000"/>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What are the Work Group’s reactions to a global budget model for Vermont?</a:t>
            </a:r>
          </a:p>
          <a:p>
            <a:pPr marL="631825" lvl="3" indent="-285750">
              <a:spcBef>
                <a:spcPts val="0"/>
              </a:spcBef>
              <a:spcAft>
                <a:spcPts val="600"/>
              </a:spcAft>
              <a:buClr>
                <a:prstClr val="black"/>
              </a:buClr>
              <a:buSzPct val="75000"/>
              <a:buFont typeface="Wingdings" panose="05000000000000000000" pitchFamily="2" charset="2"/>
              <a:buChar char="§"/>
              <a:defRPr/>
            </a:pPr>
            <a:r>
              <a:rPr lang="en-US" sz="2000" dirty="0">
                <a:solidFill>
                  <a:prstClr val="black"/>
                </a:solidFill>
                <a:latin typeface="Calibri" panose="020F0502020204030204"/>
              </a:rPr>
              <a:t>Given that CMS is likely to take PA/CHART as the starting point for the Medicare component of the new state model, what design elements would need to be in place for it to make sense for Vermont?</a:t>
            </a:r>
          </a:p>
          <a:p>
            <a:pPr marL="346075" lvl="3" indent="0">
              <a:spcBef>
                <a:spcPts val="0"/>
              </a:spcBef>
              <a:spcAft>
                <a:spcPts val="600"/>
              </a:spcAft>
              <a:buClr>
                <a:prstClr val="black"/>
              </a:buClr>
              <a:buSzPct val="75000"/>
              <a:buNone/>
              <a:defRPr/>
            </a:pPr>
            <a:r>
              <a:rPr lang="en-US" sz="2000" dirty="0">
                <a:solidFill>
                  <a:prstClr val="black"/>
                </a:solidFill>
                <a:latin typeface="Calibri" panose="020F0502020204030204"/>
              </a:rPr>
              <a:t> </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2" indent="-285750" algn="l" defTabSz="1019175" rtl="0" eaLnBrk="1" fontAlgn="base" latinLnBrk="0" hangingPunct="1">
              <a:lnSpc>
                <a:spcPct val="100000"/>
              </a:lnSpc>
              <a:spcBef>
                <a:spcPts val="0"/>
              </a:spcBef>
              <a:spcAft>
                <a:spcPts val="600"/>
              </a:spcAft>
              <a:buClr>
                <a:prstClr val="black"/>
              </a:buClr>
              <a:buSzPct val="75000"/>
              <a:buFont typeface="Wingdings" panose="05000000000000000000" pitchFamily="2" charset="2"/>
              <a:buChar char="§"/>
              <a:tabLst/>
              <a:defRPr/>
            </a:pPr>
            <a:r>
              <a:rPr lang="en-US" sz="2000" dirty="0">
                <a:solidFill>
                  <a:prstClr val="black"/>
                </a:solidFill>
                <a:latin typeface="Calibri" panose="020F0502020204030204"/>
              </a:rPr>
              <a:t>Please share any initial reactions to the two global budget straw model concepts.</a:t>
            </a:r>
          </a:p>
          <a:p>
            <a:pPr marL="631825" lvl="3" indent="-285750">
              <a:spcBef>
                <a:spcPts val="0"/>
              </a:spcBef>
              <a:spcAft>
                <a:spcPts val="600"/>
              </a:spcAft>
              <a:buClr>
                <a:prstClr val="black"/>
              </a:buClr>
              <a:buSzPct val="75000"/>
              <a:buFont typeface="Wingdings" panose="05000000000000000000" pitchFamily="2" charset="2"/>
              <a:buChar char="§"/>
              <a:defRPr/>
            </a:pPr>
            <a:r>
              <a:rPr lang="en-US" sz="2000" dirty="0">
                <a:solidFill>
                  <a:prstClr val="black"/>
                </a:solidFill>
                <a:latin typeface="Calibri" panose="020F0502020204030204"/>
              </a:rPr>
              <a:t>Does this group agree that budgets should include services beyond facilities?</a:t>
            </a:r>
          </a:p>
          <a:p>
            <a:pPr marL="631825" lvl="3" indent="-285750">
              <a:spcBef>
                <a:spcPts val="0"/>
              </a:spcBef>
              <a:spcAft>
                <a:spcPts val="600"/>
              </a:spcAft>
              <a:buClr>
                <a:prstClr val="black"/>
              </a:buClr>
              <a:buSzPct val="75000"/>
              <a:buFont typeface="Wingdings" panose="05000000000000000000" pitchFamily="2" charset="2"/>
              <a:buChar char="§"/>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How all inclusive should budgets go and why? </a:t>
            </a:r>
          </a:p>
        </p:txBody>
      </p:sp>
      <p:sp>
        <p:nvSpPr>
          <p:cNvPr id="25" name="Slide Number Placeholder 3">
            <a:extLst>
              <a:ext uri="{FF2B5EF4-FFF2-40B4-BE49-F238E27FC236}">
                <a16:creationId xmlns:a16="http://schemas.microsoft.com/office/drawing/2014/main" id="{E17DAFB8-9CC4-4411-A484-D1FD30696B15}"/>
              </a:ext>
            </a:extLst>
          </p:cNvPr>
          <p:cNvSpPr>
            <a:spLocks noGrp="1"/>
          </p:cNvSpPr>
          <p:nvPr>
            <p:ph type="sldNum" sz="quarter" idx="12"/>
          </p:nvPr>
        </p:nvSpPr>
        <p:spPr>
          <a:xfrm>
            <a:off x="197643" y="6356348"/>
            <a:ext cx="20574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41C76E4C-AE2B-43F0-A28F-BE0DA01E192F}"/>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2800" dirty="0"/>
              <a:t>Discussion Questions</a:t>
            </a:r>
          </a:p>
        </p:txBody>
      </p:sp>
    </p:spTree>
    <p:extLst>
      <p:ext uri="{BB962C8B-B14F-4D97-AF65-F5344CB8AC3E}">
        <p14:creationId xmlns:p14="http://schemas.microsoft.com/office/powerpoint/2010/main" val="2646836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Proposed Timeline and Next Steps</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97643" y="6356348"/>
            <a:ext cx="20574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0355C557-F789-4F15-8E0D-9A3CF7660DED}"/>
              </a:ext>
            </a:extLst>
          </p:cNvPr>
          <p:cNvSpPr/>
          <p:nvPr/>
        </p:nvSpPr>
        <p:spPr>
          <a:xfrm>
            <a:off x="893346" y="4725918"/>
            <a:ext cx="7357304" cy="635517"/>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Meeting topics may change depending on workgroup discussions.</a:t>
            </a:r>
          </a:p>
        </p:txBody>
      </p:sp>
      <p:graphicFrame>
        <p:nvGraphicFramePr>
          <p:cNvPr id="3" name="Table 3">
            <a:extLst>
              <a:ext uri="{FF2B5EF4-FFF2-40B4-BE49-F238E27FC236}">
                <a16:creationId xmlns:a16="http://schemas.microsoft.com/office/drawing/2014/main" id="{D9876BEE-7F8E-41E8-A251-376B62A4BF8C}"/>
              </a:ext>
            </a:extLst>
          </p:cNvPr>
          <p:cNvGraphicFramePr>
            <a:graphicFrameLocks noGrp="1"/>
          </p:cNvGraphicFramePr>
          <p:nvPr>
            <p:extLst>
              <p:ext uri="{D42A27DB-BD31-4B8C-83A1-F6EECF244321}">
                <p14:modId xmlns:p14="http://schemas.microsoft.com/office/powerpoint/2010/main" val="3773981673"/>
              </p:ext>
            </p:extLst>
          </p:nvPr>
        </p:nvGraphicFramePr>
        <p:xfrm>
          <a:off x="706177" y="1616739"/>
          <a:ext cx="7731643" cy="2575560"/>
        </p:xfrm>
        <a:graphic>
          <a:graphicData uri="http://schemas.openxmlformats.org/drawingml/2006/table">
            <a:tbl>
              <a:tblPr firstRow="1" bandRow="1">
                <a:tableStyleId>{5C22544A-7EE6-4342-B048-85BDC9FD1C3A}</a:tableStyleId>
              </a:tblPr>
              <a:tblGrid>
                <a:gridCol w="4528922">
                  <a:extLst>
                    <a:ext uri="{9D8B030D-6E8A-4147-A177-3AD203B41FA5}">
                      <a16:colId xmlns:a16="http://schemas.microsoft.com/office/drawing/2014/main" val="4269088657"/>
                    </a:ext>
                  </a:extLst>
                </a:gridCol>
                <a:gridCol w="3202721">
                  <a:extLst>
                    <a:ext uri="{9D8B030D-6E8A-4147-A177-3AD203B41FA5}">
                      <a16:colId xmlns:a16="http://schemas.microsoft.com/office/drawing/2014/main" val="3198916461"/>
                    </a:ext>
                  </a:extLst>
                </a:gridCol>
              </a:tblGrid>
              <a:tr h="370840">
                <a:tc>
                  <a:txBody>
                    <a:bodyPr/>
                    <a:lstStyle/>
                    <a:p>
                      <a:r>
                        <a:rPr lang="en-US" dirty="0"/>
                        <a:t>Topic </a:t>
                      </a:r>
                      <a:r>
                        <a:rPr lang="en-US" i="1" dirty="0"/>
                        <a:t>(subject to change)</a:t>
                      </a:r>
                      <a:endParaRPr lang="en-US" dirty="0"/>
                    </a:p>
                  </a:txBody>
                  <a:tcPr>
                    <a:solidFill>
                      <a:srgbClr val="59A87C"/>
                    </a:solidFill>
                  </a:tcPr>
                </a:tc>
                <a:tc>
                  <a:txBody>
                    <a:bodyPr/>
                    <a:lstStyle/>
                    <a:p>
                      <a:r>
                        <a:rPr lang="en-US" dirty="0"/>
                        <a:t>Date</a:t>
                      </a:r>
                    </a:p>
                  </a:txBody>
                  <a:tcPr>
                    <a:solidFill>
                      <a:srgbClr val="59A87C"/>
                    </a:solidFill>
                  </a:tcPr>
                </a:tc>
                <a:extLst>
                  <a:ext uri="{0D108BD9-81ED-4DB2-BD59-A6C34878D82A}">
                    <a16:rowId xmlns:a16="http://schemas.microsoft.com/office/drawing/2014/main" val="3270067250"/>
                  </a:ext>
                </a:extLst>
              </a:tr>
              <a:tr h="370840">
                <a:tc>
                  <a:txBody>
                    <a:bodyPr/>
                    <a:lstStyle/>
                    <a:p>
                      <a:r>
                        <a:rPr lang="en-US" dirty="0"/>
                        <a:t>Global Budgets (Pt. 2), APM 2.0 Principles</a:t>
                      </a:r>
                    </a:p>
                  </a:txBody>
                  <a:tcPr>
                    <a:solidFill>
                      <a:srgbClr val="E1EFE7"/>
                    </a:solidFill>
                  </a:tcPr>
                </a:tc>
                <a:tc>
                  <a:txBody>
                    <a:bodyPr/>
                    <a:lstStyle/>
                    <a:p>
                      <a:r>
                        <a:rPr lang="en-US" dirty="0"/>
                        <a:t>Early September</a:t>
                      </a:r>
                    </a:p>
                  </a:txBody>
                  <a:tcPr>
                    <a:solidFill>
                      <a:srgbClr val="E1EFE7"/>
                    </a:solidFill>
                  </a:tcPr>
                </a:tc>
                <a:extLst>
                  <a:ext uri="{0D108BD9-81ED-4DB2-BD59-A6C34878D82A}">
                    <a16:rowId xmlns:a16="http://schemas.microsoft.com/office/drawing/2014/main" val="1653494657"/>
                  </a:ext>
                </a:extLst>
              </a:tr>
              <a:tr h="370840">
                <a:tc>
                  <a:txBody>
                    <a:bodyPr/>
                    <a:lstStyle/>
                    <a:p>
                      <a:r>
                        <a:rPr lang="en-US" dirty="0"/>
                        <a:t>Total Cost of Care, All-Payer Participation</a:t>
                      </a:r>
                    </a:p>
                  </a:txBody>
                  <a:tcPr>
                    <a:noFill/>
                  </a:tcPr>
                </a:tc>
                <a:tc>
                  <a:txBody>
                    <a:bodyPr/>
                    <a:lstStyle/>
                    <a:p>
                      <a:r>
                        <a:rPr lang="en-US" dirty="0"/>
                        <a:t>Mid September</a:t>
                      </a:r>
                    </a:p>
                  </a:txBody>
                  <a:tcPr>
                    <a:noFill/>
                  </a:tcPr>
                </a:tc>
                <a:extLst>
                  <a:ext uri="{0D108BD9-81ED-4DB2-BD59-A6C34878D82A}">
                    <a16:rowId xmlns:a16="http://schemas.microsoft.com/office/drawing/2014/main" val="185089459"/>
                  </a:ext>
                </a:extLst>
              </a:tr>
              <a:tr h="247915">
                <a:tc>
                  <a:txBody>
                    <a:bodyPr/>
                    <a:lstStyle/>
                    <a:p>
                      <a:r>
                        <a:rPr lang="en-US" dirty="0"/>
                        <a:t>Minimum Investment in Primary Care</a:t>
                      </a:r>
                    </a:p>
                  </a:txBody>
                  <a:tcPr>
                    <a:solidFill>
                      <a:srgbClr val="E1EFE7"/>
                    </a:solidFill>
                  </a:tcPr>
                </a:tc>
                <a:tc>
                  <a:txBody>
                    <a:bodyPr/>
                    <a:lstStyle/>
                    <a:p>
                      <a:r>
                        <a:rPr lang="en-US" dirty="0"/>
                        <a:t>Late September</a:t>
                      </a:r>
                    </a:p>
                  </a:txBody>
                  <a:tcPr>
                    <a:solidFill>
                      <a:srgbClr val="E1EFE7"/>
                    </a:solidFill>
                  </a:tcPr>
                </a:tc>
                <a:extLst>
                  <a:ext uri="{0D108BD9-81ED-4DB2-BD59-A6C34878D82A}">
                    <a16:rowId xmlns:a16="http://schemas.microsoft.com/office/drawing/2014/main" val="1943744822"/>
                  </a:ext>
                </a:extLst>
              </a:tr>
              <a:tr h="24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Safety Net Providers</a:t>
                      </a:r>
                    </a:p>
                  </a:txBody>
                  <a:tcPr>
                    <a:noFill/>
                  </a:tcPr>
                </a:tc>
                <a:tc>
                  <a:txBody>
                    <a:bodyPr/>
                    <a:lstStyle/>
                    <a:p>
                      <a:r>
                        <a:rPr lang="en-US" dirty="0"/>
                        <a:t>Late September</a:t>
                      </a:r>
                    </a:p>
                  </a:txBody>
                  <a:tcPr>
                    <a:noFill/>
                  </a:tcPr>
                </a:tc>
                <a:extLst>
                  <a:ext uri="{0D108BD9-81ED-4DB2-BD59-A6C34878D82A}">
                    <a16:rowId xmlns:a16="http://schemas.microsoft.com/office/drawing/2014/main" val="438831633"/>
                  </a:ext>
                </a:extLst>
              </a:tr>
              <a:tr h="247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Social Determinants of Health, Health Equity</a:t>
                      </a:r>
                    </a:p>
                  </a:txBody>
                  <a:tcPr>
                    <a:solidFill>
                      <a:srgbClr val="E1EFE7"/>
                    </a:solidFill>
                  </a:tcPr>
                </a:tc>
                <a:tc>
                  <a:txBody>
                    <a:bodyPr/>
                    <a:lstStyle/>
                    <a:p>
                      <a:r>
                        <a:rPr lang="en-US" dirty="0"/>
                        <a:t>Early October</a:t>
                      </a:r>
                    </a:p>
                  </a:txBody>
                  <a:tcPr>
                    <a:solidFill>
                      <a:srgbClr val="E1EFE7"/>
                    </a:solidFill>
                  </a:tcPr>
                </a:tc>
                <a:extLst>
                  <a:ext uri="{0D108BD9-81ED-4DB2-BD59-A6C34878D82A}">
                    <a16:rowId xmlns:a16="http://schemas.microsoft.com/office/drawing/2014/main" val="2227111788"/>
                  </a:ext>
                </a:extLst>
              </a:tr>
              <a:tr h="247915">
                <a:tc>
                  <a:txBody>
                    <a:bodyPr/>
                    <a:lstStyle/>
                    <a:p>
                      <a:r>
                        <a:rPr lang="en-US" dirty="0"/>
                        <a:t>TBD</a:t>
                      </a:r>
                    </a:p>
                  </a:txBody>
                  <a:tcPr>
                    <a:noFill/>
                  </a:tcPr>
                </a:tc>
                <a:tc>
                  <a:txBody>
                    <a:bodyPr/>
                    <a:lstStyle/>
                    <a:p>
                      <a:r>
                        <a:rPr lang="en-US" dirty="0"/>
                        <a:t>Mid-October and beyond</a:t>
                      </a:r>
                    </a:p>
                  </a:txBody>
                  <a:tcPr>
                    <a:noFill/>
                  </a:tcPr>
                </a:tc>
                <a:extLst>
                  <a:ext uri="{0D108BD9-81ED-4DB2-BD59-A6C34878D82A}">
                    <a16:rowId xmlns:a16="http://schemas.microsoft.com/office/drawing/2014/main" val="371590406"/>
                  </a:ext>
                </a:extLst>
              </a:tr>
            </a:tbl>
          </a:graphicData>
        </a:graphic>
      </p:graphicFrame>
    </p:spTree>
    <p:extLst>
      <p:ext uri="{BB962C8B-B14F-4D97-AF65-F5344CB8AC3E}">
        <p14:creationId xmlns:p14="http://schemas.microsoft.com/office/powerpoint/2010/main" val="378530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1B7D1F-BBBE-4E6D-BF96-5D3524B6B22F}"/>
              </a:ext>
            </a:extLst>
          </p:cNvPr>
          <p:cNvSpPr>
            <a:spLocks noGrp="1"/>
          </p:cNvSpPr>
          <p:nvPr>
            <p:ph type="sldNum" sz="quarter" idx="12"/>
          </p:nvPr>
        </p:nvSpPr>
        <p:spPr/>
        <p:txBody>
          <a:bodyPr/>
          <a:lstStyle/>
          <a:p>
            <a:fld id="{B50A04D7-452B-4628-BC5C-774F3290A092}" type="slidenum">
              <a:rPr lang="en-US" smtClean="0"/>
              <a:t>24</a:t>
            </a:fld>
            <a:endParaRPr lang="en-US"/>
          </a:p>
        </p:txBody>
      </p:sp>
      <p:sp>
        <p:nvSpPr>
          <p:cNvPr id="6" name="Rectangle 8">
            <a:extLst>
              <a:ext uri="{FF2B5EF4-FFF2-40B4-BE49-F238E27FC236}">
                <a16:creationId xmlns:a16="http://schemas.microsoft.com/office/drawing/2014/main" id="{29B8C66A-9C2A-444E-B151-380526C2ECBC}"/>
              </a:ext>
            </a:extLst>
          </p:cNvPr>
          <p:cNvSpPr>
            <a:spLocks noChangeArrowheads="1"/>
          </p:cNvSpPr>
          <p:nvPr/>
        </p:nvSpPr>
        <p:spPr bwMode="auto">
          <a:xfrm>
            <a:off x="327660" y="2602552"/>
            <a:ext cx="8488679" cy="1899920"/>
          </a:xfrm>
          <a:prstGeom prst="rect">
            <a:avLst/>
          </a:prstGeom>
          <a:solidFill>
            <a:srgbClr val="C3DFD0"/>
          </a:solidFill>
          <a:ln w="9525">
            <a:noFill/>
            <a:miter lim="800000"/>
            <a:headEnd/>
            <a:tailEnd/>
          </a:ln>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a:endParaRPr>
          </a:p>
        </p:txBody>
      </p:sp>
      <p:sp>
        <p:nvSpPr>
          <p:cNvPr id="7" name="Title 1">
            <a:extLst>
              <a:ext uri="{FF2B5EF4-FFF2-40B4-BE49-F238E27FC236}">
                <a16:creationId xmlns:a16="http://schemas.microsoft.com/office/drawing/2014/main" id="{70FFD7E2-C9A5-4414-AAFC-389CCA71C107}"/>
              </a:ext>
            </a:extLst>
          </p:cNvPr>
          <p:cNvSpPr txBox="1">
            <a:spLocks/>
          </p:cNvSpPr>
          <p:nvPr/>
        </p:nvSpPr>
        <p:spPr bwMode="auto">
          <a:xfrm>
            <a:off x="609600" y="2602552"/>
            <a:ext cx="7924800" cy="189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50927" rIns="101854" bIns="50927" numCol="1" anchor="ctr" anchorCtr="1" compatLnSpc="1">
            <a:prstTxWarp prst="textNoShape">
              <a:avLst/>
            </a:prstTxWarp>
            <a:normAutofit/>
          </a:bodyPr>
          <a:lstStyle>
            <a:lvl1pPr algn="ctr" defTabSz="1019175" rtl="0" eaLnBrk="1" fontAlgn="base" hangingPunct="1">
              <a:lnSpc>
                <a:spcPct val="100000"/>
              </a:lnSpc>
              <a:spcBef>
                <a:spcPct val="0"/>
              </a:spcBef>
              <a:spcAft>
                <a:spcPct val="0"/>
              </a:spcAft>
              <a:defRPr sz="2800" b="1">
                <a:solidFill>
                  <a:schemeClr val="tx1"/>
                </a:solidFill>
                <a:latin typeface="+mj-lt"/>
                <a:ea typeface="+mj-ea"/>
                <a:cs typeface="+mj-cs"/>
              </a:defRPr>
            </a:lvl1pPr>
            <a:lvl2pPr algn="l" defTabSz="1019175" rtl="0" eaLnBrk="1" fontAlgn="base" hangingPunct="1">
              <a:spcBef>
                <a:spcPct val="0"/>
              </a:spcBef>
              <a:spcAft>
                <a:spcPct val="0"/>
              </a:spcAft>
              <a:defRPr sz="2200">
                <a:solidFill>
                  <a:schemeClr val="tx1"/>
                </a:solidFill>
                <a:latin typeface="Georgia" pitchFamily="18" charset="0"/>
              </a:defRPr>
            </a:lvl2pPr>
            <a:lvl3pPr algn="l" defTabSz="1019175" rtl="0" eaLnBrk="1" fontAlgn="base" hangingPunct="1">
              <a:spcBef>
                <a:spcPct val="0"/>
              </a:spcBef>
              <a:spcAft>
                <a:spcPct val="0"/>
              </a:spcAft>
              <a:defRPr sz="2200">
                <a:solidFill>
                  <a:schemeClr val="tx1"/>
                </a:solidFill>
                <a:latin typeface="Georgia" pitchFamily="18" charset="0"/>
              </a:defRPr>
            </a:lvl3pPr>
            <a:lvl4pPr algn="l" defTabSz="1019175" rtl="0" eaLnBrk="1" fontAlgn="base" hangingPunct="1">
              <a:spcBef>
                <a:spcPct val="0"/>
              </a:spcBef>
              <a:spcAft>
                <a:spcPct val="0"/>
              </a:spcAft>
              <a:defRPr sz="2200">
                <a:solidFill>
                  <a:schemeClr val="tx1"/>
                </a:solidFill>
                <a:latin typeface="Georgia" pitchFamily="18" charset="0"/>
              </a:defRPr>
            </a:lvl4pPr>
            <a:lvl5pPr algn="l" defTabSz="1019175" rtl="0" eaLnBrk="1" fontAlgn="base" hangingPunct="1">
              <a:spcBef>
                <a:spcPct val="0"/>
              </a:spcBef>
              <a:spcAft>
                <a:spcPct val="0"/>
              </a:spcAft>
              <a:defRPr sz="2200">
                <a:solidFill>
                  <a:schemeClr val="tx1"/>
                </a:solidFill>
                <a:latin typeface="Georgia" pitchFamily="18" charset="0"/>
              </a:defRPr>
            </a:lvl5pPr>
            <a:lvl6pPr marL="457200" algn="l" defTabSz="1019175" rtl="0" eaLnBrk="1" fontAlgn="base" hangingPunct="1">
              <a:spcBef>
                <a:spcPct val="0"/>
              </a:spcBef>
              <a:spcAft>
                <a:spcPct val="0"/>
              </a:spcAft>
              <a:defRPr sz="2200">
                <a:solidFill>
                  <a:schemeClr val="tx1"/>
                </a:solidFill>
                <a:latin typeface="Georgia" pitchFamily="18" charset="0"/>
              </a:defRPr>
            </a:lvl6pPr>
            <a:lvl7pPr marL="914400" algn="l" defTabSz="1019175" rtl="0" eaLnBrk="1" fontAlgn="base" hangingPunct="1">
              <a:spcBef>
                <a:spcPct val="0"/>
              </a:spcBef>
              <a:spcAft>
                <a:spcPct val="0"/>
              </a:spcAft>
              <a:defRPr sz="2200">
                <a:solidFill>
                  <a:schemeClr val="tx1"/>
                </a:solidFill>
                <a:latin typeface="Georgia" pitchFamily="18" charset="0"/>
              </a:defRPr>
            </a:lvl7pPr>
            <a:lvl8pPr marL="1371600" algn="l" defTabSz="1019175" rtl="0" eaLnBrk="1" fontAlgn="base" hangingPunct="1">
              <a:spcBef>
                <a:spcPct val="0"/>
              </a:spcBef>
              <a:spcAft>
                <a:spcPct val="0"/>
              </a:spcAft>
              <a:defRPr sz="2200">
                <a:solidFill>
                  <a:schemeClr val="tx1"/>
                </a:solidFill>
                <a:latin typeface="Georgia" pitchFamily="18" charset="0"/>
              </a:defRPr>
            </a:lvl8pPr>
            <a:lvl9pPr marL="1828800" algn="l" defTabSz="1019175" rtl="0" eaLnBrk="1" fontAlgn="base" hangingPunct="1">
              <a:spcBef>
                <a:spcPct val="0"/>
              </a:spcBef>
              <a:spcAft>
                <a:spcPct val="0"/>
              </a:spcAft>
              <a:defRPr sz="2200">
                <a:solidFill>
                  <a:schemeClr val="tx1"/>
                </a:solidFill>
                <a:latin typeface="Georgia" pitchFamily="18" charset="0"/>
              </a:defRPr>
            </a:lvl9pPr>
          </a:lstStyle>
          <a:p>
            <a:pPr marL="0" marR="0" lvl="0" indent="0" algn="ctr" defTabSz="1019175"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Calibri"/>
                <a:ea typeface="+mj-ea"/>
                <a:cs typeface="+mj-cs"/>
              </a:rPr>
              <a:t>Appendix</a:t>
            </a:r>
          </a:p>
        </p:txBody>
      </p:sp>
      <p:sp>
        <p:nvSpPr>
          <p:cNvPr id="8" name="Rectangle 7">
            <a:extLst>
              <a:ext uri="{FF2B5EF4-FFF2-40B4-BE49-F238E27FC236}">
                <a16:creationId xmlns:a16="http://schemas.microsoft.com/office/drawing/2014/main" id="{5C2C9803-6000-4DBB-B717-37012F7A3C68}"/>
              </a:ext>
            </a:extLst>
          </p:cNvPr>
          <p:cNvSpPr>
            <a:spLocks noChangeArrowheads="1"/>
          </p:cNvSpPr>
          <p:nvPr/>
        </p:nvSpPr>
        <p:spPr bwMode="ltGray">
          <a:xfrm>
            <a:off x="327660" y="584374"/>
            <a:ext cx="8488680" cy="5412388"/>
          </a:xfrm>
          <a:prstGeom prst="rect">
            <a:avLst/>
          </a:prstGeom>
          <a:noFill/>
          <a:ln w="88900">
            <a:solidFill>
              <a:srgbClr val="59A87C"/>
            </a:solidFill>
            <a:miter lim="800000"/>
            <a:headEnd/>
            <a:tailEnd/>
          </a:ln>
          <a:effectLst/>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pitchFamily="1" charset="-128"/>
            </a:endParaRPr>
          </a:p>
        </p:txBody>
      </p:sp>
    </p:spTree>
    <p:extLst>
      <p:ext uri="{BB962C8B-B14F-4D97-AF65-F5344CB8AC3E}">
        <p14:creationId xmlns:p14="http://schemas.microsoft.com/office/powerpoint/2010/main" val="2807991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47DB48D-93EB-4937-A316-4B5B38B2F420}"/>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25</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Selected Reading</a:t>
            </a: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 </a:t>
            </a:r>
            <a:r>
              <a:rPr lang="en-US" i="0" kern="0" dirty="0">
                <a:solidFill>
                  <a:srgbClr val="000000"/>
                </a:solidFill>
                <a:latin typeface="Calibri"/>
                <a:hlinkClick r:id="rId2"/>
              </a:rPr>
              <a:t>Strengths and Weaknesses of Global Budgets</a:t>
            </a:r>
            <a:r>
              <a:rPr lang="en-US" i="0" kern="0" dirty="0">
                <a:solidFill>
                  <a:srgbClr val="000000"/>
                </a:solidFill>
                <a:latin typeface="Calibri"/>
              </a:rPr>
              <a:t>; </a:t>
            </a:r>
            <a:r>
              <a:rPr lang="en-US" i="0" kern="0" dirty="0">
                <a:solidFill>
                  <a:srgbClr val="000000"/>
                </a:solidFill>
                <a:latin typeface="Calibri"/>
                <a:hlinkClick r:id="rId3"/>
              </a:rPr>
              <a:t>CHART Model</a:t>
            </a:r>
            <a:r>
              <a:rPr lang="en-US" i="0" kern="0" dirty="0">
                <a:solidFill>
                  <a:srgbClr val="000000"/>
                </a:solidFill>
                <a:latin typeface="Calibri"/>
              </a:rPr>
              <a:t>; </a:t>
            </a:r>
            <a:r>
              <a:rPr lang="en-US" i="0" kern="0" dirty="0">
                <a:solidFill>
                  <a:srgbClr val="000000"/>
                </a:solidFill>
                <a:latin typeface="Calibri"/>
                <a:hlinkClick r:id="rId4"/>
              </a:rPr>
              <a:t>CHART Model Overview Webinar</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12" name="Content Placeholder 3">
            <a:extLst>
              <a:ext uri="{FF2B5EF4-FFF2-40B4-BE49-F238E27FC236}">
                <a16:creationId xmlns:a16="http://schemas.microsoft.com/office/drawing/2014/main" id="{273CA3E2-D192-4511-B255-3871CBC22674}"/>
              </a:ext>
            </a:extLst>
          </p:cNvPr>
          <p:cNvSpPr txBox="1">
            <a:spLocks/>
          </p:cNvSpPr>
          <p:nvPr/>
        </p:nvSpPr>
        <p:spPr bwMode="auto">
          <a:xfrm>
            <a:off x="262294" y="1400204"/>
            <a:ext cx="8138345" cy="398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346075" lvl="3" indent="0">
              <a:spcBef>
                <a:spcPts val="0"/>
              </a:spcBef>
              <a:spcAft>
                <a:spcPts val="1000"/>
              </a:spcAft>
              <a:buClr>
                <a:prstClr val="black"/>
              </a:buClr>
              <a:buNone/>
            </a:pPr>
            <a:endParaRPr lang="en-US" sz="1100" b="1" dirty="0">
              <a:latin typeface="Calibri" pitchFamily="34" charset="0"/>
            </a:endParaRPr>
          </a:p>
          <a:p>
            <a:pPr marL="631825" lvl="3" indent="-285750">
              <a:spcBef>
                <a:spcPts val="0"/>
              </a:spcBef>
              <a:spcAft>
                <a:spcPts val="1000"/>
              </a:spcAft>
              <a:buClr>
                <a:prstClr val="black"/>
              </a:buClr>
              <a:buFont typeface="Wingdings" panose="05000000000000000000" pitchFamily="2" charset="2"/>
              <a:buChar char="§"/>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Health Care Transformation Task Force. (2019). </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What’s in a Name: A Primer on Global Budget Models. </a:t>
            </a:r>
            <a:r>
              <a:rPr lang="en-US"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5"/>
              </a:rPr>
              <a:t>https://hcttf.org/wp-content/uploads/2019/09/HCTTF-Whats-in-a-Name-A-Primer-on-Global-Budget-Models-2.pdf</a:t>
            </a:r>
            <a:endParaRPr lang="en-US" sz="1100" b="1" dirty="0">
              <a:latin typeface="Calibri" pitchFamily="34" charset="0"/>
            </a:endParaRPr>
          </a:p>
          <a:p>
            <a:pPr marL="631825" lvl="3" indent="-285750">
              <a:spcBef>
                <a:spcPts val="0"/>
              </a:spcBef>
              <a:spcAft>
                <a:spcPts val="1000"/>
              </a:spcAft>
              <a:buClr>
                <a:prstClr val="black"/>
              </a:buClr>
              <a:buFont typeface="Wingdings" panose="05000000000000000000" pitchFamily="2" charset="2"/>
              <a:buChar char="§"/>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Murray, R. (2022, March). </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Hospital Global Budgets: A Promising State Tool for Controlling Health Care Spending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[Issue brief]</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Commonwealth Fund. </a:t>
            </a:r>
            <a:r>
              <a:rPr lang="en-US"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6"/>
              </a:rPr>
              <a:t>https://www.commonwealthfund.org/publications/issue-briefs/2022/mar/hospital-global-budgets-state-tool-controlling-spending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31825" lvl="3" indent="-285750">
              <a:spcBef>
                <a:spcPts val="0"/>
              </a:spcBef>
              <a:spcAft>
                <a:spcPts val="1000"/>
              </a:spcAft>
              <a:buClr>
                <a:prstClr val="black"/>
              </a:buClr>
              <a:buFont typeface="Wingdings" panose="05000000000000000000" pitchFamily="2" charset="2"/>
              <a:buChar char="§"/>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State Health &amp; Value Strategies. (2018, May). </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Toward Hospital Global Budgeting: State Considerations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[Issue brief]</a:t>
            </a:r>
            <a:r>
              <a:rPr lang="en-US"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7"/>
              </a:rPr>
              <a:t>https://www.shvs.org/wp-content/uploads/2018/05/SHVS_-Global-Hospital-Budgets_FINAL.pdf</a:t>
            </a:r>
            <a:endParaRPr lang="en-US"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631825" lvl="3" indent="-285750">
              <a:spcBef>
                <a:spcPts val="0"/>
              </a:spcBef>
              <a:spcAft>
                <a:spcPts val="1000"/>
              </a:spcAft>
              <a:buClr>
                <a:prstClr val="black"/>
              </a:buClr>
              <a:buFont typeface="Wingdings" panose="05000000000000000000" pitchFamily="2"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31825" lvl="3" indent="-285750">
              <a:spcBef>
                <a:spcPts val="0"/>
              </a:spcBef>
              <a:spcAft>
                <a:spcPts val="1000"/>
              </a:spcAft>
              <a:buClr>
                <a:prstClr val="black"/>
              </a:buClr>
              <a:buFont typeface="Wingdings" panose="05000000000000000000" pitchFamily="2" charset="2"/>
              <a:buChar char="§"/>
            </a:pPr>
            <a:endParaRPr lang="en-US" sz="1300" b="1" dirty="0">
              <a:latin typeface="Calibri" pitchFamily="34" charset="0"/>
            </a:endParaRPr>
          </a:p>
        </p:txBody>
      </p:sp>
    </p:spTree>
    <p:extLst>
      <p:ext uri="{BB962C8B-B14F-4D97-AF65-F5344CB8AC3E}">
        <p14:creationId xmlns:p14="http://schemas.microsoft.com/office/powerpoint/2010/main" val="1361349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CF0372-729F-4409-88E2-5E247FD29A88}"/>
              </a:ext>
            </a:extLst>
          </p:cNvPr>
          <p:cNvSpPr/>
          <p:nvPr/>
        </p:nvSpPr>
        <p:spPr>
          <a:xfrm>
            <a:off x="6719043" y="6016153"/>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50A04D7-452B-4628-BC5C-774F3290A09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Content Placeholder 3">
            <a:extLst>
              <a:ext uri="{FF2B5EF4-FFF2-40B4-BE49-F238E27FC236}">
                <a16:creationId xmlns:a16="http://schemas.microsoft.com/office/drawing/2014/main" id="{FFCC3611-6108-44B4-BB61-F3C35C00685D}"/>
              </a:ext>
            </a:extLst>
          </p:cNvPr>
          <p:cNvSpPr txBox="1">
            <a:spLocks/>
          </p:cNvSpPr>
          <p:nvPr/>
        </p:nvSpPr>
        <p:spPr bwMode="auto">
          <a:xfrm>
            <a:off x="197643" y="1311989"/>
            <a:ext cx="8408475" cy="23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631825" marR="0" lvl="3" indent="-285750" algn="l" defTabSz="1019175" rtl="0" eaLnBrk="1" fontAlgn="base" latinLnBrk="0" hangingPunct="1">
              <a:lnSpc>
                <a:spcPct val="100000"/>
              </a:lnSpc>
              <a:spcBef>
                <a:spcPts val="0"/>
              </a:spcBef>
              <a:spcAft>
                <a:spcPts val="1200"/>
              </a:spcAft>
              <a:buClr>
                <a:prstClr val="black"/>
              </a:buClr>
              <a:buSzTx/>
              <a:buFont typeface="Wingdings" panose="05000000000000000000" pitchFamily="2" charset="2"/>
              <a:buChar char="§"/>
              <a:tabLst/>
              <a:defRPr/>
            </a:pP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“Global Budget”</a:t>
            </a:r>
            <a:r>
              <a:rPr kumimoji="0" lang="en-US" sz="1600" b="1" i="0" u="none" strike="noStrike" kern="1200" cap="none" spc="0" normalizeH="0" baseline="30000" noProof="0" dirty="0">
                <a:ln>
                  <a:noFill/>
                </a:ln>
                <a:solidFill>
                  <a:prstClr val="black"/>
                </a:solidFill>
                <a:effectLst/>
                <a:uLnTx/>
                <a:uFillTx/>
                <a:latin typeface="Calibri" pitchFamily="34" charset="0"/>
                <a:ea typeface="+mn-ea"/>
                <a:cs typeface="+mn-cs"/>
              </a:rPr>
              <a:t>1</a:t>
            </a: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Prospective budget for a fixed period of time (typically one year) for a specified population, rather than fixed rates for individual services or cases.</a:t>
            </a:r>
          </a:p>
          <a:p>
            <a:pPr marL="631825" marR="0" lvl="3" indent="-285750" algn="l" defTabSz="1019175" rtl="0" eaLnBrk="1" fontAlgn="base" latinLnBrk="0" hangingPunct="1">
              <a:lnSpc>
                <a:spcPct val="100000"/>
              </a:lnSpc>
              <a:spcBef>
                <a:spcPts val="0"/>
              </a:spcBef>
              <a:spcAft>
                <a:spcPts val="1200"/>
              </a:spcAft>
              <a:buClr>
                <a:prstClr val="black"/>
              </a:buClr>
              <a:buSzTx/>
              <a:buFont typeface="Wingdings" panose="05000000000000000000" pitchFamily="2" charset="2"/>
              <a:buChar char="§"/>
              <a:tabLst/>
              <a:defRPr/>
            </a:pP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“Community-Based Global Budget”</a:t>
            </a:r>
            <a:r>
              <a:rPr kumimoji="0" lang="en-US" sz="1600" b="1" i="0" u="none" strike="noStrike" kern="1200" cap="none" spc="0" normalizeH="0" baseline="30000" noProof="0" dirty="0">
                <a:ln>
                  <a:noFill/>
                </a:ln>
                <a:solidFill>
                  <a:prstClr val="black"/>
                </a:solidFill>
                <a:effectLst/>
                <a:uLnTx/>
                <a:uFillTx/>
                <a:latin typeface="Calibri" pitchFamily="34" charset="0"/>
                <a:ea typeface="+mn-ea"/>
                <a:cs typeface="+mn-cs"/>
              </a:rPr>
              <a:t>2</a:t>
            </a: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Prospective budget for a specific </a:t>
            </a:r>
            <a:r>
              <a:rPr kumimoji="0" lang="en-US" sz="1600" b="0" i="0" u="sng" strike="noStrike" kern="1200" cap="none" spc="0" normalizeH="0" baseline="0" noProof="0" dirty="0">
                <a:ln>
                  <a:noFill/>
                </a:ln>
                <a:solidFill>
                  <a:prstClr val="black"/>
                </a:solidFill>
                <a:effectLst/>
                <a:uLnTx/>
                <a:uFillTx/>
                <a:latin typeface="Calibri" pitchFamily="34" charset="0"/>
                <a:ea typeface="+mn-ea"/>
                <a:cs typeface="+mn-cs"/>
              </a:rPr>
              <a:t>geographic area </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where providers are accountable for spending associated with all or most health care services received by the population in that given geographic area.</a:t>
            </a:r>
            <a:endPar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endParaRPr>
          </a:p>
          <a:p>
            <a:pPr marL="631825" marR="0" lvl="3" indent="-285750" algn="l" defTabSz="1019175" rtl="0" eaLnBrk="1" fontAlgn="base" latinLnBrk="0" hangingPunct="1">
              <a:lnSpc>
                <a:spcPct val="100000"/>
              </a:lnSpc>
              <a:spcBef>
                <a:spcPts val="0"/>
              </a:spcBef>
              <a:spcAft>
                <a:spcPts val="1200"/>
              </a:spcAft>
              <a:buClr>
                <a:prstClr val="black"/>
              </a:buClr>
              <a:buSzTx/>
              <a:buFont typeface="Wingdings" panose="05000000000000000000" pitchFamily="2" charset="2"/>
              <a:buChar char="§"/>
              <a:tabLst/>
              <a:defRPr/>
            </a:pP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“Health System Global Budget”</a:t>
            </a:r>
            <a:r>
              <a:rPr kumimoji="0" lang="en-US" sz="1600" b="1" i="0" u="none" strike="noStrike" kern="1200" cap="none" spc="0" normalizeH="0" baseline="30000" noProof="0" dirty="0">
                <a:ln>
                  <a:noFill/>
                </a:ln>
                <a:solidFill>
                  <a:prstClr val="black"/>
                </a:solidFill>
                <a:effectLst/>
                <a:uLnTx/>
                <a:uFillTx/>
                <a:latin typeface="Calibri" pitchFamily="34" charset="0"/>
                <a:ea typeface="+mn-ea"/>
                <a:cs typeface="+mn-cs"/>
              </a:rPr>
              <a:t>3</a:t>
            </a: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Prospective budget for a </a:t>
            </a:r>
            <a:r>
              <a:rPr kumimoji="0" lang="en-US" sz="1600" b="0" i="0" u="sng" strike="noStrike" kern="1200" cap="none" spc="0" normalizeH="0" baseline="0" noProof="0" dirty="0">
                <a:ln>
                  <a:noFill/>
                </a:ln>
                <a:solidFill>
                  <a:prstClr val="black"/>
                </a:solidFill>
                <a:effectLst/>
                <a:uLnTx/>
                <a:uFillTx/>
                <a:latin typeface="Calibri" pitchFamily="34" charset="0"/>
                <a:ea typeface="+mn-ea"/>
                <a:cs typeface="+mn-cs"/>
              </a:rPr>
              <a:t>facility’s</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 spending on services provided within the health system that is not linked to specific patient visits or services. A facility’s initial budget is based on the historical spend of a facility or the anticipated resource needs for a facility as a function of expected or desired set of health care services and utilization rates. Employed outpatient providers are included in the global budget (“health system”).</a:t>
            </a:r>
            <a:endPar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endParaRPr>
          </a:p>
          <a:p>
            <a:pPr marL="631825" marR="0" lvl="3" indent="-285750" algn="l" defTabSz="1019175" rtl="0" eaLnBrk="1" fontAlgn="base" latinLnBrk="0" hangingPunct="1">
              <a:lnSpc>
                <a:spcPct val="100000"/>
              </a:lnSpc>
              <a:spcBef>
                <a:spcPts val="0"/>
              </a:spcBef>
              <a:spcAft>
                <a:spcPts val="1200"/>
              </a:spcAft>
              <a:buClr>
                <a:prstClr val="black"/>
              </a:buClr>
              <a:buSzTx/>
              <a:buFont typeface="Wingdings" panose="05000000000000000000" pitchFamily="2" charset="2"/>
              <a:buChar char="§"/>
              <a:tabLst/>
              <a:defRPr/>
            </a:pP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“Fixed Global Budget</a:t>
            </a:r>
            <a:r>
              <a:rPr kumimoji="0" lang="en-US" sz="1600" b="1" i="0" u="none" strike="noStrike" kern="1200" cap="none" spc="0" normalizeH="0" baseline="30000" noProof="0" dirty="0">
                <a:ln>
                  <a:noFill/>
                </a:ln>
                <a:solidFill>
                  <a:prstClr val="black"/>
                </a:solidFill>
                <a:effectLst/>
                <a:uLnTx/>
                <a:uFillTx/>
                <a:latin typeface="Calibri" pitchFamily="34" charset="0"/>
                <a:ea typeface="+mn-ea"/>
                <a:cs typeface="+mn-cs"/>
              </a:rPr>
              <a:t>”4</a:t>
            </a: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Fixed prospective budget for a hospital for a defined period, usually one year.</a:t>
            </a:r>
            <a:endPar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endParaRPr>
          </a:p>
          <a:p>
            <a:pPr marL="631825" marR="0" lvl="3" indent="-285750" algn="l" defTabSz="1019175" rtl="0" eaLnBrk="1" fontAlgn="base" latinLnBrk="0" hangingPunct="1">
              <a:lnSpc>
                <a:spcPct val="100000"/>
              </a:lnSpc>
              <a:spcBef>
                <a:spcPts val="0"/>
              </a:spcBef>
              <a:spcAft>
                <a:spcPts val="1200"/>
              </a:spcAft>
              <a:buClr>
                <a:prstClr val="black"/>
              </a:buClr>
              <a:buSzTx/>
              <a:buFont typeface="Wingdings" panose="05000000000000000000" pitchFamily="2" charset="2"/>
              <a:buChar char="§"/>
              <a:tabLst/>
              <a:defRPr/>
            </a:pP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“Variable Global Budget”</a:t>
            </a:r>
            <a:r>
              <a:rPr kumimoji="0" lang="en-US" sz="1600" b="1" i="0" u="none" strike="noStrike" kern="1200" cap="none" spc="0" normalizeH="0" baseline="30000" noProof="0" dirty="0">
                <a:ln>
                  <a:noFill/>
                </a:ln>
                <a:solidFill>
                  <a:prstClr val="black"/>
                </a:solidFill>
                <a:effectLst/>
                <a:uLnTx/>
                <a:uFillTx/>
                <a:latin typeface="Calibri" pitchFamily="34" charset="0"/>
                <a:ea typeface="+mn-ea"/>
                <a:cs typeface="+mn-cs"/>
              </a:rPr>
              <a:t>4</a:t>
            </a:r>
            <a:r>
              <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rPr>
              <a:t>: </a:t>
            </a:r>
            <a:r>
              <a:rPr kumimoji="0" lang="en-US" sz="1600" b="0" i="0" u="none" strike="noStrike" kern="1200" cap="none" spc="0" normalizeH="0" baseline="0" noProof="0" dirty="0">
                <a:ln>
                  <a:noFill/>
                </a:ln>
                <a:solidFill>
                  <a:prstClr val="black"/>
                </a:solidFill>
                <a:effectLst/>
                <a:uLnTx/>
                <a:uFillTx/>
                <a:latin typeface="Calibri" pitchFamily="34" charset="0"/>
                <a:ea typeface="+mn-ea"/>
                <a:cs typeface="+mn-cs"/>
              </a:rPr>
              <a:t>Prospective budget that shifts up or down on the basis of a hospital’s variable costs, flexible to adjust for changes in patient volume.</a:t>
            </a:r>
            <a:endParaRPr kumimoji="0" lang="en-US" sz="1600" b="1" i="0"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7" name="Text Placeholder 3">
            <a:extLst>
              <a:ext uri="{FF2B5EF4-FFF2-40B4-BE49-F238E27FC236}">
                <a16:creationId xmlns:a16="http://schemas.microsoft.com/office/drawing/2014/main" id="{5E7939AF-51E3-42BD-9AB8-F4FDA9D1289C}"/>
              </a:ext>
            </a:extLst>
          </p:cNvPr>
          <p:cNvSpPr txBox="1">
            <a:spLocks/>
          </p:cNvSpPr>
          <p:nvPr/>
        </p:nvSpPr>
        <p:spPr bwMode="auto">
          <a:xfrm>
            <a:off x="537883" y="6110584"/>
            <a:ext cx="8068235" cy="378309"/>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Sources: </a:t>
            </a:r>
            <a:r>
              <a:rPr kumimoji="0" lang="en-US" sz="882" b="0" i="0" u="none" strike="noStrike" kern="0" cap="none" spc="0" normalizeH="0" baseline="30000" noProof="0" dirty="0">
                <a:ln>
                  <a:noFill/>
                </a:ln>
                <a:solidFill>
                  <a:srgbClr val="000000"/>
                </a:solidFill>
                <a:effectLst/>
                <a:uLnTx/>
                <a:uFillTx/>
                <a:latin typeface="Calibri"/>
                <a:ea typeface="+mn-ea"/>
                <a:cs typeface="+mn-cs"/>
              </a:rPr>
              <a:t>1 </a:t>
            </a:r>
            <a:r>
              <a:rPr kumimoji="0" lang="en-US" sz="882" b="0" i="0" u="none" strike="noStrike" kern="0" cap="none" spc="0" normalizeH="0" baseline="0" noProof="0" dirty="0">
                <a:ln>
                  <a:noFill/>
                </a:ln>
                <a:solidFill>
                  <a:srgbClr val="000000"/>
                </a:solidFill>
                <a:effectLst/>
                <a:uLnTx/>
                <a:uFillTx/>
                <a:latin typeface="Calibri"/>
                <a:ea typeface="+mn-ea"/>
                <a:cs typeface="+mn-cs"/>
                <a:hlinkClick r:id="rId2"/>
              </a:rPr>
              <a:t>Global Budgets for Hospitals</a:t>
            </a:r>
            <a:r>
              <a:rPr kumimoji="0" lang="en-US" sz="882" b="0" i="0" u="none" strike="noStrike" kern="0" cap="none" spc="0" normalizeH="0" baseline="0" noProof="0" dirty="0">
                <a:ln>
                  <a:noFill/>
                </a:ln>
                <a:solidFill>
                  <a:srgbClr val="000000"/>
                </a:solidFill>
                <a:effectLst/>
                <a:uLnTx/>
                <a:uFillTx/>
                <a:latin typeface="Calibri"/>
                <a:ea typeface="+mn-ea"/>
                <a:cs typeface="+mn-cs"/>
              </a:rPr>
              <a:t>; </a:t>
            </a:r>
            <a:r>
              <a:rPr kumimoji="0" lang="en-US" sz="882" b="0" i="0" u="none" strike="noStrike" kern="0" cap="none" spc="0" normalizeH="0" baseline="30000" noProof="0" dirty="0">
                <a:ln>
                  <a:noFill/>
                </a:ln>
                <a:solidFill>
                  <a:srgbClr val="000000"/>
                </a:solidFill>
                <a:effectLst/>
                <a:uLnTx/>
                <a:uFillTx/>
                <a:latin typeface="Calibri"/>
                <a:ea typeface="+mn-ea"/>
                <a:cs typeface="+mn-cs"/>
              </a:rPr>
              <a:t>2 </a:t>
            </a:r>
            <a:r>
              <a:rPr kumimoji="0" lang="en-US" sz="882" b="0" i="0" u="none" strike="noStrike" kern="0" cap="none" spc="0" normalizeH="0" baseline="0" noProof="0" dirty="0">
                <a:ln>
                  <a:noFill/>
                </a:ln>
                <a:solidFill>
                  <a:srgbClr val="000000"/>
                </a:solidFill>
                <a:effectLst/>
                <a:uLnTx/>
                <a:uFillTx/>
                <a:latin typeface="Calibri"/>
                <a:ea typeface="+mn-ea"/>
                <a:cs typeface="+mn-cs"/>
                <a:hlinkClick r:id="rId3"/>
              </a:rPr>
              <a:t>Request for Information on Concepts for Regional Multi-Payer Prospective Budgets</a:t>
            </a:r>
            <a:r>
              <a:rPr kumimoji="0" lang="en-US" sz="882" b="0" i="0" u="none" strike="noStrike" kern="0" cap="none" spc="0" normalizeH="0" baseline="0" noProof="0" dirty="0">
                <a:ln>
                  <a:noFill/>
                </a:ln>
                <a:solidFill>
                  <a:srgbClr val="000000"/>
                </a:solidFill>
                <a:effectLst/>
                <a:uLnTx/>
                <a:uFillTx/>
                <a:latin typeface="Calibri"/>
                <a:ea typeface="+mn-ea"/>
                <a:cs typeface="+mn-cs"/>
              </a:rPr>
              <a:t>; </a:t>
            </a:r>
            <a:r>
              <a:rPr kumimoji="0" lang="en-US" sz="882" b="0" i="0" u="none" strike="noStrike" kern="0" cap="none" spc="0" normalizeH="0" baseline="30000" noProof="0" dirty="0">
                <a:ln>
                  <a:noFill/>
                </a:ln>
                <a:solidFill>
                  <a:srgbClr val="000000"/>
                </a:solidFill>
                <a:effectLst/>
                <a:uLnTx/>
                <a:uFillTx/>
                <a:latin typeface="Calibri"/>
                <a:ea typeface="+mn-ea"/>
                <a:cs typeface="+mn-cs"/>
              </a:rPr>
              <a:t>3 </a:t>
            </a:r>
            <a:r>
              <a:rPr kumimoji="0" lang="en-US" sz="882" b="0" i="0" u="none" strike="noStrike" kern="0" cap="none" spc="0" normalizeH="0" baseline="0" noProof="0" dirty="0">
                <a:ln>
                  <a:noFill/>
                </a:ln>
                <a:solidFill>
                  <a:srgbClr val="000000"/>
                </a:solidFill>
                <a:effectLst/>
                <a:uLnTx/>
                <a:uFillTx/>
                <a:latin typeface="Calibri"/>
                <a:ea typeface="+mn-ea"/>
                <a:cs typeface="+mn-cs"/>
                <a:hlinkClick r:id="rId4"/>
              </a:rPr>
              <a:t>What’s in a Name: A Primer on Global Budget Models</a:t>
            </a:r>
            <a:r>
              <a:rPr kumimoji="0" lang="en-US" sz="882" b="0" i="0" u="none" strike="noStrike" kern="0" cap="none" spc="0" normalizeH="0" baseline="0" noProof="0" dirty="0">
                <a:ln>
                  <a:noFill/>
                </a:ln>
                <a:solidFill>
                  <a:srgbClr val="000000"/>
                </a:solidFill>
                <a:effectLst/>
                <a:uLnTx/>
                <a:uFillTx/>
                <a:latin typeface="Calibri"/>
                <a:ea typeface="+mn-ea"/>
                <a:cs typeface="+mn-cs"/>
              </a:rPr>
              <a:t>; </a:t>
            </a:r>
            <a:r>
              <a:rPr kumimoji="0" lang="en-US" sz="882" b="0" i="0" u="none" strike="noStrike" kern="0" cap="none" spc="0" normalizeH="0" baseline="30000" noProof="0" dirty="0">
                <a:ln>
                  <a:noFill/>
                </a:ln>
                <a:solidFill>
                  <a:srgbClr val="000000"/>
                </a:solidFill>
                <a:effectLst/>
                <a:uLnTx/>
                <a:uFillTx/>
                <a:latin typeface="Calibri"/>
                <a:ea typeface="+mn-ea"/>
                <a:cs typeface="+mn-cs"/>
              </a:rPr>
              <a:t>4 </a:t>
            </a:r>
            <a:r>
              <a:rPr kumimoji="0" lang="en-US" sz="882" b="0" i="0" u="none" strike="noStrike" kern="0" cap="none" spc="0" normalizeH="0" baseline="0" noProof="0" dirty="0">
                <a:ln>
                  <a:noFill/>
                </a:ln>
                <a:solidFill>
                  <a:srgbClr val="000000"/>
                </a:solidFill>
                <a:effectLst/>
                <a:uLnTx/>
                <a:uFillTx/>
                <a:latin typeface="Calibri"/>
                <a:ea typeface="+mn-ea"/>
                <a:cs typeface="+mn-cs"/>
                <a:hlinkClick r:id="rId5"/>
              </a:rPr>
              <a:t>Hospital Global Budgets: A Promising State Tool for Controlling Health Care Spending</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Definitions</a:t>
            </a:r>
          </a:p>
        </p:txBody>
      </p:sp>
    </p:spTree>
    <p:extLst>
      <p:ext uri="{BB962C8B-B14F-4D97-AF65-F5344CB8AC3E}">
        <p14:creationId xmlns:p14="http://schemas.microsoft.com/office/powerpoint/2010/main" val="2797781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a:extLst>
              <a:ext uri="{FF2B5EF4-FFF2-40B4-BE49-F238E27FC236}">
                <a16:creationId xmlns:a16="http://schemas.microsoft.com/office/drawing/2014/main" id="{9F3D0AE6-6EFA-49FD-86DC-BEB5C06CCE73}"/>
              </a:ext>
            </a:extLst>
          </p:cNvPr>
          <p:cNvSpPr/>
          <p:nvPr/>
        </p:nvSpPr>
        <p:spPr>
          <a:xfrm>
            <a:off x="6723373" y="529286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16F570AB-1DB9-4829-9F57-30358DFC8BDE}"/>
              </a:ext>
            </a:extLst>
          </p:cNvPr>
          <p:cNvSpPr/>
          <p:nvPr/>
        </p:nvSpPr>
        <p:spPr bwMode="auto">
          <a:xfrm>
            <a:off x="6170100" y="1833970"/>
            <a:ext cx="2701636" cy="4114800"/>
          </a:xfrm>
          <a:prstGeom prst="rect">
            <a:avLst/>
          </a:prstGeom>
          <a:solidFill>
            <a:srgbClr val="E1EFE7"/>
          </a:solidFill>
          <a:ln w="19050" cap="flat" cmpd="sng" algn="ctr">
            <a:noFill/>
            <a:prstDash val="solid"/>
            <a:round/>
            <a:headEnd type="none" w="med" len="med"/>
            <a:tailEnd type="none" w="med" len="med"/>
          </a:ln>
          <a:effectLst/>
        </p:spPr>
        <p:txBody>
          <a:bodyPr vert="horz" wrap="square" lIns="100756" tIns="50373" rIns="100756" bIns="50373" numCol="1" rtlCol="0" anchor="t" anchorCtr="0" compatLnSpc="1">
            <a:prstTxWarp prst="textNoShape">
              <a:avLst/>
            </a:prstTxWarp>
          </a:bodyPr>
          <a:lstStyle/>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kumimoji="0" lang="en-US" sz="1400" b="1" i="0" u="none" strike="noStrike" kern="0" cap="none" spc="0" normalizeH="0" baseline="0" noProof="0" dirty="0">
              <a:ln>
                <a:noFill/>
              </a:ln>
              <a:solidFill>
                <a:srgbClr val="000000"/>
              </a:solidFill>
              <a:effectLst/>
              <a:uLnTx/>
              <a:uFillTx/>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lang="en-US" sz="1400" b="1" kern="0" dirty="0">
              <a:solidFill>
                <a:srgbClr val="000000"/>
              </a:solidFill>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kumimoji="0" lang="en-US" sz="1400" b="1" i="0" u="none" strike="noStrike" kern="0" cap="none" spc="0" normalizeH="0" baseline="0" noProof="0" dirty="0">
              <a:ln>
                <a:noFill/>
              </a:ln>
              <a:solidFill>
                <a:srgbClr val="000000"/>
              </a:solidFill>
              <a:effectLst/>
              <a:uLnTx/>
              <a:uFillTx/>
            </a:endParaRPr>
          </a:p>
          <a:p>
            <a:pPr marR="0" lvl="0" defTabSz="904419" eaLnBrk="1" fontAlgn="auto" latinLnBrk="0" hangingPunct="1">
              <a:lnSpc>
                <a:spcPct val="80000"/>
              </a:lnSpc>
              <a:spcBef>
                <a:spcPts val="0"/>
              </a:spcBef>
              <a:spcAft>
                <a:spcPts val="269"/>
              </a:spcAft>
              <a:buClrTx/>
              <a:buSzTx/>
              <a:tabLst/>
              <a:defRPr/>
            </a:pPr>
            <a:endParaRPr kumimoji="0" lang="en-US" sz="1400" b="1" i="0" u="none" strike="noStrike" kern="0" cap="none" spc="0" normalizeH="0" baseline="0" noProof="0" dirty="0">
              <a:ln>
                <a:noFill/>
              </a:ln>
              <a:solidFill>
                <a:srgbClr val="000000"/>
              </a:solidFill>
              <a:effectLst/>
              <a:uLnTx/>
              <a:uFillTx/>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Budget Type: </a:t>
            </a:r>
            <a:r>
              <a:rPr kumimoji="0" lang="en-US"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Prospective, biweekly payments for CHART participants; budgets are based on historical expenditures with community and hospital-level adjustments</a:t>
            </a: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lang="en-US" sz="1400" b="1" kern="0" dirty="0">
                <a:solidFill>
                  <a:srgbClr val="000000"/>
                </a:solidFill>
                <a:latin typeface="Calibri" panose="020F0502020204030204" pitchFamily="34" charset="0"/>
                <a:cs typeface="Calibri" panose="020F0502020204030204" pitchFamily="34" charset="0"/>
              </a:rPr>
              <a:t>Scope of Services: </a:t>
            </a:r>
            <a:r>
              <a:rPr lang="en-US" sz="1400" kern="0" dirty="0">
                <a:solidFill>
                  <a:srgbClr val="000000"/>
                </a:solidFill>
                <a:latin typeface="Calibri" panose="020F0502020204030204" pitchFamily="34" charset="0"/>
                <a:cs typeface="Calibri" panose="020F0502020204030204" pitchFamily="34" charset="0"/>
              </a:rPr>
              <a:t>Inpatient and outpatient hospital care, inpatient rehab services delivered in swing beds at CAHs</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Payer</a:t>
            </a:r>
            <a:r>
              <a:rPr lang="en-US" sz="1400" b="1" kern="0" dirty="0">
                <a:solidFill>
                  <a:srgbClr val="000000"/>
                </a:solidFill>
                <a:latin typeface="Calibri" panose="020F0502020204030204" pitchFamily="34" charset="0"/>
                <a:cs typeface="Calibri" panose="020F0502020204030204" pitchFamily="34" charset="0"/>
              </a:rPr>
              <a:t>s</a:t>
            </a: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r>
              <a:rPr kumimoji="0" lang="en-US"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Traditional Medicare and Medicaid participation is mandatory; commercial participation and MA is voluntary</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lang="en-US" sz="1400" b="1" kern="0" dirty="0">
                <a:solidFill>
                  <a:srgbClr val="000000"/>
                </a:solidFill>
                <a:latin typeface="Calibri" panose="020F0502020204030204" pitchFamily="34" charset="0"/>
                <a:cs typeface="Calibri" panose="020F0502020204030204" pitchFamily="34" charset="0"/>
              </a:rPr>
              <a:t>Providers: </a:t>
            </a:r>
            <a:r>
              <a:rPr lang="en-US" sz="1400" kern="0" dirty="0">
                <a:solidFill>
                  <a:srgbClr val="000000"/>
                </a:solidFill>
                <a:latin typeface="Calibri" panose="020F0502020204030204" pitchFamily="34" charset="0"/>
                <a:cs typeface="Calibri" panose="020F0502020204030204" pitchFamily="34" charset="0"/>
              </a:rPr>
              <a:t>Hospital participation is voluntary</a:t>
            </a: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High-Level Summary CMS Portfolio of Global Budget Models</a:t>
            </a:r>
          </a:p>
        </p:txBody>
      </p:sp>
      <p:sp>
        <p:nvSpPr>
          <p:cNvPr id="27" name="Rectangle 26">
            <a:extLst>
              <a:ext uri="{FF2B5EF4-FFF2-40B4-BE49-F238E27FC236}">
                <a16:creationId xmlns:a16="http://schemas.microsoft.com/office/drawing/2014/main" id="{BBA31099-FF31-4D30-9343-E58F74907CF7}"/>
              </a:ext>
            </a:extLst>
          </p:cNvPr>
          <p:cNvSpPr/>
          <p:nvPr/>
        </p:nvSpPr>
        <p:spPr bwMode="auto">
          <a:xfrm>
            <a:off x="303649" y="1837416"/>
            <a:ext cx="2701636" cy="4114800"/>
          </a:xfrm>
          <a:prstGeom prst="rect">
            <a:avLst/>
          </a:prstGeom>
          <a:solidFill>
            <a:srgbClr val="E1EFE7"/>
          </a:solidFill>
          <a:ln w="19050" cap="flat" cmpd="sng" algn="ctr">
            <a:noFill/>
            <a:prstDash val="solid"/>
            <a:round/>
            <a:headEnd type="none" w="med" len="med"/>
            <a:tailEnd type="none" w="med" len="med"/>
          </a:ln>
          <a:effectLst/>
        </p:spPr>
        <p:txBody>
          <a:bodyPr vert="horz" wrap="square" lIns="100756" tIns="50373" rIns="100756" bIns="50373" numCol="1" rtlCol="0" anchor="t" anchorCtr="0" compatLnSpc="1">
            <a:prstTxWarp prst="textNoShape">
              <a:avLst/>
            </a:prstTxWarp>
          </a:bodyPr>
          <a:lstStyle/>
          <a:p>
            <a:pPr marR="0" lvl="0" defTabSz="904419" eaLnBrk="1" fontAlgn="auto" latinLnBrk="0" hangingPunct="1">
              <a:lnSpc>
                <a:spcPct val="80000"/>
              </a:lnSpc>
              <a:spcBef>
                <a:spcPts val="0"/>
              </a:spcBef>
              <a:spcAft>
                <a:spcPts val="269"/>
              </a:spcAft>
              <a:buClrTx/>
              <a:buSzTx/>
              <a:tabLst/>
              <a:defRPr/>
            </a:pP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R="0" lvl="0" defTabSz="904419" eaLnBrk="1" fontAlgn="auto" latinLnBrk="0" hangingPunct="1">
              <a:lnSpc>
                <a:spcPct val="80000"/>
              </a:lnSpc>
              <a:spcBef>
                <a:spcPts val="0"/>
              </a:spcBef>
              <a:spcAft>
                <a:spcPts val="269"/>
              </a:spcAft>
              <a:buClrTx/>
              <a:buSzTx/>
              <a:tabLst/>
              <a:defRPr/>
            </a:pP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lang="en-US" sz="1400" b="1" kern="0" dirty="0">
              <a:solidFill>
                <a:srgbClr val="000000"/>
              </a:solidFill>
              <a:latin typeface="Calibri" panose="020F0502020204030204" pitchFamily="34" charset="0"/>
              <a:cs typeface="Calibri" panose="020F0502020204030204" pitchFamily="34" charset="0"/>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Budget Type: </a:t>
            </a:r>
            <a:r>
              <a:rPr kumimoji="0" lang="en-US"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Fixed global budgets, adjusted for demographic/market shifts, patient transfers, and other factors</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lang="en-US" sz="1400" b="1" kern="0" dirty="0">
                <a:solidFill>
                  <a:srgbClr val="000000"/>
                </a:solidFill>
                <a:latin typeface="Calibri" panose="020F0502020204030204" pitchFamily="34" charset="0"/>
                <a:cs typeface="Calibri" panose="020F0502020204030204" pitchFamily="34" charset="0"/>
              </a:rPr>
              <a:t>Scope of Services: </a:t>
            </a:r>
            <a:r>
              <a:rPr lang="en-US" sz="1400" kern="0" dirty="0">
                <a:solidFill>
                  <a:srgbClr val="000000"/>
                </a:solidFill>
                <a:latin typeface="Calibri" panose="020F0502020204030204" pitchFamily="34" charset="0"/>
                <a:cs typeface="Calibri" panose="020F0502020204030204" pitchFamily="34" charset="0"/>
              </a:rPr>
              <a:t>Inpatient and outpatient hospital care</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Payer</a:t>
            </a:r>
            <a:r>
              <a:rPr lang="en-US" sz="1400" b="1" kern="0" dirty="0">
                <a:solidFill>
                  <a:srgbClr val="000000"/>
                </a:solidFill>
                <a:latin typeface="Calibri" panose="020F0502020204030204" pitchFamily="34" charset="0"/>
                <a:cs typeface="Calibri" panose="020F0502020204030204" pitchFamily="34" charset="0"/>
              </a:rPr>
              <a:t>s</a:t>
            </a: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r>
              <a:rPr kumimoji="0" lang="en-US"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Medicare, Medicaid, commercial participation is mandatory</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lang="en-US" sz="1400" b="1" kern="0" dirty="0">
                <a:solidFill>
                  <a:srgbClr val="000000"/>
                </a:solidFill>
                <a:latin typeface="Calibri" panose="020F0502020204030204" pitchFamily="34" charset="0"/>
                <a:cs typeface="Calibri" panose="020F0502020204030204" pitchFamily="34" charset="0"/>
              </a:rPr>
              <a:t>Providers: </a:t>
            </a:r>
            <a:r>
              <a:rPr lang="en-US" sz="1400" kern="0" dirty="0">
                <a:solidFill>
                  <a:srgbClr val="000000"/>
                </a:solidFill>
                <a:latin typeface="Calibri" panose="020F0502020204030204" pitchFamily="34" charset="0"/>
                <a:cs typeface="Calibri" panose="020F0502020204030204" pitchFamily="34" charset="0"/>
              </a:rPr>
              <a:t>Hospital participation is mandatory (47 acute care hospitals)</a:t>
            </a: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28" name="Rectangle 27">
            <a:extLst>
              <a:ext uri="{FF2B5EF4-FFF2-40B4-BE49-F238E27FC236}">
                <a16:creationId xmlns:a16="http://schemas.microsoft.com/office/drawing/2014/main" id="{E44D41ED-A6BB-4572-8AA3-0B7A5EA265A1}"/>
              </a:ext>
            </a:extLst>
          </p:cNvPr>
          <p:cNvSpPr/>
          <p:nvPr/>
        </p:nvSpPr>
        <p:spPr bwMode="auto">
          <a:xfrm>
            <a:off x="3233264" y="1837416"/>
            <a:ext cx="2701636" cy="4114800"/>
          </a:xfrm>
          <a:prstGeom prst="rect">
            <a:avLst/>
          </a:prstGeom>
          <a:solidFill>
            <a:srgbClr val="E1EFE7"/>
          </a:solidFill>
          <a:ln w="19050" cap="flat" cmpd="sng" algn="ctr">
            <a:noFill/>
            <a:prstDash val="solid"/>
            <a:round/>
            <a:headEnd type="none" w="med" len="med"/>
            <a:tailEnd type="none" w="med" len="med"/>
          </a:ln>
          <a:effectLst/>
        </p:spPr>
        <p:txBody>
          <a:bodyPr vert="horz" wrap="square" lIns="100756" tIns="50373" rIns="100756" bIns="50373" numCol="1" rtlCol="0" anchor="t" anchorCtr="0" compatLnSpc="1">
            <a:prstTxWarp prst="textNoShape">
              <a:avLst/>
            </a:prstTxWarp>
          </a:bodyPr>
          <a:lstStyle/>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kumimoji="0" lang="en-US" sz="1400" b="1" i="0" u="none" strike="noStrike" kern="0" cap="none" spc="0" normalizeH="0" baseline="0" noProof="0" dirty="0">
              <a:ln>
                <a:noFill/>
              </a:ln>
              <a:solidFill>
                <a:srgbClr val="000000"/>
              </a:solidFill>
              <a:effectLst/>
              <a:uLnTx/>
              <a:uFillTx/>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lang="en-US" sz="1400" b="1" kern="0" dirty="0">
              <a:solidFill>
                <a:srgbClr val="000000"/>
              </a:solidFill>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kumimoji="0" lang="en-US" sz="1400" b="1" i="0" u="none" strike="noStrike" kern="0" cap="none" spc="0" normalizeH="0" baseline="0" noProof="0" dirty="0">
              <a:ln>
                <a:noFill/>
              </a:ln>
              <a:solidFill>
                <a:srgbClr val="000000"/>
              </a:solidFill>
              <a:effectLst/>
              <a:uLnTx/>
              <a:uFillTx/>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endParaRPr lang="en-US" sz="1400" b="1" kern="0" dirty="0">
              <a:solidFill>
                <a:srgbClr val="000000"/>
              </a:solidFill>
            </a:endParaRP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Budget Type: </a:t>
            </a:r>
            <a:r>
              <a:rPr kumimoji="0" lang="en-US"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Fixed global budgets, adjusted for demographic/market shifts, patient transfers, and other factors</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lang="en-US" sz="1400" b="1" kern="0" dirty="0">
                <a:solidFill>
                  <a:srgbClr val="000000"/>
                </a:solidFill>
                <a:latin typeface="Calibri" panose="020F0502020204030204" pitchFamily="34" charset="0"/>
                <a:cs typeface="Calibri" panose="020F0502020204030204" pitchFamily="34" charset="0"/>
              </a:rPr>
              <a:t>Scope of Services: </a:t>
            </a:r>
            <a:r>
              <a:rPr lang="en-US" sz="1400" kern="0" dirty="0">
                <a:solidFill>
                  <a:srgbClr val="000000"/>
                </a:solidFill>
                <a:latin typeface="Calibri" panose="020F0502020204030204" pitchFamily="34" charset="0"/>
                <a:cs typeface="Calibri" panose="020F0502020204030204" pitchFamily="34" charset="0"/>
              </a:rPr>
              <a:t>Inpatient and outpatient hospital care, critical access hospital swing bed services</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Payer</a:t>
            </a:r>
            <a:r>
              <a:rPr lang="en-US" sz="1400" b="1" kern="0" dirty="0">
                <a:solidFill>
                  <a:srgbClr val="000000"/>
                </a:solidFill>
                <a:latin typeface="Calibri" panose="020F0502020204030204" pitchFamily="34" charset="0"/>
                <a:cs typeface="Calibri" panose="020F0502020204030204" pitchFamily="34" charset="0"/>
              </a:rPr>
              <a:t>s</a:t>
            </a: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r>
              <a:rPr kumimoji="0" lang="en-US" sz="14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Traditional Medicare and Medicaid participation is mandatory; commercial participation (including MA and Medicaid MC) is voluntary</a:t>
            </a:r>
          </a:p>
          <a:p>
            <a:pPr marL="91440" marR="0" lvl="0" indent="-91440" defTabSz="904419" eaLnBrk="1" fontAlgn="auto" latinLnBrk="0" hangingPunct="1">
              <a:lnSpc>
                <a:spcPct val="80000"/>
              </a:lnSpc>
              <a:spcBef>
                <a:spcPts val="0"/>
              </a:spcBef>
              <a:spcAft>
                <a:spcPts val="269"/>
              </a:spcAft>
              <a:buClrTx/>
              <a:buSzTx/>
              <a:buFont typeface="Wingdings" panose="05000000000000000000" pitchFamily="2" charset="2"/>
              <a:buChar char="§"/>
              <a:tabLst/>
              <a:defRPr/>
            </a:pPr>
            <a:r>
              <a:rPr lang="en-US" sz="1400" b="1" kern="0" dirty="0">
                <a:solidFill>
                  <a:srgbClr val="000000"/>
                </a:solidFill>
                <a:latin typeface="Calibri" panose="020F0502020204030204" pitchFamily="34" charset="0"/>
                <a:cs typeface="Calibri" panose="020F0502020204030204" pitchFamily="34" charset="0"/>
              </a:rPr>
              <a:t>Providers: </a:t>
            </a:r>
            <a:r>
              <a:rPr lang="en-US" sz="1400" kern="0" dirty="0">
                <a:solidFill>
                  <a:srgbClr val="000000"/>
                </a:solidFill>
                <a:latin typeface="Calibri" panose="020F0502020204030204" pitchFamily="34" charset="0"/>
                <a:cs typeface="Calibri" panose="020F0502020204030204" pitchFamily="34" charset="0"/>
              </a:rPr>
              <a:t>Hospital participation is voluntary (13 ACHs, 5 CAHs)</a:t>
            </a:r>
            <a:endPar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34" name="TextBox 33">
            <a:extLst>
              <a:ext uri="{FF2B5EF4-FFF2-40B4-BE49-F238E27FC236}">
                <a16:creationId xmlns:a16="http://schemas.microsoft.com/office/drawing/2014/main" id="{BCDD2750-8A51-4975-9F99-FFA78D0315A8}"/>
              </a:ext>
            </a:extLst>
          </p:cNvPr>
          <p:cNvSpPr txBox="1"/>
          <p:nvPr/>
        </p:nvSpPr>
        <p:spPr>
          <a:xfrm>
            <a:off x="303649" y="1407447"/>
            <a:ext cx="2701636" cy="439376"/>
          </a:xfrm>
          <a:prstGeom prst="rect">
            <a:avLst/>
          </a:prstGeom>
          <a:solidFill>
            <a:srgbClr val="59A87C"/>
          </a:solidFill>
          <a:ln w="19050">
            <a:noFill/>
          </a:ln>
        </p:spPr>
        <p:txBody>
          <a:bodyPr wrap="square" lIns="90443" tIns="45226" rIns="90443" bIns="45226" rtlCol="0" anchor="ctr">
            <a:noAutofit/>
          </a:bodyPr>
          <a:lstStyle/>
          <a:p>
            <a:pPr marR="0" lvl="0" indent="0" algn="ctr" defTabSz="904419"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FFFFFF"/>
                </a:solidFill>
                <a:effectLst/>
                <a:uLnTx/>
                <a:uFillTx/>
              </a:rPr>
              <a:t>MD All-Payer Model</a:t>
            </a:r>
          </a:p>
        </p:txBody>
      </p:sp>
      <p:sp>
        <p:nvSpPr>
          <p:cNvPr id="35" name="TextBox 34">
            <a:extLst>
              <a:ext uri="{FF2B5EF4-FFF2-40B4-BE49-F238E27FC236}">
                <a16:creationId xmlns:a16="http://schemas.microsoft.com/office/drawing/2014/main" id="{2742EF47-E6C9-41B6-91E7-7C4B0B149EE8}"/>
              </a:ext>
            </a:extLst>
          </p:cNvPr>
          <p:cNvSpPr txBox="1"/>
          <p:nvPr/>
        </p:nvSpPr>
        <p:spPr>
          <a:xfrm>
            <a:off x="3233262" y="1407447"/>
            <a:ext cx="2701636" cy="439376"/>
          </a:xfrm>
          <a:prstGeom prst="rect">
            <a:avLst/>
          </a:prstGeom>
          <a:solidFill>
            <a:srgbClr val="59A87C"/>
          </a:solidFill>
          <a:ln w="19050">
            <a:noFill/>
          </a:ln>
        </p:spPr>
        <p:txBody>
          <a:bodyPr wrap="square" lIns="90443" tIns="45226" rIns="90443" bIns="45226" rtlCol="0" anchor="ctr">
            <a:noAutofit/>
          </a:bodyPr>
          <a:lstStyle/>
          <a:p>
            <a:pPr algn="ctr" defTabSz="904419"/>
            <a:r>
              <a:rPr lang="en-US" sz="1600" b="1" kern="0" dirty="0">
                <a:solidFill>
                  <a:srgbClr val="FFFFFF"/>
                </a:solidFill>
              </a:rPr>
              <a:t>PA Rural Health Model</a:t>
            </a:r>
          </a:p>
        </p:txBody>
      </p:sp>
      <p:sp>
        <p:nvSpPr>
          <p:cNvPr id="36" name="TextBox 35">
            <a:extLst>
              <a:ext uri="{FF2B5EF4-FFF2-40B4-BE49-F238E27FC236}">
                <a16:creationId xmlns:a16="http://schemas.microsoft.com/office/drawing/2014/main" id="{6CF5F319-A0A1-408F-9A25-00DDA0720C1F}"/>
              </a:ext>
            </a:extLst>
          </p:cNvPr>
          <p:cNvSpPr txBox="1"/>
          <p:nvPr/>
        </p:nvSpPr>
        <p:spPr>
          <a:xfrm>
            <a:off x="6170099" y="1404001"/>
            <a:ext cx="2701636" cy="439376"/>
          </a:xfrm>
          <a:prstGeom prst="rect">
            <a:avLst/>
          </a:prstGeom>
          <a:solidFill>
            <a:srgbClr val="59A87C"/>
          </a:solidFill>
          <a:ln w="19050">
            <a:noFill/>
          </a:ln>
        </p:spPr>
        <p:txBody>
          <a:bodyPr wrap="square" lIns="90443" tIns="45226" rIns="90443" bIns="45226" rtlCol="0" anchor="ctr">
            <a:noAutofit/>
          </a:bodyPr>
          <a:lstStyle/>
          <a:p>
            <a:pPr marR="0" lvl="0" indent="0" algn="ctr" defTabSz="904419" fontAlgn="auto">
              <a:lnSpc>
                <a:spcPct val="100000"/>
              </a:lnSpc>
              <a:spcBef>
                <a:spcPts val="0"/>
              </a:spcBef>
              <a:spcAft>
                <a:spcPts val="0"/>
              </a:spcAft>
              <a:buClrTx/>
              <a:buSzTx/>
              <a:buFontTx/>
              <a:buNone/>
              <a:tabLst/>
              <a:defRPr/>
            </a:pPr>
            <a:r>
              <a:rPr lang="en-US" sz="1600" b="1" kern="0" dirty="0">
                <a:solidFill>
                  <a:srgbClr val="FFFFFF"/>
                </a:solidFill>
              </a:rPr>
              <a:t>CHART Model</a:t>
            </a:r>
          </a:p>
        </p:txBody>
      </p:sp>
      <p:sp>
        <p:nvSpPr>
          <p:cNvPr id="38" name="Slide Number Placeholder 3">
            <a:extLst>
              <a:ext uri="{FF2B5EF4-FFF2-40B4-BE49-F238E27FC236}">
                <a16:creationId xmlns:a16="http://schemas.microsoft.com/office/drawing/2014/main" id="{DA5993D3-F7A9-4C98-8826-913DDCEAC210}"/>
              </a:ext>
            </a:extLst>
          </p:cNvPr>
          <p:cNvSpPr>
            <a:spLocks noGrp="1"/>
          </p:cNvSpPr>
          <p:nvPr>
            <p:ph type="sldNum" sz="quarter" idx="12"/>
          </p:nvPr>
        </p:nvSpPr>
        <p:spPr>
          <a:xfrm>
            <a:off x="197643" y="6356348"/>
            <a:ext cx="2057400" cy="365125"/>
          </a:xfrm>
        </p:spPr>
        <p:txBody>
          <a:bodyPr/>
          <a:lstStyle/>
          <a:p>
            <a:fld id="{B50A04D7-452B-4628-BC5C-774F3290A092}" type="slidenum">
              <a:rPr lang="en-US" smtClean="0"/>
              <a:pPr/>
              <a:t>27</a:t>
            </a:fld>
            <a:endParaRPr lang="en-US" dirty="0"/>
          </a:p>
        </p:txBody>
      </p:sp>
      <p:grpSp>
        <p:nvGrpSpPr>
          <p:cNvPr id="7" name="Group 6">
            <a:extLst>
              <a:ext uri="{FF2B5EF4-FFF2-40B4-BE49-F238E27FC236}">
                <a16:creationId xmlns:a16="http://schemas.microsoft.com/office/drawing/2014/main" id="{07533448-15CA-4BA3-AE2E-7840CDE3E1A7}"/>
              </a:ext>
            </a:extLst>
          </p:cNvPr>
          <p:cNvGrpSpPr/>
          <p:nvPr/>
        </p:nvGrpSpPr>
        <p:grpSpPr>
          <a:xfrm>
            <a:off x="1361859" y="1988889"/>
            <a:ext cx="585216" cy="585216"/>
            <a:chOff x="73578" y="2107352"/>
            <a:chExt cx="585216" cy="585216"/>
          </a:xfrm>
        </p:grpSpPr>
        <p:sp>
          <p:nvSpPr>
            <p:cNvPr id="40" name="Oval 39">
              <a:extLst>
                <a:ext uri="{FF2B5EF4-FFF2-40B4-BE49-F238E27FC236}">
                  <a16:creationId xmlns:a16="http://schemas.microsoft.com/office/drawing/2014/main" id="{AC305A0E-16A2-47E3-914A-3ED1811B8A07}"/>
                </a:ext>
              </a:extLst>
            </p:cNvPr>
            <p:cNvSpPr/>
            <p:nvPr/>
          </p:nvSpPr>
          <p:spPr bwMode="auto">
            <a:xfrm>
              <a:off x="73578" y="2107352"/>
              <a:ext cx="585216" cy="585216"/>
            </a:xfrm>
            <a:prstGeom prst="ellipse">
              <a:avLst/>
            </a:prstGeom>
            <a:solidFill>
              <a:schemeClr val="bg1"/>
            </a:solidFill>
            <a:ln w="38100">
              <a:solidFill>
                <a:srgbClr val="59A87C"/>
              </a:solid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41" name="State: Maryland">
              <a:extLst>
                <a:ext uri="{FF2B5EF4-FFF2-40B4-BE49-F238E27FC236}">
                  <a16:creationId xmlns:a16="http://schemas.microsoft.com/office/drawing/2014/main" id="{CDAD180F-8476-4FB5-B317-678FBB0BE403}"/>
                </a:ext>
              </a:extLst>
            </p:cNvPr>
            <p:cNvSpPr>
              <a:spLocks/>
            </p:cNvSpPr>
            <p:nvPr/>
          </p:nvSpPr>
          <p:spPr bwMode="auto">
            <a:xfrm>
              <a:off x="161329" y="2269276"/>
              <a:ext cx="409714" cy="261367"/>
            </a:xfrm>
            <a:custGeom>
              <a:avLst/>
              <a:gdLst>
                <a:gd name="T0" fmla="*/ 2147483647 w 399"/>
                <a:gd name="T1" fmla="*/ 2147483647 h 189"/>
                <a:gd name="T2" fmla="*/ 2147483647 w 399"/>
                <a:gd name="T3" fmla="*/ 2147483647 h 189"/>
                <a:gd name="T4" fmla="*/ 2147483647 w 399"/>
                <a:gd name="T5" fmla="*/ 2147483647 h 189"/>
                <a:gd name="T6" fmla="*/ 2147483647 w 399"/>
                <a:gd name="T7" fmla="*/ 2147483647 h 189"/>
                <a:gd name="T8" fmla="*/ 2147483647 w 399"/>
                <a:gd name="T9" fmla="*/ 2147483647 h 189"/>
                <a:gd name="T10" fmla="*/ 2147483647 w 399"/>
                <a:gd name="T11" fmla="*/ 2147483647 h 189"/>
                <a:gd name="T12" fmla="*/ 2147483647 w 399"/>
                <a:gd name="T13" fmla="*/ 2147483647 h 189"/>
                <a:gd name="T14" fmla="*/ 2147483647 w 399"/>
                <a:gd name="T15" fmla="*/ 2147483647 h 189"/>
                <a:gd name="T16" fmla="*/ 2147483647 w 399"/>
                <a:gd name="T17" fmla="*/ 2147483647 h 189"/>
                <a:gd name="T18" fmla="*/ 2147483647 w 399"/>
                <a:gd name="T19" fmla="*/ 2147483647 h 189"/>
                <a:gd name="T20" fmla="*/ 2147483647 w 399"/>
                <a:gd name="T21" fmla="*/ 2147483647 h 189"/>
                <a:gd name="T22" fmla="*/ 2147483647 w 399"/>
                <a:gd name="T23" fmla="*/ 2147483647 h 189"/>
                <a:gd name="T24" fmla="*/ 2147483647 w 399"/>
                <a:gd name="T25" fmla="*/ 2147483647 h 189"/>
                <a:gd name="T26" fmla="*/ 2147483647 w 399"/>
                <a:gd name="T27" fmla="*/ 2147483647 h 189"/>
                <a:gd name="T28" fmla="*/ 2147483647 w 399"/>
                <a:gd name="T29" fmla="*/ 2147483647 h 189"/>
                <a:gd name="T30" fmla="*/ 2147483647 w 399"/>
                <a:gd name="T31" fmla="*/ 2147483647 h 189"/>
                <a:gd name="T32" fmla="*/ 2147483647 w 399"/>
                <a:gd name="T33" fmla="*/ 2147483647 h 189"/>
                <a:gd name="T34" fmla="*/ 2147483647 w 399"/>
                <a:gd name="T35" fmla="*/ 2147483647 h 189"/>
                <a:gd name="T36" fmla="*/ 2147483647 w 399"/>
                <a:gd name="T37" fmla="*/ 2147483647 h 189"/>
                <a:gd name="T38" fmla="*/ 2147483647 w 399"/>
                <a:gd name="T39" fmla="*/ 2147483647 h 189"/>
                <a:gd name="T40" fmla="*/ 2147483647 w 399"/>
                <a:gd name="T41" fmla="*/ 2147483647 h 189"/>
                <a:gd name="T42" fmla="*/ 2147483647 w 399"/>
                <a:gd name="T43" fmla="*/ 2147483647 h 189"/>
                <a:gd name="T44" fmla="*/ 2147483647 w 399"/>
                <a:gd name="T45" fmla="*/ 2147483647 h 189"/>
                <a:gd name="T46" fmla="*/ 2147483647 w 399"/>
                <a:gd name="T47" fmla="*/ 2147483647 h 189"/>
                <a:gd name="T48" fmla="*/ 2147483647 w 399"/>
                <a:gd name="T49" fmla="*/ 2147483647 h 189"/>
                <a:gd name="T50" fmla="*/ 2147483647 w 399"/>
                <a:gd name="T51" fmla="*/ 2147483647 h 189"/>
                <a:gd name="T52" fmla="*/ 2147483647 w 399"/>
                <a:gd name="T53" fmla="*/ 2147483647 h 189"/>
                <a:gd name="T54" fmla="*/ 2147483647 w 399"/>
                <a:gd name="T55" fmla="*/ 2147483647 h 189"/>
                <a:gd name="T56" fmla="*/ 2147483647 w 399"/>
                <a:gd name="T57" fmla="*/ 2147483647 h 189"/>
                <a:gd name="T58" fmla="*/ 2147483647 w 399"/>
                <a:gd name="T59" fmla="*/ 2147483647 h 189"/>
                <a:gd name="T60" fmla="*/ 2147483647 w 399"/>
                <a:gd name="T61" fmla="*/ 2147483647 h 189"/>
                <a:gd name="T62" fmla="*/ 2147483647 w 399"/>
                <a:gd name="T63" fmla="*/ 2147483647 h 189"/>
                <a:gd name="T64" fmla="*/ 2147483647 w 399"/>
                <a:gd name="T65" fmla="*/ 2147483647 h 189"/>
                <a:gd name="T66" fmla="*/ 2147483647 w 399"/>
                <a:gd name="T67" fmla="*/ 2147483647 h 189"/>
                <a:gd name="T68" fmla="*/ 2147483647 w 399"/>
                <a:gd name="T69" fmla="*/ 2147483647 h 189"/>
                <a:gd name="T70" fmla="*/ 2147483647 w 399"/>
                <a:gd name="T71" fmla="*/ 2147483647 h 189"/>
                <a:gd name="T72" fmla="*/ 2147483647 w 399"/>
                <a:gd name="T73" fmla="*/ 2147483647 h 189"/>
                <a:gd name="T74" fmla="*/ 2147483647 w 399"/>
                <a:gd name="T75" fmla="*/ 2147483647 h 189"/>
                <a:gd name="T76" fmla="*/ 2147483647 w 399"/>
                <a:gd name="T77" fmla="*/ 2147483647 h 189"/>
                <a:gd name="T78" fmla="*/ 2147483647 w 399"/>
                <a:gd name="T79" fmla="*/ 2147483647 h 189"/>
                <a:gd name="T80" fmla="*/ 2147483647 w 399"/>
                <a:gd name="T81" fmla="*/ 2147483647 h 189"/>
                <a:gd name="T82" fmla="*/ 2147483647 w 399"/>
                <a:gd name="T83" fmla="*/ 2147483647 h 189"/>
                <a:gd name="T84" fmla="*/ 2147483647 w 399"/>
                <a:gd name="T85" fmla="*/ 2147483647 h 189"/>
                <a:gd name="T86" fmla="*/ 2147483647 w 399"/>
                <a:gd name="T87" fmla="*/ 2147483647 h 18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99"/>
                <a:gd name="T133" fmla="*/ 0 h 189"/>
                <a:gd name="T134" fmla="*/ 399 w 399"/>
                <a:gd name="T135" fmla="*/ 189 h 18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99" h="189">
                  <a:moveTo>
                    <a:pt x="0" y="59"/>
                  </a:moveTo>
                  <a:lnTo>
                    <a:pt x="306" y="0"/>
                  </a:lnTo>
                  <a:lnTo>
                    <a:pt x="310" y="24"/>
                  </a:lnTo>
                  <a:lnTo>
                    <a:pt x="318" y="46"/>
                  </a:lnTo>
                  <a:lnTo>
                    <a:pt x="324" y="70"/>
                  </a:lnTo>
                  <a:lnTo>
                    <a:pt x="330" y="96"/>
                  </a:lnTo>
                  <a:lnTo>
                    <a:pt x="338" y="120"/>
                  </a:lnTo>
                  <a:lnTo>
                    <a:pt x="341" y="135"/>
                  </a:lnTo>
                  <a:lnTo>
                    <a:pt x="399" y="126"/>
                  </a:lnTo>
                  <a:lnTo>
                    <a:pt x="397" y="143"/>
                  </a:lnTo>
                  <a:lnTo>
                    <a:pt x="395" y="166"/>
                  </a:lnTo>
                  <a:lnTo>
                    <a:pt x="392" y="177"/>
                  </a:lnTo>
                  <a:lnTo>
                    <a:pt x="373" y="180"/>
                  </a:lnTo>
                  <a:lnTo>
                    <a:pt x="362" y="183"/>
                  </a:lnTo>
                  <a:lnTo>
                    <a:pt x="356" y="189"/>
                  </a:lnTo>
                  <a:lnTo>
                    <a:pt x="348" y="188"/>
                  </a:lnTo>
                  <a:lnTo>
                    <a:pt x="345" y="180"/>
                  </a:lnTo>
                  <a:lnTo>
                    <a:pt x="343" y="170"/>
                  </a:lnTo>
                  <a:lnTo>
                    <a:pt x="338" y="166"/>
                  </a:lnTo>
                  <a:lnTo>
                    <a:pt x="330" y="161"/>
                  </a:lnTo>
                  <a:lnTo>
                    <a:pt x="322" y="158"/>
                  </a:lnTo>
                  <a:lnTo>
                    <a:pt x="313" y="158"/>
                  </a:lnTo>
                  <a:lnTo>
                    <a:pt x="308" y="153"/>
                  </a:lnTo>
                  <a:lnTo>
                    <a:pt x="308" y="143"/>
                  </a:lnTo>
                  <a:lnTo>
                    <a:pt x="305" y="129"/>
                  </a:lnTo>
                  <a:lnTo>
                    <a:pt x="306" y="118"/>
                  </a:lnTo>
                  <a:lnTo>
                    <a:pt x="306" y="112"/>
                  </a:lnTo>
                  <a:lnTo>
                    <a:pt x="303" y="105"/>
                  </a:lnTo>
                  <a:lnTo>
                    <a:pt x="300" y="97"/>
                  </a:lnTo>
                  <a:lnTo>
                    <a:pt x="292" y="96"/>
                  </a:lnTo>
                  <a:lnTo>
                    <a:pt x="287" y="94"/>
                  </a:lnTo>
                  <a:lnTo>
                    <a:pt x="289" y="88"/>
                  </a:lnTo>
                  <a:lnTo>
                    <a:pt x="292" y="85"/>
                  </a:lnTo>
                  <a:lnTo>
                    <a:pt x="295" y="78"/>
                  </a:lnTo>
                  <a:lnTo>
                    <a:pt x="295" y="72"/>
                  </a:lnTo>
                  <a:lnTo>
                    <a:pt x="295" y="61"/>
                  </a:lnTo>
                  <a:lnTo>
                    <a:pt x="292" y="54"/>
                  </a:lnTo>
                  <a:lnTo>
                    <a:pt x="294" y="48"/>
                  </a:lnTo>
                  <a:lnTo>
                    <a:pt x="297" y="43"/>
                  </a:lnTo>
                  <a:lnTo>
                    <a:pt x="300" y="38"/>
                  </a:lnTo>
                  <a:lnTo>
                    <a:pt x="303" y="31"/>
                  </a:lnTo>
                  <a:lnTo>
                    <a:pt x="300" y="21"/>
                  </a:lnTo>
                  <a:lnTo>
                    <a:pt x="295" y="21"/>
                  </a:lnTo>
                  <a:lnTo>
                    <a:pt x="294" y="24"/>
                  </a:lnTo>
                  <a:lnTo>
                    <a:pt x="291" y="32"/>
                  </a:lnTo>
                  <a:lnTo>
                    <a:pt x="287" y="38"/>
                  </a:lnTo>
                  <a:lnTo>
                    <a:pt x="283" y="46"/>
                  </a:lnTo>
                  <a:lnTo>
                    <a:pt x="279" y="50"/>
                  </a:lnTo>
                  <a:lnTo>
                    <a:pt x="275" y="54"/>
                  </a:lnTo>
                  <a:lnTo>
                    <a:pt x="270" y="59"/>
                  </a:lnTo>
                  <a:lnTo>
                    <a:pt x="267" y="62"/>
                  </a:lnTo>
                  <a:lnTo>
                    <a:pt x="264" y="65"/>
                  </a:lnTo>
                  <a:lnTo>
                    <a:pt x="260" y="67"/>
                  </a:lnTo>
                  <a:lnTo>
                    <a:pt x="260" y="70"/>
                  </a:lnTo>
                  <a:lnTo>
                    <a:pt x="264" y="72"/>
                  </a:lnTo>
                  <a:lnTo>
                    <a:pt x="265" y="75"/>
                  </a:lnTo>
                  <a:lnTo>
                    <a:pt x="268" y="80"/>
                  </a:lnTo>
                  <a:lnTo>
                    <a:pt x="270" y="86"/>
                  </a:lnTo>
                  <a:lnTo>
                    <a:pt x="271" y="99"/>
                  </a:lnTo>
                  <a:lnTo>
                    <a:pt x="271" y="110"/>
                  </a:lnTo>
                  <a:lnTo>
                    <a:pt x="271" y="118"/>
                  </a:lnTo>
                  <a:lnTo>
                    <a:pt x="273" y="126"/>
                  </a:lnTo>
                  <a:lnTo>
                    <a:pt x="275" y="131"/>
                  </a:lnTo>
                  <a:lnTo>
                    <a:pt x="278" y="139"/>
                  </a:lnTo>
                  <a:lnTo>
                    <a:pt x="281" y="142"/>
                  </a:lnTo>
                  <a:lnTo>
                    <a:pt x="283" y="148"/>
                  </a:lnTo>
                  <a:lnTo>
                    <a:pt x="289" y="153"/>
                  </a:lnTo>
                  <a:lnTo>
                    <a:pt x="294" y="159"/>
                  </a:lnTo>
                  <a:lnTo>
                    <a:pt x="294" y="166"/>
                  </a:lnTo>
                  <a:lnTo>
                    <a:pt x="297" y="177"/>
                  </a:lnTo>
                  <a:lnTo>
                    <a:pt x="299" y="181"/>
                  </a:lnTo>
                  <a:lnTo>
                    <a:pt x="295" y="185"/>
                  </a:lnTo>
                  <a:lnTo>
                    <a:pt x="287" y="180"/>
                  </a:lnTo>
                  <a:lnTo>
                    <a:pt x="278" y="178"/>
                  </a:lnTo>
                  <a:lnTo>
                    <a:pt x="273" y="175"/>
                  </a:lnTo>
                  <a:lnTo>
                    <a:pt x="270" y="172"/>
                  </a:lnTo>
                  <a:lnTo>
                    <a:pt x="265" y="170"/>
                  </a:lnTo>
                  <a:lnTo>
                    <a:pt x="257" y="170"/>
                  </a:lnTo>
                  <a:lnTo>
                    <a:pt x="251" y="167"/>
                  </a:lnTo>
                  <a:lnTo>
                    <a:pt x="243" y="169"/>
                  </a:lnTo>
                  <a:lnTo>
                    <a:pt x="237" y="166"/>
                  </a:lnTo>
                  <a:lnTo>
                    <a:pt x="227" y="164"/>
                  </a:lnTo>
                  <a:lnTo>
                    <a:pt x="222" y="162"/>
                  </a:lnTo>
                  <a:lnTo>
                    <a:pt x="216" y="158"/>
                  </a:lnTo>
                  <a:lnTo>
                    <a:pt x="214" y="151"/>
                  </a:lnTo>
                  <a:lnTo>
                    <a:pt x="216" y="143"/>
                  </a:lnTo>
                  <a:lnTo>
                    <a:pt x="219" y="137"/>
                  </a:lnTo>
                  <a:lnTo>
                    <a:pt x="221" y="127"/>
                  </a:lnTo>
                  <a:lnTo>
                    <a:pt x="219" y="120"/>
                  </a:lnTo>
                  <a:lnTo>
                    <a:pt x="216" y="113"/>
                  </a:lnTo>
                  <a:lnTo>
                    <a:pt x="211" y="105"/>
                  </a:lnTo>
                  <a:lnTo>
                    <a:pt x="200" y="100"/>
                  </a:lnTo>
                  <a:lnTo>
                    <a:pt x="190" y="99"/>
                  </a:lnTo>
                  <a:lnTo>
                    <a:pt x="183" y="97"/>
                  </a:lnTo>
                  <a:lnTo>
                    <a:pt x="178" y="93"/>
                  </a:lnTo>
                  <a:lnTo>
                    <a:pt x="178" y="86"/>
                  </a:lnTo>
                  <a:lnTo>
                    <a:pt x="176" y="81"/>
                  </a:lnTo>
                  <a:lnTo>
                    <a:pt x="171" y="77"/>
                  </a:lnTo>
                  <a:lnTo>
                    <a:pt x="163" y="77"/>
                  </a:lnTo>
                  <a:lnTo>
                    <a:pt x="157" y="77"/>
                  </a:lnTo>
                  <a:lnTo>
                    <a:pt x="152" y="77"/>
                  </a:lnTo>
                  <a:lnTo>
                    <a:pt x="152" y="72"/>
                  </a:lnTo>
                  <a:lnTo>
                    <a:pt x="148" y="65"/>
                  </a:lnTo>
                  <a:lnTo>
                    <a:pt x="144" y="58"/>
                  </a:lnTo>
                  <a:lnTo>
                    <a:pt x="140" y="51"/>
                  </a:lnTo>
                  <a:lnTo>
                    <a:pt x="135" y="46"/>
                  </a:lnTo>
                  <a:lnTo>
                    <a:pt x="127" y="43"/>
                  </a:lnTo>
                  <a:lnTo>
                    <a:pt x="121" y="43"/>
                  </a:lnTo>
                  <a:lnTo>
                    <a:pt x="114" y="45"/>
                  </a:lnTo>
                  <a:lnTo>
                    <a:pt x="108" y="46"/>
                  </a:lnTo>
                  <a:lnTo>
                    <a:pt x="103" y="50"/>
                  </a:lnTo>
                  <a:lnTo>
                    <a:pt x="95" y="54"/>
                  </a:lnTo>
                  <a:lnTo>
                    <a:pt x="90" y="61"/>
                  </a:lnTo>
                  <a:lnTo>
                    <a:pt x="86" y="65"/>
                  </a:lnTo>
                  <a:lnTo>
                    <a:pt x="79" y="67"/>
                  </a:lnTo>
                  <a:lnTo>
                    <a:pt x="73" y="69"/>
                  </a:lnTo>
                  <a:lnTo>
                    <a:pt x="70" y="65"/>
                  </a:lnTo>
                  <a:lnTo>
                    <a:pt x="68" y="62"/>
                  </a:lnTo>
                  <a:lnTo>
                    <a:pt x="65" y="61"/>
                  </a:lnTo>
                  <a:lnTo>
                    <a:pt x="62" y="62"/>
                  </a:lnTo>
                  <a:lnTo>
                    <a:pt x="60" y="65"/>
                  </a:lnTo>
                  <a:lnTo>
                    <a:pt x="59" y="70"/>
                  </a:lnTo>
                  <a:lnTo>
                    <a:pt x="57" y="72"/>
                  </a:lnTo>
                  <a:lnTo>
                    <a:pt x="54" y="75"/>
                  </a:lnTo>
                  <a:lnTo>
                    <a:pt x="52" y="78"/>
                  </a:lnTo>
                  <a:lnTo>
                    <a:pt x="51" y="80"/>
                  </a:lnTo>
                  <a:lnTo>
                    <a:pt x="49" y="81"/>
                  </a:lnTo>
                  <a:lnTo>
                    <a:pt x="46" y="80"/>
                  </a:lnTo>
                  <a:lnTo>
                    <a:pt x="41" y="80"/>
                  </a:lnTo>
                  <a:lnTo>
                    <a:pt x="38" y="83"/>
                  </a:lnTo>
                  <a:lnTo>
                    <a:pt x="33" y="89"/>
                  </a:lnTo>
                  <a:lnTo>
                    <a:pt x="13" y="116"/>
                  </a:lnTo>
                  <a:lnTo>
                    <a:pt x="9" y="116"/>
                  </a:lnTo>
                  <a:lnTo>
                    <a:pt x="0" y="59"/>
                  </a:lnTo>
                  <a:close/>
                </a:path>
              </a:pathLst>
            </a:custGeom>
            <a:solidFill>
              <a:srgbClr val="E1EFE7"/>
            </a:solidFill>
            <a:ln w="0" algn="ctr">
              <a:solidFill>
                <a:srgbClr val="59A87C"/>
              </a:solidFill>
              <a:round/>
              <a:headEnd/>
              <a:tailEnd/>
            </a:ln>
          </p:spPr>
          <p:txBody>
            <a:bodyPr lIns="101882" tIns="50941" rIns="101882" bIns="5094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Calibri"/>
                <a:ea typeface="ＭＳ Ｐゴシック" pitchFamily="34" charset="-128"/>
                <a:cs typeface="Arial" panose="020B0604020202020204" pitchFamily="34" charset="0"/>
              </a:endParaRPr>
            </a:p>
          </p:txBody>
        </p:sp>
      </p:grpSp>
      <p:grpSp>
        <p:nvGrpSpPr>
          <p:cNvPr id="42" name="Group 41">
            <a:extLst>
              <a:ext uri="{FF2B5EF4-FFF2-40B4-BE49-F238E27FC236}">
                <a16:creationId xmlns:a16="http://schemas.microsoft.com/office/drawing/2014/main" id="{66BF12A6-0964-43FE-B1AD-DFA904F734A0}"/>
              </a:ext>
            </a:extLst>
          </p:cNvPr>
          <p:cNvGrpSpPr/>
          <p:nvPr/>
        </p:nvGrpSpPr>
        <p:grpSpPr>
          <a:xfrm>
            <a:off x="4230199" y="1988889"/>
            <a:ext cx="585216" cy="585216"/>
            <a:chOff x="3108194" y="4751077"/>
            <a:chExt cx="777240" cy="772757"/>
          </a:xfrm>
        </p:grpSpPr>
        <p:sp>
          <p:nvSpPr>
            <p:cNvPr id="43" name="Oval 42">
              <a:extLst>
                <a:ext uri="{FF2B5EF4-FFF2-40B4-BE49-F238E27FC236}">
                  <a16:creationId xmlns:a16="http://schemas.microsoft.com/office/drawing/2014/main" id="{D9BB084E-812C-42F5-BFBB-FF5A0C369881}"/>
                </a:ext>
              </a:extLst>
            </p:cNvPr>
            <p:cNvSpPr/>
            <p:nvPr/>
          </p:nvSpPr>
          <p:spPr bwMode="auto">
            <a:xfrm>
              <a:off x="3108194" y="4751077"/>
              <a:ext cx="777240" cy="772757"/>
            </a:xfrm>
            <a:prstGeom prst="ellipse">
              <a:avLst/>
            </a:prstGeom>
            <a:solidFill>
              <a:schemeClr val="bg1"/>
            </a:solidFill>
            <a:ln w="38100">
              <a:solidFill>
                <a:srgbClr val="59A87C"/>
              </a:solid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44" name="State: Pennsylvania">
              <a:extLst>
                <a:ext uri="{FF2B5EF4-FFF2-40B4-BE49-F238E27FC236}">
                  <a16:creationId xmlns:a16="http://schemas.microsoft.com/office/drawing/2014/main" id="{2D93455A-A5A9-4DDE-A015-A9CA5A270ED3}"/>
                </a:ext>
              </a:extLst>
            </p:cNvPr>
            <p:cNvSpPr>
              <a:spLocks/>
            </p:cNvSpPr>
            <p:nvPr/>
          </p:nvSpPr>
          <p:spPr bwMode="auto">
            <a:xfrm>
              <a:off x="3183227" y="4924643"/>
              <a:ext cx="627175" cy="425627"/>
            </a:xfrm>
            <a:custGeom>
              <a:avLst/>
              <a:gdLst>
                <a:gd name="T0" fmla="*/ 11113 w 501"/>
                <a:gd name="T1" fmla="*/ 120650 h 330"/>
                <a:gd name="T2" fmla="*/ 31750 w 501"/>
                <a:gd name="T3" fmla="*/ 98425 h 330"/>
                <a:gd name="T4" fmla="*/ 53975 w 501"/>
                <a:gd name="T5" fmla="*/ 85725 h 330"/>
                <a:gd name="T6" fmla="*/ 68263 w 501"/>
                <a:gd name="T7" fmla="*/ 82550 h 330"/>
                <a:gd name="T8" fmla="*/ 84138 w 501"/>
                <a:gd name="T9" fmla="*/ 69850 h 330"/>
                <a:gd name="T10" fmla="*/ 92075 w 501"/>
                <a:gd name="T11" fmla="*/ 87313 h 330"/>
                <a:gd name="T12" fmla="*/ 96838 w 501"/>
                <a:gd name="T13" fmla="*/ 109538 h 330"/>
                <a:gd name="T14" fmla="*/ 661988 w 501"/>
                <a:gd name="T15" fmla="*/ 4763 h 330"/>
                <a:gd name="T16" fmla="*/ 671513 w 501"/>
                <a:gd name="T17" fmla="*/ 17463 h 330"/>
                <a:gd name="T18" fmla="*/ 693738 w 501"/>
                <a:gd name="T19" fmla="*/ 22225 h 330"/>
                <a:gd name="T20" fmla="*/ 696913 w 501"/>
                <a:gd name="T21" fmla="*/ 44450 h 330"/>
                <a:gd name="T22" fmla="*/ 704850 w 501"/>
                <a:gd name="T23" fmla="*/ 57150 h 330"/>
                <a:gd name="T24" fmla="*/ 714375 w 501"/>
                <a:gd name="T25" fmla="*/ 73025 h 330"/>
                <a:gd name="T26" fmla="*/ 747713 w 501"/>
                <a:gd name="T27" fmla="*/ 73025 h 330"/>
                <a:gd name="T28" fmla="*/ 755650 w 501"/>
                <a:gd name="T29" fmla="*/ 82550 h 330"/>
                <a:gd name="T30" fmla="*/ 747713 w 501"/>
                <a:gd name="T31" fmla="*/ 95250 h 330"/>
                <a:gd name="T32" fmla="*/ 739775 w 501"/>
                <a:gd name="T33" fmla="*/ 115888 h 330"/>
                <a:gd name="T34" fmla="*/ 735013 w 501"/>
                <a:gd name="T35" fmla="*/ 134938 h 330"/>
                <a:gd name="T36" fmla="*/ 723900 w 501"/>
                <a:gd name="T37" fmla="*/ 150813 h 330"/>
                <a:gd name="T38" fmla="*/ 719138 w 501"/>
                <a:gd name="T39" fmla="*/ 171450 h 330"/>
                <a:gd name="T40" fmla="*/ 731838 w 501"/>
                <a:gd name="T41" fmla="*/ 180975 h 330"/>
                <a:gd name="T42" fmla="*/ 730250 w 501"/>
                <a:gd name="T43" fmla="*/ 193675 h 330"/>
                <a:gd name="T44" fmla="*/ 719138 w 501"/>
                <a:gd name="T45" fmla="*/ 201613 h 330"/>
                <a:gd name="T46" fmla="*/ 719138 w 501"/>
                <a:gd name="T47" fmla="*/ 215900 h 330"/>
                <a:gd name="T48" fmla="*/ 723900 w 501"/>
                <a:gd name="T49" fmla="*/ 228600 h 330"/>
                <a:gd name="T50" fmla="*/ 731838 w 501"/>
                <a:gd name="T51" fmla="*/ 236538 h 330"/>
                <a:gd name="T52" fmla="*/ 744538 w 501"/>
                <a:gd name="T53" fmla="*/ 241300 h 330"/>
                <a:gd name="T54" fmla="*/ 749300 w 501"/>
                <a:gd name="T55" fmla="*/ 258763 h 330"/>
                <a:gd name="T56" fmla="*/ 765175 w 501"/>
                <a:gd name="T57" fmla="*/ 263525 h 330"/>
                <a:gd name="T58" fmla="*/ 779463 w 501"/>
                <a:gd name="T59" fmla="*/ 279400 h 330"/>
                <a:gd name="T60" fmla="*/ 790575 w 501"/>
                <a:gd name="T61" fmla="*/ 287338 h 330"/>
                <a:gd name="T62" fmla="*/ 795338 w 501"/>
                <a:gd name="T63" fmla="*/ 300038 h 330"/>
                <a:gd name="T64" fmla="*/ 779463 w 501"/>
                <a:gd name="T65" fmla="*/ 319088 h 330"/>
                <a:gd name="T66" fmla="*/ 766763 w 501"/>
                <a:gd name="T67" fmla="*/ 336550 h 330"/>
                <a:gd name="T68" fmla="*/ 765175 w 501"/>
                <a:gd name="T69" fmla="*/ 355600 h 330"/>
                <a:gd name="T70" fmla="*/ 742950 w 501"/>
                <a:gd name="T71" fmla="*/ 369888 h 330"/>
                <a:gd name="T72" fmla="*/ 730250 w 501"/>
                <a:gd name="T73" fmla="*/ 374650 h 330"/>
                <a:gd name="T74" fmla="*/ 717550 w 501"/>
                <a:gd name="T75" fmla="*/ 373063 h 330"/>
                <a:gd name="T76" fmla="*/ 701675 w 501"/>
                <a:gd name="T77" fmla="*/ 377825 h 330"/>
                <a:gd name="T78" fmla="*/ 687388 w 501"/>
                <a:gd name="T79" fmla="*/ 387350 h 330"/>
                <a:gd name="T80" fmla="*/ 681038 w 501"/>
                <a:gd name="T81" fmla="*/ 404813 h 330"/>
                <a:gd name="T82" fmla="*/ 58738 w 501"/>
                <a:gd name="T83" fmla="*/ 485775 h 330"/>
                <a:gd name="T84" fmla="*/ 49213 w 501"/>
                <a:gd name="T85" fmla="*/ 458788 h 330"/>
                <a:gd name="T86" fmla="*/ 46038 w 501"/>
                <a:gd name="T87" fmla="*/ 412750 h 330"/>
                <a:gd name="T88" fmla="*/ 42863 w 501"/>
                <a:gd name="T89" fmla="*/ 390525 h 330"/>
                <a:gd name="T90" fmla="*/ 42863 w 501"/>
                <a:gd name="T91" fmla="*/ 360363 h 330"/>
                <a:gd name="T92" fmla="*/ 36513 w 501"/>
                <a:gd name="T93" fmla="*/ 331788 h 330"/>
                <a:gd name="T94" fmla="*/ 23813 w 501"/>
                <a:gd name="T95" fmla="*/ 296863 h 330"/>
                <a:gd name="T96" fmla="*/ 20638 w 501"/>
                <a:gd name="T97" fmla="*/ 257175 h 330"/>
                <a:gd name="T98" fmla="*/ 15875 w 501"/>
                <a:gd name="T99" fmla="*/ 223838 h 330"/>
                <a:gd name="T100" fmla="*/ 6350 w 501"/>
                <a:gd name="T101" fmla="*/ 185738 h 330"/>
                <a:gd name="T102" fmla="*/ 0 w 501"/>
                <a:gd name="T103" fmla="*/ 125413 h 33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01"/>
                <a:gd name="T157" fmla="*/ 0 h 330"/>
                <a:gd name="T158" fmla="*/ 501 w 501"/>
                <a:gd name="T159" fmla="*/ 330 h 33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01" h="330">
                  <a:moveTo>
                    <a:pt x="0" y="81"/>
                  </a:moveTo>
                  <a:lnTo>
                    <a:pt x="7" y="76"/>
                  </a:lnTo>
                  <a:lnTo>
                    <a:pt x="15" y="65"/>
                  </a:lnTo>
                  <a:lnTo>
                    <a:pt x="20" y="62"/>
                  </a:lnTo>
                  <a:lnTo>
                    <a:pt x="24" y="58"/>
                  </a:lnTo>
                  <a:lnTo>
                    <a:pt x="34" y="54"/>
                  </a:lnTo>
                  <a:lnTo>
                    <a:pt x="39" y="54"/>
                  </a:lnTo>
                  <a:lnTo>
                    <a:pt x="43" y="52"/>
                  </a:lnTo>
                  <a:lnTo>
                    <a:pt x="48" y="47"/>
                  </a:lnTo>
                  <a:lnTo>
                    <a:pt x="53" y="44"/>
                  </a:lnTo>
                  <a:lnTo>
                    <a:pt x="56" y="39"/>
                  </a:lnTo>
                  <a:lnTo>
                    <a:pt x="58" y="55"/>
                  </a:lnTo>
                  <a:lnTo>
                    <a:pt x="59" y="65"/>
                  </a:lnTo>
                  <a:lnTo>
                    <a:pt x="61" y="69"/>
                  </a:lnTo>
                  <a:lnTo>
                    <a:pt x="407" y="0"/>
                  </a:lnTo>
                  <a:lnTo>
                    <a:pt x="417" y="3"/>
                  </a:lnTo>
                  <a:lnTo>
                    <a:pt x="418" y="8"/>
                  </a:lnTo>
                  <a:lnTo>
                    <a:pt x="423" y="11"/>
                  </a:lnTo>
                  <a:lnTo>
                    <a:pt x="433" y="12"/>
                  </a:lnTo>
                  <a:lnTo>
                    <a:pt x="437" y="14"/>
                  </a:lnTo>
                  <a:lnTo>
                    <a:pt x="439" y="22"/>
                  </a:lnTo>
                  <a:lnTo>
                    <a:pt x="439" y="28"/>
                  </a:lnTo>
                  <a:lnTo>
                    <a:pt x="442" y="35"/>
                  </a:lnTo>
                  <a:lnTo>
                    <a:pt x="444" y="36"/>
                  </a:lnTo>
                  <a:lnTo>
                    <a:pt x="449" y="42"/>
                  </a:lnTo>
                  <a:lnTo>
                    <a:pt x="450" y="46"/>
                  </a:lnTo>
                  <a:lnTo>
                    <a:pt x="463" y="46"/>
                  </a:lnTo>
                  <a:lnTo>
                    <a:pt x="471" y="46"/>
                  </a:lnTo>
                  <a:lnTo>
                    <a:pt x="472" y="49"/>
                  </a:lnTo>
                  <a:lnTo>
                    <a:pt x="476" y="52"/>
                  </a:lnTo>
                  <a:lnTo>
                    <a:pt x="474" y="58"/>
                  </a:lnTo>
                  <a:lnTo>
                    <a:pt x="471" y="60"/>
                  </a:lnTo>
                  <a:lnTo>
                    <a:pt x="468" y="68"/>
                  </a:lnTo>
                  <a:lnTo>
                    <a:pt x="466" y="73"/>
                  </a:lnTo>
                  <a:lnTo>
                    <a:pt x="466" y="79"/>
                  </a:lnTo>
                  <a:lnTo>
                    <a:pt x="463" y="85"/>
                  </a:lnTo>
                  <a:lnTo>
                    <a:pt x="460" y="89"/>
                  </a:lnTo>
                  <a:lnTo>
                    <a:pt x="456" y="95"/>
                  </a:lnTo>
                  <a:lnTo>
                    <a:pt x="453" y="101"/>
                  </a:lnTo>
                  <a:lnTo>
                    <a:pt x="453" y="108"/>
                  </a:lnTo>
                  <a:lnTo>
                    <a:pt x="456" y="111"/>
                  </a:lnTo>
                  <a:lnTo>
                    <a:pt x="461" y="114"/>
                  </a:lnTo>
                  <a:lnTo>
                    <a:pt x="461" y="120"/>
                  </a:lnTo>
                  <a:lnTo>
                    <a:pt x="460" y="122"/>
                  </a:lnTo>
                  <a:lnTo>
                    <a:pt x="456" y="125"/>
                  </a:lnTo>
                  <a:lnTo>
                    <a:pt x="453" y="127"/>
                  </a:lnTo>
                  <a:lnTo>
                    <a:pt x="452" y="131"/>
                  </a:lnTo>
                  <a:lnTo>
                    <a:pt x="453" y="136"/>
                  </a:lnTo>
                  <a:lnTo>
                    <a:pt x="453" y="141"/>
                  </a:lnTo>
                  <a:lnTo>
                    <a:pt x="456" y="144"/>
                  </a:lnTo>
                  <a:lnTo>
                    <a:pt x="458" y="147"/>
                  </a:lnTo>
                  <a:lnTo>
                    <a:pt x="461" y="149"/>
                  </a:lnTo>
                  <a:lnTo>
                    <a:pt x="466" y="151"/>
                  </a:lnTo>
                  <a:lnTo>
                    <a:pt x="469" y="152"/>
                  </a:lnTo>
                  <a:lnTo>
                    <a:pt x="469" y="160"/>
                  </a:lnTo>
                  <a:lnTo>
                    <a:pt x="472" y="163"/>
                  </a:lnTo>
                  <a:lnTo>
                    <a:pt x="477" y="165"/>
                  </a:lnTo>
                  <a:lnTo>
                    <a:pt x="482" y="166"/>
                  </a:lnTo>
                  <a:lnTo>
                    <a:pt x="485" y="171"/>
                  </a:lnTo>
                  <a:lnTo>
                    <a:pt x="491" y="176"/>
                  </a:lnTo>
                  <a:lnTo>
                    <a:pt x="495" y="178"/>
                  </a:lnTo>
                  <a:lnTo>
                    <a:pt x="498" y="181"/>
                  </a:lnTo>
                  <a:lnTo>
                    <a:pt x="501" y="184"/>
                  </a:lnTo>
                  <a:lnTo>
                    <a:pt x="501" y="189"/>
                  </a:lnTo>
                  <a:lnTo>
                    <a:pt x="499" y="192"/>
                  </a:lnTo>
                  <a:lnTo>
                    <a:pt x="491" y="201"/>
                  </a:lnTo>
                  <a:lnTo>
                    <a:pt x="487" y="206"/>
                  </a:lnTo>
                  <a:lnTo>
                    <a:pt x="483" y="212"/>
                  </a:lnTo>
                  <a:lnTo>
                    <a:pt x="482" y="217"/>
                  </a:lnTo>
                  <a:lnTo>
                    <a:pt x="482" y="224"/>
                  </a:lnTo>
                  <a:lnTo>
                    <a:pt x="476" y="228"/>
                  </a:lnTo>
                  <a:lnTo>
                    <a:pt x="468" y="233"/>
                  </a:lnTo>
                  <a:lnTo>
                    <a:pt x="464" y="235"/>
                  </a:lnTo>
                  <a:lnTo>
                    <a:pt x="460" y="236"/>
                  </a:lnTo>
                  <a:lnTo>
                    <a:pt x="456" y="236"/>
                  </a:lnTo>
                  <a:lnTo>
                    <a:pt x="452" y="235"/>
                  </a:lnTo>
                  <a:lnTo>
                    <a:pt x="447" y="235"/>
                  </a:lnTo>
                  <a:lnTo>
                    <a:pt x="442" y="238"/>
                  </a:lnTo>
                  <a:lnTo>
                    <a:pt x="437" y="239"/>
                  </a:lnTo>
                  <a:lnTo>
                    <a:pt x="433" y="244"/>
                  </a:lnTo>
                  <a:lnTo>
                    <a:pt x="429" y="251"/>
                  </a:lnTo>
                  <a:lnTo>
                    <a:pt x="429" y="255"/>
                  </a:lnTo>
                  <a:lnTo>
                    <a:pt x="37" y="330"/>
                  </a:lnTo>
                  <a:lnTo>
                    <a:pt x="37" y="306"/>
                  </a:lnTo>
                  <a:lnTo>
                    <a:pt x="35" y="300"/>
                  </a:lnTo>
                  <a:lnTo>
                    <a:pt x="31" y="289"/>
                  </a:lnTo>
                  <a:lnTo>
                    <a:pt x="29" y="282"/>
                  </a:lnTo>
                  <a:lnTo>
                    <a:pt x="29" y="260"/>
                  </a:lnTo>
                  <a:lnTo>
                    <a:pt x="27" y="252"/>
                  </a:lnTo>
                  <a:lnTo>
                    <a:pt x="27" y="246"/>
                  </a:lnTo>
                  <a:lnTo>
                    <a:pt x="27" y="236"/>
                  </a:lnTo>
                  <a:lnTo>
                    <a:pt x="27" y="227"/>
                  </a:lnTo>
                  <a:lnTo>
                    <a:pt x="26" y="216"/>
                  </a:lnTo>
                  <a:lnTo>
                    <a:pt x="23" y="209"/>
                  </a:lnTo>
                  <a:lnTo>
                    <a:pt x="20" y="197"/>
                  </a:lnTo>
                  <a:lnTo>
                    <a:pt x="15" y="187"/>
                  </a:lnTo>
                  <a:lnTo>
                    <a:pt x="15" y="178"/>
                  </a:lnTo>
                  <a:lnTo>
                    <a:pt x="13" y="162"/>
                  </a:lnTo>
                  <a:lnTo>
                    <a:pt x="12" y="152"/>
                  </a:lnTo>
                  <a:lnTo>
                    <a:pt x="10" y="141"/>
                  </a:lnTo>
                  <a:lnTo>
                    <a:pt x="7" y="128"/>
                  </a:lnTo>
                  <a:lnTo>
                    <a:pt x="4" y="117"/>
                  </a:lnTo>
                  <a:lnTo>
                    <a:pt x="2" y="106"/>
                  </a:lnTo>
                  <a:lnTo>
                    <a:pt x="0" y="79"/>
                  </a:lnTo>
                  <a:lnTo>
                    <a:pt x="0" y="81"/>
                  </a:lnTo>
                  <a:close/>
                </a:path>
              </a:pathLst>
            </a:custGeom>
            <a:solidFill>
              <a:srgbClr val="E1EFE7"/>
            </a:solidFill>
            <a:ln w="0" algn="ctr">
              <a:solidFill>
                <a:srgbClr val="59A87C"/>
              </a:solidFill>
              <a:round/>
              <a:headEnd/>
              <a:tailEnd/>
            </a:ln>
            <a:effectLst/>
          </p:spPr>
          <p:txBody>
            <a:bodyPr lIns="101882" tIns="50941" rIns="101882" bIns="5094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Calibri"/>
                <a:ea typeface="ＭＳ Ｐゴシック" pitchFamily="34" charset="-128"/>
                <a:cs typeface="Arial" panose="020B0604020202020204" pitchFamily="34" charset="0"/>
              </a:endParaRPr>
            </a:p>
          </p:txBody>
        </p:sp>
      </p:grpSp>
      <p:grpSp>
        <p:nvGrpSpPr>
          <p:cNvPr id="8" name="Group 7">
            <a:extLst>
              <a:ext uri="{FF2B5EF4-FFF2-40B4-BE49-F238E27FC236}">
                <a16:creationId xmlns:a16="http://schemas.microsoft.com/office/drawing/2014/main" id="{F5625472-E41F-4FB2-B26F-B0080060A933}"/>
              </a:ext>
            </a:extLst>
          </p:cNvPr>
          <p:cNvGrpSpPr/>
          <p:nvPr/>
        </p:nvGrpSpPr>
        <p:grpSpPr>
          <a:xfrm>
            <a:off x="6883244" y="1980738"/>
            <a:ext cx="585216" cy="585216"/>
            <a:chOff x="5925932" y="2107352"/>
            <a:chExt cx="585216" cy="585216"/>
          </a:xfrm>
        </p:grpSpPr>
        <p:sp>
          <p:nvSpPr>
            <p:cNvPr id="55" name="Oval 54">
              <a:extLst>
                <a:ext uri="{FF2B5EF4-FFF2-40B4-BE49-F238E27FC236}">
                  <a16:creationId xmlns:a16="http://schemas.microsoft.com/office/drawing/2014/main" id="{AB76BE69-C39A-49E9-AE65-4F099C4DB1F4}"/>
                </a:ext>
              </a:extLst>
            </p:cNvPr>
            <p:cNvSpPr/>
            <p:nvPr/>
          </p:nvSpPr>
          <p:spPr bwMode="auto">
            <a:xfrm>
              <a:off x="5925932" y="2107352"/>
              <a:ext cx="585216" cy="585216"/>
            </a:xfrm>
            <a:prstGeom prst="ellipse">
              <a:avLst/>
            </a:prstGeom>
            <a:solidFill>
              <a:schemeClr val="bg1"/>
            </a:solidFill>
            <a:ln w="38100">
              <a:solidFill>
                <a:srgbClr val="59A87C"/>
              </a:solid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57" name="State: Washington">
              <a:extLst>
                <a:ext uri="{FF2B5EF4-FFF2-40B4-BE49-F238E27FC236}">
                  <a16:creationId xmlns:a16="http://schemas.microsoft.com/office/drawing/2014/main" id="{E68FDA29-C7DD-445C-92B6-C5120504C01A}"/>
                </a:ext>
              </a:extLst>
            </p:cNvPr>
            <p:cNvSpPr>
              <a:spLocks/>
            </p:cNvSpPr>
            <p:nvPr/>
          </p:nvSpPr>
          <p:spPr bwMode="auto">
            <a:xfrm>
              <a:off x="6004399" y="2225134"/>
              <a:ext cx="436087" cy="349386"/>
            </a:xfrm>
            <a:custGeom>
              <a:avLst/>
              <a:gdLst>
                <a:gd name="T0" fmla="*/ 2147483647 w 571"/>
                <a:gd name="T1" fmla="*/ 2147483647 h 448"/>
                <a:gd name="T2" fmla="*/ 2147483647 w 571"/>
                <a:gd name="T3" fmla="*/ 2147483647 h 448"/>
                <a:gd name="T4" fmla="*/ 2147483647 w 571"/>
                <a:gd name="T5" fmla="*/ 2147483647 h 448"/>
                <a:gd name="T6" fmla="*/ 2147483647 w 571"/>
                <a:gd name="T7" fmla="*/ 2147483647 h 448"/>
                <a:gd name="T8" fmla="*/ 2147483647 w 571"/>
                <a:gd name="T9" fmla="*/ 2147483647 h 448"/>
                <a:gd name="T10" fmla="*/ 2147483647 w 571"/>
                <a:gd name="T11" fmla="*/ 2147483647 h 448"/>
                <a:gd name="T12" fmla="*/ 2147483647 w 571"/>
                <a:gd name="T13" fmla="*/ 2147483647 h 448"/>
                <a:gd name="T14" fmla="*/ 2147483647 w 571"/>
                <a:gd name="T15" fmla="*/ 2147483647 h 448"/>
                <a:gd name="T16" fmla="*/ 2147483647 w 571"/>
                <a:gd name="T17" fmla="*/ 2147483647 h 448"/>
                <a:gd name="T18" fmla="*/ 2147483647 w 571"/>
                <a:gd name="T19" fmla="*/ 2147483647 h 448"/>
                <a:gd name="T20" fmla="*/ 2147483647 w 571"/>
                <a:gd name="T21" fmla="*/ 2147483647 h 448"/>
                <a:gd name="T22" fmla="*/ 2147483647 w 571"/>
                <a:gd name="T23" fmla="*/ 2147483647 h 448"/>
                <a:gd name="T24" fmla="*/ 2147483647 w 571"/>
                <a:gd name="T25" fmla="*/ 2147483647 h 448"/>
                <a:gd name="T26" fmla="*/ 2147483647 w 571"/>
                <a:gd name="T27" fmla="*/ 2147483647 h 448"/>
                <a:gd name="T28" fmla="*/ 2147483647 w 571"/>
                <a:gd name="T29" fmla="*/ 2147483647 h 448"/>
                <a:gd name="T30" fmla="*/ 2147483647 w 571"/>
                <a:gd name="T31" fmla="*/ 2147483647 h 448"/>
                <a:gd name="T32" fmla="*/ 2147483647 w 571"/>
                <a:gd name="T33" fmla="*/ 2147483647 h 448"/>
                <a:gd name="T34" fmla="*/ 2147483647 w 571"/>
                <a:gd name="T35" fmla="*/ 2147483647 h 448"/>
                <a:gd name="T36" fmla="*/ 2147483647 w 571"/>
                <a:gd name="T37" fmla="*/ 2147483647 h 448"/>
                <a:gd name="T38" fmla="*/ 2147483647 w 571"/>
                <a:gd name="T39" fmla="*/ 2147483647 h 448"/>
                <a:gd name="T40" fmla="*/ 2147483647 w 571"/>
                <a:gd name="T41" fmla="*/ 2147483647 h 448"/>
                <a:gd name="T42" fmla="*/ 2147483647 w 571"/>
                <a:gd name="T43" fmla="*/ 2147483647 h 448"/>
                <a:gd name="T44" fmla="*/ 2147483647 w 571"/>
                <a:gd name="T45" fmla="*/ 2147483647 h 448"/>
                <a:gd name="T46" fmla="*/ 2147483647 w 571"/>
                <a:gd name="T47" fmla="*/ 2147483647 h 448"/>
                <a:gd name="T48" fmla="*/ 2147483647 w 571"/>
                <a:gd name="T49" fmla="*/ 2147483647 h 448"/>
                <a:gd name="T50" fmla="*/ 2147483647 w 571"/>
                <a:gd name="T51" fmla="*/ 2147483647 h 448"/>
                <a:gd name="T52" fmla="*/ 2147483647 w 571"/>
                <a:gd name="T53" fmla="*/ 2147483647 h 448"/>
                <a:gd name="T54" fmla="*/ 2147483647 w 571"/>
                <a:gd name="T55" fmla="*/ 2147483647 h 448"/>
                <a:gd name="T56" fmla="*/ 2147483647 w 571"/>
                <a:gd name="T57" fmla="*/ 2147483647 h 448"/>
                <a:gd name="T58" fmla="*/ 2147483647 w 571"/>
                <a:gd name="T59" fmla="*/ 2147483647 h 448"/>
                <a:gd name="T60" fmla="*/ 2147483647 w 571"/>
                <a:gd name="T61" fmla="*/ 2147483647 h 448"/>
                <a:gd name="T62" fmla="*/ 2147483647 w 571"/>
                <a:gd name="T63" fmla="*/ 2147483647 h 448"/>
                <a:gd name="T64" fmla="*/ 2147483647 w 571"/>
                <a:gd name="T65" fmla="*/ 2147483647 h 448"/>
                <a:gd name="T66" fmla="*/ 2147483647 w 571"/>
                <a:gd name="T67" fmla="*/ 2147483647 h 448"/>
                <a:gd name="T68" fmla="*/ 2147483647 w 571"/>
                <a:gd name="T69" fmla="*/ 2147483647 h 448"/>
                <a:gd name="T70" fmla="*/ 2147483647 w 571"/>
                <a:gd name="T71" fmla="*/ 2147483647 h 448"/>
                <a:gd name="T72" fmla="*/ 2147483647 w 571"/>
                <a:gd name="T73" fmla="*/ 2147483647 h 448"/>
                <a:gd name="T74" fmla="*/ 2147483647 w 571"/>
                <a:gd name="T75" fmla="*/ 2147483647 h 448"/>
                <a:gd name="T76" fmla="*/ 2147483647 w 571"/>
                <a:gd name="T77" fmla="*/ 2147483647 h 448"/>
                <a:gd name="T78" fmla="*/ 2147483647 w 571"/>
                <a:gd name="T79" fmla="*/ 2147483647 h 448"/>
                <a:gd name="T80" fmla="*/ 2147483647 w 571"/>
                <a:gd name="T81" fmla="*/ 2147483647 h 448"/>
                <a:gd name="T82" fmla="*/ 2147483647 w 571"/>
                <a:gd name="T83" fmla="*/ 2147483647 h 448"/>
                <a:gd name="T84" fmla="*/ 2147483647 w 571"/>
                <a:gd name="T85" fmla="*/ 2147483647 h 448"/>
                <a:gd name="T86" fmla="*/ 2147483647 w 571"/>
                <a:gd name="T87" fmla="*/ 2147483647 h 448"/>
                <a:gd name="T88" fmla="*/ 2147483647 w 571"/>
                <a:gd name="T89" fmla="*/ 2147483647 h 448"/>
                <a:gd name="T90" fmla="*/ 2147483647 w 571"/>
                <a:gd name="T91" fmla="*/ 2147483647 h 448"/>
                <a:gd name="T92" fmla="*/ 2147483647 w 571"/>
                <a:gd name="T93" fmla="*/ 2147483647 h 448"/>
                <a:gd name="T94" fmla="*/ 2147483647 w 571"/>
                <a:gd name="T95" fmla="*/ 2147483647 h 448"/>
                <a:gd name="T96" fmla="*/ 2147483647 w 571"/>
                <a:gd name="T97" fmla="*/ 2147483647 h 448"/>
                <a:gd name="T98" fmla="*/ 2147483647 w 571"/>
                <a:gd name="T99" fmla="*/ 2147483647 h 448"/>
                <a:gd name="T100" fmla="*/ 2147483647 w 571"/>
                <a:gd name="T101" fmla="*/ 2147483647 h 448"/>
                <a:gd name="T102" fmla="*/ 2147483647 w 571"/>
                <a:gd name="T103" fmla="*/ 0 h 4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71"/>
                <a:gd name="T157" fmla="*/ 0 h 448"/>
                <a:gd name="T158" fmla="*/ 571 w 571"/>
                <a:gd name="T159" fmla="*/ 448 h 4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71" h="448">
                  <a:moveTo>
                    <a:pt x="185" y="0"/>
                  </a:moveTo>
                  <a:lnTo>
                    <a:pt x="181" y="12"/>
                  </a:lnTo>
                  <a:lnTo>
                    <a:pt x="183" y="17"/>
                  </a:lnTo>
                  <a:lnTo>
                    <a:pt x="189" y="23"/>
                  </a:lnTo>
                  <a:lnTo>
                    <a:pt x="196" y="31"/>
                  </a:lnTo>
                  <a:lnTo>
                    <a:pt x="199" y="38"/>
                  </a:lnTo>
                  <a:lnTo>
                    <a:pt x="197" y="39"/>
                  </a:lnTo>
                  <a:lnTo>
                    <a:pt x="193" y="44"/>
                  </a:lnTo>
                  <a:lnTo>
                    <a:pt x="188" y="50"/>
                  </a:lnTo>
                  <a:lnTo>
                    <a:pt x="185" y="52"/>
                  </a:lnTo>
                  <a:lnTo>
                    <a:pt x="178" y="57"/>
                  </a:lnTo>
                  <a:lnTo>
                    <a:pt x="177" y="62"/>
                  </a:lnTo>
                  <a:lnTo>
                    <a:pt x="178" y="65"/>
                  </a:lnTo>
                  <a:lnTo>
                    <a:pt x="185" y="71"/>
                  </a:lnTo>
                  <a:lnTo>
                    <a:pt x="185" y="76"/>
                  </a:lnTo>
                  <a:lnTo>
                    <a:pt x="185" y="84"/>
                  </a:lnTo>
                  <a:lnTo>
                    <a:pt x="185" y="92"/>
                  </a:lnTo>
                  <a:lnTo>
                    <a:pt x="185" y="104"/>
                  </a:lnTo>
                  <a:lnTo>
                    <a:pt x="183" y="111"/>
                  </a:lnTo>
                  <a:lnTo>
                    <a:pt x="178" y="120"/>
                  </a:lnTo>
                  <a:lnTo>
                    <a:pt x="175" y="127"/>
                  </a:lnTo>
                  <a:lnTo>
                    <a:pt x="172" y="131"/>
                  </a:lnTo>
                  <a:lnTo>
                    <a:pt x="170" y="136"/>
                  </a:lnTo>
                  <a:lnTo>
                    <a:pt x="166" y="133"/>
                  </a:lnTo>
                  <a:lnTo>
                    <a:pt x="166" y="127"/>
                  </a:lnTo>
                  <a:lnTo>
                    <a:pt x="159" y="125"/>
                  </a:lnTo>
                  <a:lnTo>
                    <a:pt x="154" y="128"/>
                  </a:lnTo>
                  <a:lnTo>
                    <a:pt x="148" y="131"/>
                  </a:lnTo>
                  <a:lnTo>
                    <a:pt x="143" y="139"/>
                  </a:lnTo>
                  <a:lnTo>
                    <a:pt x="142" y="147"/>
                  </a:lnTo>
                  <a:lnTo>
                    <a:pt x="139" y="154"/>
                  </a:lnTo>
                  <a:lnTo>
                    <a:pt x="134" y="158"/>
                  </a:lnTo>
                  <a:lnTo>
                    <a:pt x="126" y="160"/>
                  </a:lnTo>
                  <a:lnTo>
                    <a:pt x="121" y="163"/>
                  </a:lnTo>
                  <a:lnTo>
                    <a:pt x="113" y="166"/>
                  </a:lnTo>
                  <a:lnTo>
                    <a:pt x="107" y="162"/>
                  </a:lnTo>
                  <a:lnTo>
                    <a:pt x="105" y="158"/>
                  </a:lnTo>
                  <a:lnTo>
                    <a:pt x="107" y="152"/>
                  </a:lnTo>
                  <a:lnTo>
                    <a:pt x="110" y="146"/>
                  </a:lnTo>
                  <a:lnTo>
                    <a:pt x="115" y="139"/>
                  </a:lnTo>
                  <a:lnTo>
                    <a:pt x="121" y="136"/>
                  </a:lnTo>
                  <a:lnTo>
                    <a:pt x="124" y="130"/>
                  </a:lnTo>
                  <a:lnTo>
                    <a:pt x="127" y="125"/>
                  </a:lnTo>
                  <a:lnTo>
                    <a:pt x="135" y="122"/>
                  </a:lnTo>
                  <a:lnTo>
                    <a:pt x="142" y="117"/>
                  </a:lnTo>
                  <a:lnTo>
                    <a:pt x="147" y="114"/>
                  </a:lnTo>
                  <a:lnTo>
                    <a:pt x="151" y="112"/>
                  </a:lnTo>
                  <a:lnTo>
                    <a:pt x="154" y="108"/>
                  </a:lnTo>
                  <a:lnTo>
                    <a:pt x="156" y="103"/>
                  </a:lnTo>
                  <a:lnTo>
                    <a:pt x="156" y="98"/>
                  </a:lnTo>
                  <a:lnTo>
                    <a:pt x="156" y="93"/>
                  </a:lnTo>
                  <a:lnTo>
                    <a:pt x="151" y="90"/>
                  </a:lnTo>
                  <a:lnTo>
                    <a:pt x="145" y="90"/>
                  </a:lnTo>
                  <a:lnTo>
                    <a:pt x="129" y="77"/>
                  </a:lnTo>
                  <a:lnTo>
                    <a:pt x="120" y="71"/>
                  </a:lnTo>
                  <a:lnTo>
                    <a:pt x="110" y="66"/>
                  </a:lnTo>
                  <a:lnTo>
                    <a:pt x="96" y="62"/>
                  </a:lnTo>
                  <a:lnTo>
                    <a:pt x="85" y="55"/>
                  </a:lnTo>
                  <a:lnTo>
                    <a:pt x="42" y="19"/>
                  </a:lnTo>
                  <a:lnTo>
                    <a:pt x="37" y="17"/>
                  </a:lnTo>
                  <a:lnTo>
                    <a:pt x="31" y="22"/>
                  </a:lnTo>
                  <a:lnTo>
                    <a:pt x="26" y="30"/>
                  </a:lnTo>
                  <a:lnTo>
                    <a:pt x="21" y="39"/>
                  </a:lnTo>
                  <a:lnTo>
                    <a:pt x="19" y="46"/>
                  </a:lnTo>
                  <a:lnTo>
                    <a:pt x="18" y="50"/>
                  </a:lnTo>
                  <a:lnTo>
                    <a:pt x="18" y="57"/>
                  </a:lnTo>
                  <a:lnTo>
                    <a:pt x="18" y="62"/>
                  </a:lnTo>
                  <a:lnTo>
                    <a:pt x="23" y="68"/>
                  </a:lnTo>
                  <a:lnTo>
                    <a:pt x="27" y="76"/>
                  </a:lnTo>
                  <a:lnTo>
                    <a:pt x="24" y="89"/>
                  </a:lnTo>
                  <a:lnTo>
                    <a:pt x="24" y="100"/>
                  </a:lnTo>
                  <a:lnTo>
                    <a:pt x="23" y="111"/>
                  </a:lnTo>
                  <a:lnTo>
                    <a:pt x="21" y="125"/>
                  </a:lnTo>
                  <a:lnTo>
                    <a:pt x="21" y="133"/>
                  </a:lnTo>
                  <a:lnTo>
                    <a:pt x="21" y="143"/>
                  </a:lnTo>
                  <a:lnTo>
                    <a:pt x="18" y="149"/>
                  </a:lnTo>
                  <a:lnTo>
                    <a:pt x="16" y="160"/>
                  </a:lnTo>
                  <a:lnTo>
                    <a:pt x="16" y="165"/>
                  </a:lnTo>
                  <a:lnTo>
                    <a:pt x="18" y="170"/>
                  </a:lnTo>
                  <a:lnTo>
                    <a:pt x="24" y="174"/>
                  </a:lnTo>
                  <a:lnTo>
                    <a:pt x="29" y="176"/>
                  </a:lnTo>
                  <a:lnTo>
                    <a:pt x="27" y="181"/>
                  </a:lnTo>
                  <a:lnTo>
                    <a:pt x="21" y="187"/>
                  </a:lnTo>
                  <a:lnTo>
                    <a:pt x="16" y="190"/>
                  </a:lnTo>
                  <a:lnTo>
                    <a:pt x="11" y="197"/>
                  </a:lnTo>
                  <a:lnTo>
                    <a:pt x="13" y="201"/>
                  </a:lnTo>
                  <a:lnTo>
                    <a:pt x="18" y="205"/>
                  </a:lnTo>
                  <a:lnTo>
                    <a:pt x="26" y="208"/>
                  </a:lnTo>
                  <a:lnTo>
                    <a:pt x="23" y="214"/>
                  </a:lnTo>
                  <a:lnTo>
                    <a:pt x="19" y="222"/>
                  </a:lnTo>
                  <a:lnTo>
                    <a:pt x="15" y="225"/>
                  </a:lnTo>
                  <a:lnTo>
                    <a:pt x="11" y="220"/>
                  </a:lnTo>
                  <a:lnTo>
                    <a:pt x="8" y="217"/>
                  </a:lnTo>
                  <a:lnTo>
                    <a:pt x="7" y="224"/>
                  </a:lnTo>
                  <a:lnTo>
                    <a:pt x="8" y="230"/>
                  </a:lnTo>
                  <a:lnTo>
                    <a:pt x="5" y="235"/>
                  </a:lnTo>
                  <a:lnTo>
                    <a:pt x="0" y="241"/>
                  </a:lnTo>
                  <a:lnTo>
                    <a:pt x="2" y="249"/>
                  </a:lnTo>
                  <a:lnTo>
                    <a:pt x="7" y="254"/>
                  </a:lnTo>
                  <a:lnTo>
                    <a:pt x="16" y="259"/>
                  </a:lnTo>
                  <a:lnTo>
                    <a:pt x="27" y="263"/>
                  </a:lnTo>
                  <a:lnTo>
                    <a:pt x="34" y="266"/>
                  </a:lnTo>
                  <a:lnTo>
                    <a:pt x="38" y="271"/>
                  </a:lnTo>
                  <a:lnTo>
                    <a:pt x="43" y="278"/>
                  </a:lnTo>
                  <a:lnTo>
                    <a:pt x="50" y="287"/>
                  </a:lnTo>
                  <a:lnTo>
                    <a:pt x="53" y="294"/>
                  </a:lnTo>
                  <a:lnTo>
                    <a:pt x="59" y="306"/>
                  </a:lnTo>
                  <a:lnTo>
                    <a:pt x="59" y="319"/>
                  </a:lnTo>
                  <a:lnTo>
                    <a:pt x="58" y="332"/>
                  </a:lnTo>
                  <a:lnTo>
                    <a:pt x="58" y="349"/>
                  </a:lnTo>
                  <a:lnTo>
                    <a:pt x="65" y="363"/>
                  </a:lnTo>
                  <a:lnTo>
                    <a:pt x="73" y="367"/>
                  </a:lnTo>
                  <a:lnTo>
                    <a:pt x="81" y="371"/>
                  </a:lnTo>
                  <a:lnTo>
                    <a:pt x="89" y="376"/>
                  </a:lnTo>
                  <a:lnTo>
                    <a:pt x="96" y="376"/>
                  </a:lnTo>
                  <a:lnTo>
                    <a:pt x="115" y="373"/>
                  </a:lnTo>
                  <a:lnTo>
                    <a:pt x="126" y="373"/>
                  </a:lnTo>
                  <a:lnTo>
                    <a:pt x="135" y="371"/>
                  </a:lnTo>
                  <a:lnTo>
                    <a:pt x="145" y="375"/>
                  </a:lnTo>
                  <a:lnTo>
                    <a:pt x="156" y="379"/>
                  </a:lnTo>
                  <a:lnTo>
                    <a:pt x="172" y="394"/>
                  </a:lnTo>
                  <a:lnTo>
                    <a:pt x="183" y="394"/>
                  </a:lnTo>
                  <a:lnTo>
                    <a:pt x="213" y="392"/>
                  </a:lnTo>
                  <a:lnTo>
                    <a:pt x="215" y="398"/>
                  </a:lnTo>
                  <a:lnTo>
                    <a:pt x="226" y="405"/>
                  </a:lnTo>
                  <a:lnTo>
                    <a:pt x="239" y="406"/>
                  </a:lnTo>
                  <a:lnTo>
                    <a:pt x="256" y="402"/>
                  </a:lnTo>
                  <a:lnTo>
                    <a:pt x="263" y="400"/>
                  </a:lnTo>
                  <a:lnTo>
                    <a:pt x="285" y="406"/>
                  </a:lnTo>
                  <a:lnTo>
                    <a:pt x="293" y="402"/>
                  </a:lnTo>
                  <a:lnTo>
                    <a:pt x="299" y="402"/>
                  </a:lnTo>
                  <a:lnTo>
                    <a:pt x="310" y="403"/>
                  </a:lnTo>
                  <a:lnTo>
                    <a:pt x="324" y="408"/>
                  </a:lnTo>
                  <a:lnTo>
                    <a:pt x="336" y="409"/>
                  </a:lnTo>
                  <a:lnTo>
                    <a:pt x="342" y="408"/>
                  </a:lnTo>
                  <a:lnTo>
                    <a:pt x="491" y="448"/>
                  </a:lnTo>
                  <a:lnTo>
                    <a:pt x="491" y="436"/>
                  </a:lnTo>
                  <a:lnTo>
                    <a:pt x="493" y="427"/>
                  </a:lnTo>
                  <a:lnTo>
                    <a:pt x="494" y="417"/>
                  </a:lnTo>
                  <a:lnTo>
                    <a:pt x="494" y="406"/>
                  </a:lnTo>
                  <a:lnTo>
                    <a:pt x="494" y="397"/>
                  </a:lnTo>
                  <a:lnTo>
                    <a:pt x="496" y="381"/>
                  </a:lnTo>
                  <a:lnTo>
                    <a:pt x="502" y="362"/>
                  </a:lnTo>
                  <a:lnTo>
                    <a:pt x="509" y="344"/>
                  </a:lnTo>
                  <a:lnTo>
                    <a:pt x="515" y="325"/>
                  </a:lnTo>
                  <a:lnTo>
                    <a:pt x="518" y="301"/>
                  </a:lnTo>
                  <a:lnTo>
                    <a:pt x="525" y="282"/>
                  </a:lnTo>
                  <a:lnTo>
                    <a:pt x="529" y="266"/>
                  </a:lnTo>
                  <a:lnTo>
                    <a:pt x="534" y="246"/>
                  </a:lnTo>
                  <a:lnTo>
                    <a:pt x="541" y="228"/>
                  </a:lnTo>
                  <a:lnTo>
                    <a:pt x="547" y="209"/>
                  </a:lnTo>
                  <a:lnTo>
                    <a:pt x="553" y="179"/>
                  </a:lnTo>
                  <a:lnTo>
                    <a:pt x="560" y="158"/>
                  </a:lnTo>
                  <a:lnTo>
                    <a:pt x="566" y="135"/>
                  </a:lnTo>
                  <a:lnTo>
                    <a:pt x="571" y="122"/>
                  </a:lnTo>
                  <a:lnTo>
                    <a:pt x="185" y="0"/>
                  </a:lnTo>
                  <a:close/>
                </a:path>
              </a:pathLst>
            </a:custGeom>
            <a:solidFill>
              <a:srgbClr val="E1EFE7"/>
            </a:solidFill>
            <a:ln w="0" algn="ctr">
              <a:solidFill>
                <a:srgbClr val="59A87C"/>
              </a:solidFill>
              <a:round/>
              <a:headEnd/>
              <a:tailEnd/>
            </a:ln>
          </p:spPr>
          <p:txBody>
            <a:bodyPr lIns="101882" tIns="50941" rIns="101882" bIns="5094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a:ea typeface="ＭＳ Ｐゴシック" pitchFamily="34" charset="-128"/>
                <a:cs typeface="Arial" panose="020B0604020202020204" pitchFamily="34" charset="0"/>
              </a:endParaRPr>
            </a:p>
          </p:txBody>
        </p:sp>
      </p:grpSp>
      <p:grpSp>
        <p:nvGrpSpPr>
          <p:cNvPr id="64" name="Group 63">
            <a:extLst>
              <a:ext uri="{FF2B5EF4-FFF2-40B4-BE49-F238E27FC236}">
                <a16:creationId xmlns:a16="http://schemas.microsoft.com/office/drawing/2014/main" id="{EEC2BC44-EBF3-4960-AC11-4FE65FCD14E3}"/>
              </a:ext>
            </a:extLst>
          </p:cNvPr>
          <p:cNvGrpSpPr/>
          <p:nvPr/>
        </p:nvGrpSpPr>
        <p:grpSpPr>
          <a:xfrm>
            <a:off x="6275774" y="1980738"/>
            <a:ext cx="585216" cy="585216"/>
            <a:chOff x="8228745" y="2135697"/>
            <a:chExt cx="585216" cy="585216"/>
          </a:xfrm>
        </p:grpSpPr>
        <p:sp>
          <p:nvSpPr>
            <p:cNvPr id="59" name="Oval 58">
              <a:extLst>
                <a:ext uri="{FF2B5EF4-FFF2-40B4-BE49-F238E27FC236}">
                  <a16:creationId xmlns:a16="http://schemas.microsoft.com/office/drawing/2014/main" id="{E020B32A-5855-4D51-A6FC-B5464429917C}"/>
                </a:ext>
              </a:extLst>
            </p:cNvPr>
            <p:cNvSpPr/>
            <p:nvPr/>
          </p:nvSpPr>
          <p:spPr bwMode="auto">
            <a:xfrm>
              <a:off x="8228745" y="2135697"/>
              <a:ext cx="585216" cy="585216"/>
            </a:xfrm>
            <a:prstGeom prst="ellipse">
              <a:avLst/>
            </a:prstGeom>
            <a:solidFill>
              <a:schemeClr val="bg1"/>
            </a:solidFill>
            <a:ln w="38100">
              <a:solidFill>
                <a:srgbClr val="59A87C"/>
              </a:solid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58" name="State: Alabama">
              <a:extLst>
                <a:ext uri="{FF2B5EF4-FFF2-40B4-BE49-F238E27FC236}">
                  <a16:creationId xmlns:a16="http://schemas.microsoft.com/office/drawing/2014/main" id="{DF773364-D810-44B5-9F09-C80C935F70ED}"/>
                </a:ext>
              </a:extLst>
            </p:cNvPr>
            <p:cNvSpPr>
              <a:spLocks/>
            </p:cNvSpPr>
            <p:nvPr/>
          </p:nvSpPr>
          <p:spPr bwMode="auto">
            <a:xfrm>
              <a:off x="8394350" y="2226322"/>
              <a:ext cx="287180" cy="403966"/>
            </a:xfrm>
            <a:custGeom>
              <a:avLst/>
              <a:gdLst>
                <a:gd name="T0" fmla="*/ 2147483647 w 326"/>
                <a:gd name="T1" fmla="*/ 2147483647 h 544"/>
                <a:gd name="T2" fmla="*/ 2147483647 w 326"/>
                <a:gd name="T3" fmla="*/ 2147483647 h 544"/>
                <a:gd name="T4" fmla="*/ 2147483647 w 326"/>
                <a:gd name="T5" fmla="*/ 2147483647 h 544"/>
                <a:gd name="T6" fmla="*/ 2147483647 w 326"/>
                <a:gd name="T7" fmla="*/ 2147483647 h 544"/>
                <a:gd name="T8" fmla="*/ 2147483647 w 326"/>
                <a:gd name="T9" fmla="*/ 2147483647 h 544"/>
                <a:gd name="T10" fmla="*/ 2147483647 w 326"/>
                <a:gd name="T11" fmla="*/ 2147483647 h 544"/>
                <a:gd name="T12" fmla="*/ 2147483647 w 326"/>
                <a:gd name="T13" fmla="*/ 2147483647 h 544"/>
                <a:gd name="T14" fmla="*/ 2147483647 w 326"/>
                <a:gd name="T15" fmla="*/ 2147483647 h 544"/>
                <a:gd name="T16" fmla="*/ 2147483647 w 326"/>
                <a:gd name="T17" fmla="*/ 2147483647 h 544"/>
                <a:gd name="T18" fmla="*/ 2147483647 w 326"/>
                <a:gd name="T19" fmla="*/ 2147483647 h 544"/>
                <a:gd name="T20" fmla="*/ 2147483647 w 326"/>
                <a:gd name="T21" fmla="*/ 2147483647 h 544"/>
                <a:gd name="T22" fmla="*/ 2147483647 w 326"/>
                <a:gd name="T23" fmla="*/ 2147483647 h 544"/>
                <a:gd name="T24" fmla="*/ 2147483647 w 326"/>
                <a:gd name="T25" fmla="*/ 2147483647 h 544"/>
                <a:gd name="T26" fmla="*/ 2147483647 w 326"/>
                <a:gd name="T27" fmla="*/ 2147483647 h 544"/>
                <a:gd name="T28" fmla="*/ 2147483647 w 326"/>
                <a:gd name="T29" fmla="*/ 2147483647 h 544"/>
                <a:gd name="T30" fmla="*/ 2147483647 w 326"/>
                <a:gd name="T31" fmla="*/ 2147483647 h 544"/>
                <a:gd name="T32" fmla="*/ 2147483647 w 326"/>
                <a:gd name="T33" fmla="*/ 2147483647 h 544"/>
                <a:gd name="T34" fmla="*/ 2147483647 w 326"/>
                <a:gd name="T35" fmla="*/ 2147483647 h 544"/>
                <a:gd name="T36" fmla="*/ 2147483647 w 326"/>
                <a:gd name="T37" fmla="*/ 2147483647 h 544"/>
                <a:gd name="T38" fmla="*/ 2147483647 w 326"/>
                <a:gd name="T39" fmla="*/ 2147483647 h 544"/>
                <a:gd name="T40" fmla="*/ 2147483647 w 326"/>
                <a:gd name="T41" fmla="*/ 2147483647 h 544"/>
                <a:gd name="T42" fmla="*/ 2147483647 w 326"/>
                <a:gd name="T43" fmla="*/ 2147483647 h 544"/>
                <a:gd name="T44" fmla="*/ 2147483647 w 326"/>
                <a:gd name="T45" fmla="*/ 2147483647 h 544"/>
                <a:gd name="T46" fmla="*/ 2147483647 w 326"/>
                <a:gd name="T47" fmla="*/ 2147483647 h 544"/>
                <a:gd name="T48" fmla="*/ 2147483647 w 326"/>
                <a:gd name="T49" fmla="*/ 2147483647 h 544"/>
                <a:gd name="T50" fmla="*/ 2147483647 w 326"/>
                <a:gd name="T51" fmla="*/ 2147483647 h 544"/>
                <a:gd name="T52" fmla="*/ 2147483647 w 326"/>
                <a:gd name="T53" fmla="*/ 2147483647 h 544"/>
                <a:gd name="T54" fmla="*/ 2147483647 w 326"/>
                <a:gd name="T55" fmla="*/ 2147483647 h 544"/>
                <a:gd name="T56" fmla="*/ 2147483647 w 326"/>
                <a:gd name="T57" fmla="*/ 2147483647 h 544"/>
                <a:gd name="T58" fmla="*/ 2147483647 w 326"/>
                <a:gd name="T59" fmla="*/ 2147483647 h 544"/>
                <a:gd name="T60" fmla="*/ 2147483647 w 326"/>
                <a:gd name="T61" fmla="*/ 2147483647 h 544"/>
                <a:gd name="T62" fmla="*/ 2147483647 w 326"/>
                <a:gd name="T63" fmla="*/ 2147483647 h 544"/>
                <a:gd name="T64" fmla="*/ 2147483647 w 326"/>
                <a:gd name="T65" fmla="*/ 2147483647 h 544"/>
                <a:gd name="T66" fmla="*/ 2147483647 w 326"/>
                <a:gd name="T67" fmla="*/ 2147483647 h 544"/>
                <a:gd name="T68" fmla="*/ 2147483647 w 326"/>
                <a:gd name="T69" fmla="*/ 2147483647 h 544"/>
                <a:gd name="T70" fmla="*/ 2147483647 w 326"/>
                <a:gd name="T71" fmla="*/ 2147483647 h 544"/>
                <a:gd name="T72" fmla="*/ 2147483647 w 326"/>
                <a:gd name="T73" fmla="*/ 2147483647 h 544"/>
                <a:gd name="T74" fmla="*/ 2147483647 w 326"/>
                <a:gd name="T75" fmla="*/ 2147483647 h 544"/>
                <a:gd name="T76" fmla="*/ 2147483647 w 326"/>
                <a:gd name="T77" fmla="*/ 2147483647 h 544"/>
                <a:gd name="T78" fmla="*/ 2147483647 w 326"/>
                <a:gd name="T79" fmla="*/ 2147483647 h 544"/>
                <a:gd name="T80" fmla="*/ 2147483647 w 326"/>
                <a:gd name="T81" fmla="*/ 2147483647 h 544"/>
                <a:gd name="T82" fmla="*/ 2147483647 w 326"/>
                <a:gd name="T83" fmla="*/ 2147483647 h 54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26"/>
                <a:gd name="T127" fmla="*/ 0 h 544"/>
                <a:gd name="T128" fmla="*/ 326 w 326"/>
                <a:gd name="T129" fmla="*/ 544 h 54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26" h="544">
                  <a:moveTo>
                    <a:pt x="13" y="37"/>
                  </a:moveTo>
                  <a:lnTo>
                    <a:pt x="8" y="31"/>
                  </a:lnTo>
                  <a:lnTo>
                    <a:pt x="5" y="29"/>
                  </a:lnTo>
                  <a:lnTo>
                    <a:pt x="2" y="24"/>
                  </a:lnTo>
                  <a:lnTo>
                    <a:pt x="0" y="21"/>
                  </a:lnTo>
                  <a:lnTo>
                    <a:pt x="29" y="19"/>
                  </a:lnTo>
                  <a:lnTo>
                    <a:pt x="227" y="0"/>
                  </a:lnTo>
                  <a:lnTo>
                    <a:pt x="235" y="18"/>
                  </a:lnTo>
                  <a:lnTo>
                    <a:pt x="237" y="31"/>
                  </a:lnTo>
                  <a:lnTo>
                    <a:pt x="241" y="45"/>
                  </a:lnTo>
                  <a:lnTo>
                    <a:pt x="248" y="59"/>
                  </a:lnTo>
                  <a:lnTo>
                    <a:pt x="253" y="80"/>
                  </a:lnTo>
                  <a:lnTo>
                    <a:pt x="257" y="97"/>
                  </a:lnTo>
                  <a:lnTo>
                    <a:pt x="262" y="118"/>
                  </a:lnTo>
                  <a:lnTo>
                    <a:pt x="269" y="137"/>
                  </a:lnTo>
                  <a:lnTo>
                    <a:pt x="276" y="158"/>
                  </a:lnTo>
                  <a:lnTo>
                    <a:pt x="280" y="181"/>
                  </a:lnTo>
                  <a:lnTo>
                    <a:pt x="286" y="205"/>
                  </a:lnTo>
                  <a:lnTo>
                    <a:pt x="291" y="215"/>
                  </a:lnTo>
                  <a:lnTo>
                    <a:pt x="294" y="226"/>
                  </a:lnTo>
                  <a:lnTo>
                    <a:pt x="296" y="235"/>
                  </a:lnTo>
                  <a:lnTo>
                    <a:pt x="299" y="245"/>
                  </a:lnTo>
                  <a:lnTo>
                    <a:pt x="302" y="255"/>
                  </a:lnTo>
                  <a:lnTo>
                    <a:pt x="305" y="262"/>
                  </a:lnTo>
                  <a:lnTo>
                    <a:pt x="313" y="270"/>
                  </a:lnTo>
                  <a:lnTo>
                    <a:pt x="315" y="275"/>
                  </a:lnTo>
                  <a:lnTo>
                    <a:pt x="318" y="280"/>
                  </a:lnTo>
                  <a:lnTo>
                    <a:pt x="315" y="283"/>
                  </a:lnTo>
                  <a:lnTo>
                    <a:pt x="315" y="286"/>
                  </a:lnTo>
                  <a:lnTo>
                    <a:pt x="315" y="289"/>
                  </a:lnTo>
                  <a:lnTo>
                    <a:pt x="321" y="291"/>
                  </a:lnTo>
                  <a:lnTo>
                    <a:pt x="324" y="294"/>
                  </a:lnTo>
                  <a:lnTo>
                    <a:pt x="326" y="297"/>
                  </a:lnTo>
                  <a:lnTo>
                    <a:pt x="323" y="301"/>
                  </a:lnTo>
                  <a:lnTo>
                    <a:pt x="318" y="304"/>
                  </a:lnTo>
                  <a:lnTo>
                    <a:pt x="313" y="309"/>
                  </a:lnTo>
                  <a:lnTo>
                    <a:pt x="311" y="313"/>
                  </a:lnTo>
                  <a:lnTo>
                    <a:pt x="308" y="318"/>
                  </a:lnTo>
                  <a:lnTo>
                    <a:pt x="308" y="328"/>
                  </a:lnTo>
                  <a:lnTo>
                    <a:pt x="310" y="334"/>
                  </a:lnTo>
                  <a:lnTo>
                    <a:pt x="311" y="340"/>
                  </a:lnTo>
                  <a:lnTo>
                    <a:pt x="313" y="347"/>
                  </a:lnTo>
                  <a:lnTo>
                    <a:pt x="316" y="351"/>
                  </a:lnTo>
                  <a:lnTo>
                    <a:pt x="316" y="418"/>
                  </a:lnTo>
                  <a:lnTo>
                    <a:pt x="319" y="423"/>
                  </a:lnTo>
                  <a:lnTo>
                    <a:pt x="323" y="429"/>
                  </a:lnTo>
                  <a:lnTo>
                    <a:pt x="324" y="432"/>
                  </a:lnTo>
                  <a:lnTo>
                    <a:pt x="326" y="439"/>
                  </a:lnTo>
                  <a:lnTo>
                    <a:pt x="89" y="459"/>
                  </a:lnTo>
                  <a:lnTo>
                    <a:pt x="86" y="461"/>
                  </a:lnTo>
                  <a:lnTo>
                    <a:pt x="86" y="469"/>
                  </a:lnTo>
                  <a:lnTo>
                    <a:pt x="86" y="474"/>
                  </a:lnTo>
                  <a:lnTo>
                    <a:pt x="92" y="480"/>
                  </a:lnTo>
                  <a:lnTo>
                    <a:pt x="99" y="485"/>
                  </a:lnTo>
                  <a:lnTo>
                    <a:pt x="103" y="491"/>
                  </a:lnTo>
                  <a:lnTo>
                    <a:pt x="108" y="496"/>
                  </a:lnTo>
                  <a:lnTo>
                    <a:pt x="108" y="502"/>
                  </a:lnTo>
                  <a:lnTo>
                    <a:pt x="108" y="510"/>
                  </a:lnTo>
                  <a:lnTo>
                    <a:pt x="108" y="520"/>
                  </a:lnTo>
                  <a:lnTo>
                    <a:pt x="106" y="528"/>
                  </a:lnTo>
                  <a:lnTo>
                    <a:pt x="100" y="529"/>
                  </a:lnTo>
                  <a:lnTo>
                    <a:pt x="94" y="533"/>
                  </a:lnTo>
                  <a:lnTo>
                    <a:pt x="84" y="536"/>
                  </a:lnTo>
                  <a:lnTo>
                    <a:pt x="78" y="539"/>
                  </a:lnTo>
                  <a:lnTo>
                    <a:pt x="70" y="539"/>
                  </a:lnTo>
                  <a:lnTo>
                    <a:pt x="62" y="544"/>
                  </a:lnTo>
                  <a:lnTo>
                    <a:pt x="57" y="544"/>
                  </a:lnTo>
                  <a:lnTo>
                    <a:pt x="57" y="536"/>
                  </a:lnTo>
                  <a:lnTo>
                    <a:pt x="59" y="529"/>
                  </a:lnTo>
                  <a:lnTo>
                    <a:pt x="60" y="523"/>
                  </a:lnTo>
                  <a:lnTo>
                    <a:pt x="59" y="518"/>
                  </a:lnTo>
                  <a:lnTo>
                    <a:pt x="56" y="510"/>
                  </a:lnTo>
                  <a:lnTo>
                    <a:pt x="54" y="502"/>
                  </a:lnTo>
                  <a:lnTo>
                    <a:pt x="52" y="496"/>
                  </a:lnTo>
                  <a:lnTo>
                    <a:pt x="49" y="486"/>
                  </a:lnTo>
                  <a:lnTo>
                    <a:pt x="48" y="494"/>
                  </a:lnTo>
                  <a:lnTo>
                    <a:pt x="46" y="499"/>
                  </a:lnTo>
                  <a:lnTo>
                    <a:pt x="44" y="506"/>
                  </a:lnTo>
                  <a:lnTo>
                    <a:pt x="41" y="510"/>
                  </a:lnTo>
                  <a:lnTo>
                    <a:pt x="40" y="526"/>
                  </a:lnTo>
                  <a:lnTo>
                    <a:pt x="37" y="531"/>
                  </a:lnTo>
                  <a:lnTo>
                    <a:pt x="32" y="533"/>
                  </a:lnTo>
                  <a:lnTo>
                    <a:pt x="29" y="536"/>
                  </a:lnTo>
                  <a:lnTo>
                    <a:pt x="17" y="533"/>
                  </a:lnTo>
                  <a:lnTo>
                    <a:pt x="13" y="37"/>
                  </a:lnTo>
                  <a:close/>
                </a:path>
              </a:pathLst>
            </a:custGeom>
            <a:solidFill>
              <a:srgbClr val="E1EFE7"/>
            </a:solidFill>
            <a:ln w="0" algn="ctr">
              <a:solidFill>
                <a:srgbClr val="59A87C"/>
              </a:solidFill>
              <a:round/>
              <a:headEnd/>
              <a:tailEnd/>
            </a:ln>
          </p:spPr>
          <p:txBody>
            <a:bodyPr lIns="101882" tIns="50941" rIns="101882" bIns="5094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a:ea typeface="ＭＳ Ｐゴシック" pitchFamily="34" charset="-128"/>
                <a:cs typeface="Arial" panose="020B0604020202020204" pitchFamily="34" charset="0"/>
              </a:endParaRPr>
            </a:p>
          </p:txBody>
        </p:sp>
      </p:grpSp>
      <p:grpSp>
        <p:nvGrpSpPr>
          <p:cNvPr id="5" name="Group 4">
            <a:extLst>
              <a:ext uri="{FF2B5EF4-FFF2-40B4-BE49-F238E27FC236}">
                <a16:creationId xmlns:a16="http://schemas.microsoft.com/office/drawing/2014/main" id="{60B3BB32-757B-4ED0-9E66-B3A66A61A192}"/>
              </a:ext>
            </a:extLst>
          </p:cNvPr>
          <p:cNvGrpSpPr/>
          <p:nvPr/>
        </p:nvGrpSpPr>
        <p:grpSpPr>
          <a:xfrm>
            <a:off x="7494164" y="1977780"/>
            <a:ext cx="585216" cy="585216"/>
            <a:chOff x="5945794" y="3077661"/>
            <a:chExt cx="585216" cy="585216"/>
          </a:xfrm>
        </p:grpSpPr>
        <p:sp>
          <p:nvSpPr>
            <p:cNvPr id="60" name="Oval 59">
              <a:extLst>
                <a:ext uri="{FF2B5EF4-FFF2-40B4-BE49-F238E27FC236}">
                  <a16:creationId xmlns:a16="http://schemas.microsoft.com/office/drawing/2014/main" id="{95D92E0E-853E-4699-8E67-CF6E1D3A1750}"/>
                </a:ext>
              </a:extLst>
            </p:cNvPr>
            <p:cNvSpPr/>
            <p:nvPr/>
          </p:nvSpPr>
          <p:spPr bwMode="auto">
            <a:xfrm>
              <a:off x="5945794" y="3077661"/>
              <a:ext cx="585216" cy="585216"/>
            </a:xfrm>
            <a:prstGeom prst="ellipse">
              <a:avLst/>
            </a:prstGeom>
            <a:solidFill>
              <a:schemeClr val="bg1"/>
            </a:solidFill>
            <a:ln w="38100">
              <a:solidFill>
                <a:srgbClr val="59A87C"/>
              </a:solid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61" name="State: Texas">
              <a:extLst>
                <a:ext uri="{FF2B5EF4-FFF2-40B4-BE49-F238E27FC236}">
                  <a16:creationId xmlns:a16="http://schemas.microsoft.com/office/drawing/2014/main" id="{6AC20677-2E4F-4209-80BE-8328569A0D4F}"/>
                </a:ext>
              </a:extLst>
            </p:cNvPr>
            <p:cNvSpPr>
              <a:spLocks/>
            </p:cNvSpPr>
            <p:nvPr/>
          </p:nvSpPr>
          <p:spPr bwMode="auto">
            <a:xfrm>
              <a:off x="6013580" y="3189646"/>
              <a:ext cx="437031" cy="372746"/>
            </a:xfrm>
            <a:custGeom>
              <a:avLst/>
              <a:gdLst>
                <a:gd name="T0" fmla="*/ 2147483647 w 1216"/>
                <a:gd name="T1" fmla="*/ 2147483647 h 1206"/>
                <a:gd name="T2" fmla="*/ 2147483647 w 1216"/>
                <a:gd name="T3" fmla="*/ 2147483647 h 1206"/>
                <a:gd name="T4" fmla="*/ 2147483647 w 1216"/>
                <a:gd name="T5" fmla="*/ 2147483647 h 1206"/>
                <a:gd name="T6" fmla="*/ 2147483647 w 1216"/>
                <a:gd name="T7" fmla="*/ 2147483647 h 1206"/>
                <a:gd name="T8" fmla="*/ 2147483647 w 1216"/>
                <a:gd name="T9" fmla="*/ 2147483647 h 1206"/>
                <a:gd name="T10" fmla="*/ 2147483647 w 1216"/>
                <a:gd name="T11" fmla="*/ 2147483647 h 1206"/>
                <a:gd name="T12" fmla="*/ 2147483647 w 1216"/>
                <a:gd name="T13" fmla="*/ 2147483647 h 1206"/>
                <a:gd name="T14" fmla="*/ 2147483647 w 1216"/>
                <a:gd name="T15" fmla="*/ 2147483647 h 1206"/>
                <a:gd name="T16" fmla="*/ 2147483647 w 1216"/>
                <a:gd name="T17" fmla="*/ 2147483647 h 1206"/>
                <a:gd name="T18" fmla="*/ 2147483647 w 1216"/>
                <a:gd name="T19" fmla="*/ 2147483647 h 1206"/>
                <a:gd name="T20" fmla="*/ 2147483647 w 1216"/>
                <a:gd name="T21" fmla="*/ 2147483647 h 1206"/>
                <a:gd name="T22" fmla="*/ 2147483647 w 1216"/>
                <a:gd name="T23" fmla="*/ 2147483647 h 1206"/>
                <a:gd name="T24" fmla="*/ 2147483647 w 1216"/>
                <a:gd name="T25" fmla="*/ 2147483647 h 1206"/>
                <a:gd name="T26" fmla="*/ 2147483647 w 1216"/>
                <a:gd name="T27" fmla="*/ 2147483647 h 1206"/>
                <a:gd name="T28" fmla="*/ 2147483647 w 1216"/>
                <a:gd name="T29" fmla="*/ 2147483647 h 1206"/>
                <a:gd name="T30" fmla="*/ 2147483647 w 1216"/>
                <a:gd name="T31" fmla="*/ 2147483647 h 1206"/>
                <a:gd name="T32" fmla="*/ 2147483647 w 1216"/>
                <a:gd name="T33" fmla="*/ 2147483647 h 1206"/>
                <a:gd name="T34" fmla="*/ 2147483647 w 1216"/>
                <a:gd name="T35" fmla="*/ 2147483647 h 1206"/>
                <a:gd name="T36" fmla="*/ 2147483647 w 1216"/>
                <a:gd name="T37" fmla="*/ 2147483647 h 1206"/>
                <a:gd name="T38" fmla="*/ 2147483647 w 1216"/>
                <a:gd name="T39" fmla="*/ 2147483647 h 1206"/>
                <a:gd name="T40" fmla="*/ 2147483647 w 1216"/>
                <a:gd name="T41" fmla="*/ 2147483647 h 1206"/>
                <a:gd name="T42" fmla="*/ 2147483647 w 1216"/>
                <a:gd name="T43" fmla="*/ 2147483647 h 1206"/>
                <a:gd name="T44" fmla="*/ 2147483647 w 1216"/>
                <a:gd name="T45" fmla="*/ 2147483647 h 1206"/>
                <a:gd name="T46" fmla="*/ 2147483647 w 1216"/>
                <a:gd name="T47" fmla="*/ 2147483647 h 1206"/>
                <a:gd name="T48" fmla="*/ 2147483647 w 1216"/>
                <a:gd name="T49" fmla="*/ 2147483647 h 1206"/>
                <a:gd name="T50" fmla="*/ 2147483647 w 1216"/>
                <a:gd name="T51" fmla="*/ 2147483647 h 1206"/>
                <a:gd name="T52" fmla="*/ 2147483647 w 1216"/>
                <a:gd name="T53" fmla="*/ 2147483647 h 1206"/>
                <a:gd name="T54" fmla="*/ 2147483647 w 1216"/>
                <a:gd name="T55" fmla="*/ 2147483647 h 1206"/>
                <a:gd name="T56" fmla="*/ 2147483647 w 1216"/>
                <a:gd name="T57" fmla="*/ 2147483647 h 1206"/>
                <a:gd name="T58" fmla="*/ 2147483647 w 1216"/>
                <a:gd name="T59" fmla="*/ 2147483647 h 1206"/>
                <a:gd name="T60" fmla="*/ 2147483647 w 1216"/>
                <a:gd name="T61" fmla="*/ 2147483647 h 1206"/>
                <a:gd name="T62" fmla="*/ 2147483647 w 1216"/>
                <a:gd name="T63" fmla="*/ 2147483647 h 1206"/>
                <a:gd name="T64" fmla="*/ 2147483647 w 1216"/>
                <a:gd name="T65" fmla="*/ 2147483647 h 1206"/>
                <a:gd name="T66" fmla="*/ 2147483647 w 1216"/>
                <a:gd name="T67" fmla="*/ 2147483647 h 1206"/>
                <a:gd name="T68" fmla="*/ 2147483647 w 1216"/>
                <a:gd name="T69" fmla="*/ 2147483647 h 1206"/>
                <a:gd name="T70" fmla="*/ 2147483647 w 1216"/>
                <a:gd name="T71" fmla="*/ 2147483647 h 1206"/>
                <a:gd name="T72" fmla="*/ 2147483647 w 1216"/>
                <a:gd name="T73" fmla="*/ 2147483647 h 1206"/>
                <a:gd name="T74" fmla="*/ 2147483647 w 1216"/>
                <a:gd name="T75" fmla="*/ 2147483647 h 1206"/>
                <a:gd name="T76" fmla="*/ 2147483647 w 1216"/>
                <a:gd name="T77" fmla="*/ 2147483647 h 1206"/>
                <a:gd name="T78" fmla="*/ 2147483647 w 1216"/>
                <a:gd name="T79" fmla="*/ 2147483647 h 1206"/>
                <a:gd name="T80" fmla="*/ 2147483647 w 1216"/>
                <a:gd name="T81" fmla="*/ 2147483647 h 1206"/>
                <a:gd name="T82" fmla="*/ 2147483647 w 1216"/>
                <a:gd name="T83" fmla="*/ 2147483647 h 1206"/>
                <a:gd name="T84" fmla="*/ 2147483647 w 1216"/>
                <a:gd name="T85" fmla="*/ 2147483647 h 1206"/>
                <a:gd name="T86" fmla="*/ 2147483647 w 1216"/>
                <a:gd name="T87" fmla="*/ 2147483647 h 1206"/>
                <a:gd name="T88" fmla="*/ 2147483647 w 1216"/>
                <a:gd name="T89" fmla="*/ 2147483647 h 1206"/>
                <a:gd name="T90" fmla="*/ 2147483647 w 1216"/>
                <a:gd name="T91" fmla="*/ 2147483647 h 1206"/>
                <a:gd name="T92" fmla="*/ 2147483647 w 1216"/>
                <a:gd name="T93" fmla="*/ 2147483647 h 1206"/>
                <a:gd name="T94" fmla="*/ 2147483647 w 1216"/>
                <a:gd name="T95" fmla="*/ 2147483647 h 1206"/>
                <a:gd name="T96" fmla="*/ 2147483647 w 1216"/>
                <a:gd name="T97" fmla="*/ 2147483647 h 1206"/>
                <a:gd name="T98" fmla="*/ 2147483647 w 1216"/>
                <a:gd name="T99" fmla="*/ 2147483647 h 1206"/>
                <a:gd name="T100" fmla="*/ 2147483647 w 1216"/>
                <a:gd name="T101" fmla="*/ 2147483647 h 1206"/>
                <a:gd name="T102" fmla="*/ 2147483647 w 1216"/>
                <a:gd name="T103" fmla="*/ 2147483647 h 1206"/>
                <a:gd name="T104" fmla="*/ 2147483647 w 1216"/>
                <a:gd name="T105" fmla="*/ 2147483647 h 1206"/>
                <a:gd name="T106" fmla="*/ 2147483647 w 1216"/>
                <a:gd name="T107" fmla="*/ 2147483647 h 1206"/>
                <a:gd name="T108" fmla="*/ 2147483647 w 1216"/>
                <a:gd name="T109" fmla="*/ 2147483647 h 1206"/>
                <a:gd name="T110" fmla="*/ 2147483647 w 1216"/>
                <a:gd name="T111" fmla="*/ 2147483647 h 1206"/>
                <a:gd name="T112" fmla="*/ 2147483647 w 1216"/>
                <a:gd name="T113" fmla="*/ 2147483647 h 120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16"/>
                <a:gd name="T172" fmla="*/ 0 h 1206"/>
                <a:gd name="T173" fmla="*/ 1216 w 1216"/>
                <a:gd name="T174" fmla="*/ 1206 h 120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16" h="1206">
                  <a:moveTo>
                    <a:pt x="372" y="0"/>
                  </a:moveTo>
                  <a:lnTo>
                    <a:pt x="638" y="19"/>
                  </a:lnTo>
                  <a:lnTo>
                    <a:pt x="630" y="231"/>
                  </a:lnTo>
                  <a:lnTo>
                    <a:pt x="636" y="232"/>
                  </a:lnTo>
                  <a:lnTo>
                    <a:pt x="642" y="236"/>
                  </a:lnTo>
                  <a:lnTo>
                    <a:pt x="647" y="240"/>
                  </a:lnTo>
                  <a:lnTo>
                    <a:pt x="653" y="247"/>
                  </a:lnTo>
                  <a:lnTo>
                    <a:pt x="660" y="251"/>
                  </a:lnTo>
                  <a:lnTo>
                    <a:pt x="668" y="253"/>
                  </a:lnTo>
                  <a:lnTo>
                    <a:pt x="669" y="251"/>
                  </a:lnTo>
                  <a:lnTo>
                    <a:pt x="676" y="251"/>
                  </a:lnTo>
                  <a:lnTo>
                    <a:pt x="680" y="255"/>
                  </a:lnTo>
                  <a:lnTo>
                    <a:pt x="682" y="255"/>
                  </a:lnTo>
                  <a:lnTo>
                    <a:pt x="682" y="251"/>
                  </a:lnTo>
                  <a:lnTo>
                    <a:pt x="687" y="247"/>
                  </a:lnTo>
                  <a:lnTo>
                    <a:pt x="690" y="248"/>
                  </a:lnTo>
                  <a:lnTo>
                    <a:pt x="692" y="253"/>
                  </a:lnTo>
                  <a:lnTo>
                    <a:pt x="696" y="258"/>
                  </a:lnTo>
                  <a:lnTo>
                    <a:pt x="699" y="264"/>
                  </a:lnTo>
                  <a:lnTo>
                    <a:pt x="701" y="269"/>
                  </a:lnTo>
                  <a:lnTo>
                    <a:pt x="699" y="272"/>
                  </a:lnTo>
                  <a:lnTo>
                    <a:pt x="704" y="274"/>
                  </a:lnTo>
                  <a:lnTo>
                    <a:pt x="711" y="274"/>
                  </a:lnTo>
                  <a:lnTo>
                    <a:pt x="715" y="270"/>
                  </a:lnTo>
                  <a:lnTo>
                    <a:pt x="720" y="269"/>
                  </a:lnTo>
                  <a:lnTo>
                    <a:pt x="722" y="272"/>
                  </a:lnTo>
                  <a:lnTo>
                    <a:pt x="726" y="278"/>
                  </a:lnTo>
                  <a:lnTo>
                    <a:pt x="733" y="278"/>
                  </a:lnTo>
                  <a:lnTo>
                    <a:pt x="741" y="282"/>
                  </a:lnTo>
                  <a:lnTo>
                    <a:pt x="747" y="282"/>
                  </a:lnTo>
                  <a:lnTo>
                    <a:pt x="757" y="280"/>
                  </a:lnTo>
                  <a:lnTo>
                    <a:pt x="760" y="288"/>
                  </a:lnTo>
                  <a:lnTo>
                    <a:pt x="763" y="290"/>
                  </a:lnTo>
                  <a:lnTo>
                    <a:pt x="766" y="291"/>
                  </a:lnTo>
                  <a:lnTo>
                    <a:pt x="771" y="288"/>
                  </a:lnTo>
                  <a:lnTo>
                    <a:pt x="774" y="285"/>
                  </a:lnTo>
                  <a:lnTo>
                    <a:pt x="781" y="282"/>
                  </a:lnTo>
                  <a:lnTo>
                    <a:pt x="785" y="280"/>
                  </a:lnTo>
                  <a:lnTo>
                    <a:pt x="790" y="282"/>
                  </a:lnTo>
                  <a:lnTo>
                    <a:pt x="795" y="285"/>
                  </a:lnTo>
                  <a:lnTo>
                    <a:pt x="798" y="290"/>
                  </a:lnTo>
                  <a:lnTo>
                    <a:pt x="796" y="294"/>
                  </a:lnTo>
                  <a:lnTo>
                    <a:pt x="798" y="297"/>
                  </a:lnTo>
                  <a:lnTo>
                    <a:pt x="804" y="302"/>
                  </a:lnTo>
                  <a:lnTo>
                    <a:pt x="809" y="301"/>
                  </a:lnTo>
                  <a:lnTo>
                    <a:pt x="809" y="307"/>
                  </a:lnTo>
                  <a:lnTo>
                    <a:pt x="809" y="310"/>
                  </a:lnTo>
                  <a:lnTo>
                    <a:pt x="812" y="315"/>
                  </a:lnTo>
                  <a:lnTo>
                    <a:pt x="815" y="318"/>
                  </a:lnTo>
                  <a:lnTo>
                    <a:pt x="820" y="317"/>
                  </a:lnTo>
                  <a:lnTo>
                    <a:pt x="827" y="313"/>
                  </a:lnTo>
                  <a:lnTo>
                    <a:pt x="831" y="310"/>
                  </a:lnTo>
                  <a:lnTo>
                    <a:pt x="833" y="307"/>
                  </a:lnTo>
                  <a:lnTo>
                    <a:pt x="836" y="304"/>
                  </a:lnTo>
                  <a:lnTo>
                    <a:pt x="844" y="305"/>
                  </a:lnTo>
                  <a:lnTo>
                    <a:pt x="846" y="307"/>
                  </a:lnTo>
                  <a:lnTo>
                    <a:pt x="844" y="313"/>
                  </a:lnTo>
                  <a:lnTo>
                    <a:pt x="849" y="315"/>
                  </a:lnTo>
                  <a:lnTo>
                    <a:pt x="852" y="313"/>
                  </a:lnTo>
                  <a:lnTo>
                    <a:pt x="857" y="318"/>
                  </a:lnTo>
                  <a:lnTo>
                    <a:pt x="858" y="321"/>
                  </a:lnTo>
                  <a:lnTo>
                    <a:pt x="863" y="323"/>
                  </a:lnTo>
                  <a:lnTo>
                    <a:pt x="868" y="320"/>
                  </a:lnTo>
                  <a:lnTo>
                    <a:pt x="876" y="318"/>
                  </a:lnTo>
                  <a:lnTo>
                    <a:pt x="877" y="320"/>
                  </a:lnTo>
                  <a:lnTo>
                    <a:pt x="877" y="326"/>
                  </a:lnTo>
                  <a:lnTo>
                    <a:pt x="881" y="329"/>
                  </a:lnTo>
                  <a:lnTo>
                    <a:pt x="887" y="329"/>
                  </a:lnTo>
                  <a:lnTo>
                    <a:pt x="890" y="321"/>
                  </a:lnTo>
                  <a:lnTo>
                    <a:pt x="895" y="318"/>
                  </a:lnTo>
                  <a:lnTo>
                    <a:pt x="898" y="320"/>
                  </a:lnTo>
                  <a:lnTo>
                    <a:pt x="903" y="318"/>
                  </a:lnTo>
                  <a:lnTo>
                    <a:pt x="911" y="313"/>
                  </a:lnTo>
                  <a:lnTo>
                    <a:pt x="917" y="313"/>
                  </a:lnTo>
                  <a:lnTo>
                    <a:pt x="920" y="318"/>
                  </a:lnTo>
                  <a:lnTo>
                    <a:pt x="927" y="323"/>
                  </a:lnTo>
                  <a:lnTo>
                    <a:pt x="936" y="324"/>
                  </a:lnTo>
                  <a:lnTo>
                    <a:pt x="944" y="329"/>
                  </a:lnTo>
                  <a:lnTo>
                    <a:pt x="951" y="337"/>
                  </a:lnTo>
                  <a:lnTo>
                    <a:pt x="958" y="339"/>
                  </a:lnTo>
                  <a:lnTo>
                    <a:pt x="963" y="332"/>
                  </a:lnTo>
                  <a:lnTo>
                    <a:pt x="966" y="332"/>
                  </a:lnTo>
                  <a:lnTo>
                    <a:pt x="971" y="326"/>
                  </a:lnTo>
                  <a:lnTo>
                    <a:pt x="979" y="323"/>
                  </a:lnTo>
                  <a:lnTo>
                    <a:pt x="984" y="320"/>
                  </a:lnTo>
                  <a:lnTo>
                    <a:pt x="993" y="317"/>
                  </a:lnTo>
                  <a:lnTo>
                    <a:pt x="1000" y="320"/>
                  </a:lnTo>
                  <a:lnTo>
                    <a:pt x="1006" y="323"/>
                  </a:lnTo>
                  <a:lnTo>
                    <a:pt x="1009" y="318"/>
                  </a:lnTo>
                  <a:lnTo>
                    <a:pt x="1014" y="313"/>
                  </a:lnTo>
                  <a:lnTo>
                    <a:pt x="1017" y="312"/>
                  </a:lnTo>
                  <a:lnTo>
                    <a:pt x="1024" y="313"/>
                  </a:lnTo>
                  <a:lnTo>
                    <a:pt x="1028" y="317"/>
                  </a:lnTo>
                  <a:lnTo>
                    <a:pt x="1032" y="320"/>
                  </a:lnTo>
                  <a:lnTo>
                    <a:pt x="1038" y="324"/>
                  </a:lnTo>
                  <a:lnTo>
                    <a:pt x="1043" y="323"/>
                  </a:lnTo>
                  <a:lnTo>
                    <a:pt x="1044" y="323"/>
                  </a:lnTo>
                  <a:lnTo>
                    <a:pt x="1049" y="317"/>
                  </a:lnTo>
                  <a:lnTo>
                    <a:pt x="1055" y="310"/>
                  </a:lnTo>
                  <a:lnTo>
                    <a:pt x="1057" y="309"/>
                  </a:lnTo>
                  <a:lnTo>
                    <a:pt x="1065" y="310"/>
                  </a:lnTo>
                  <a:lnTo>
                    <a:pt x="1068" y="317"/>
                  </a:lnTo>
                  <a:lnTo>
                    <a:pt x="1079" y="323"/>
                  </a:lnTo>
                  <a:lnTo>
                    <a:pt x="1086" y="326"/>
                  </a:lnTo>
                  <a:lnTo>
                    <a:pt x="1089" y="331"/>
                  </a:lnTo>
                  <a:lnTo>
                    <a:pt x="1098" y="336"/>
                  </a:lnTo>
                  <a:lnTo>
                    <a:pt x="1106" y="340"/>
                  </a:lnTo>
                  <a:lnTo>
                    <a:pt x="1117" y="342"/>
                  </a:lnTo>
                  <a:lnTo>
                    <a:pt x="1124" y="345"/>
                  </a:lnTo>
                  <a:lnTo>
                    <a:pt x="1128" y="352"/>
                  </a:lnTo>
                  <a:lnTo>
                    <a:pt x="1133" y="356"/>
                  </a:lnTo>
                  <a:lnTo>
                    <a:pt x="1141" y="353"/>
                  </a:lnTo>
                  <a:lnTo>
                    <a:pt x="1148" y="352"/>
                  </a:lnTo>
                  <a:lnTo>
                    <a:pt x="1155" y="350"/>
                  </a:lnTo>
                  <a:lnTo>
                    <a:pt x="1162" y="355"/>
                  </a:lnTo>
                  <a:lnTo>
                    <a:pt x="1163" y="358"/>
                  </a:lnTo>
                  <a:lnTo>
                    <a:pt x="1163" y="526"/>
                  </a:lnTo>
                  <a:lnTo>
                    <a:pt x="1186" y="553"/>
                  </a:lnTo>
                  <a:lnTo>
                    <a:pt x="1186" y="574"/>
                  </a:lnTo>
                  <a:lnTo>
                    <a:pt x="1192" y="576"/>
                  </a:lnTo>
                  <a:lnTo>
                    <a:pt x="1195" y="583"/>
                  </a:lnTo>
                  <a:lnTo>
                    <a:pt x="1198" y="590"/>
                  </a:lnTo>
                  <a:lnTo>
                    <a:pt x="1202" y="596"/>
                  </a:lnTo>
                  <a:lnTo>
                    <a:pt x="1203" y="601"/>
                  </a:lnTo>
                  <a:lnTo>
                    <a:pt x="1203" y="609"/>
                  </a:lnTo>
                  <a:lnTo>
                    <a:pt x="1208" y="612"/>
                  </a:lnTo>
                  <a:lnTo>
                    <a:pt x="1210" y="620"/>
                  </a:lnTo>
                  <a:lnTo>
                    <a:pt x="1214" y="622"/>
                  </a:lnTo>
                  <a:lnTo>
                    <a:pt x="1216" y="628"/>
                  </a:lnTo>
                  <a:lnTo>
                    <a:pt x="1213" y="634"/>
                  </a:lnTo>
                  <a:lnTo>
                    <a:pt x="1213" y="641"/>
                  </a:lnTo>
                  <a:lnTo>
                    <a:pt x="1211" y="647"/>
                  </a:lnTo>
                  <a:lnTo>
                    <a:pt x="1210" y="652"/>
                  </a:lnTo>
                  <a:lnTo>
                    <a:pt x="1211" y="658"/>
                  </a:lnTo>
                  <a:lnTo>
                    <a:pt x="1208" y="661"/>
                  </a:lnTo>
                  <a:lnTo>
                    <a:pt x="1206" y="668"/>
                  </a:lnTo>
                  <a:lnTo>
                    <a:pt x="1203" y="672"/>
                  </a:lnTo>
                  <a:lnTo>
                    <a:pt x="1202" y="679"/>
                  </a:lnTo>
                  <a:lnTo>
                    <a:pt x="1198" y="682"/>
                  </a:lnTo>
                  <a:lnTo>
                    <a:pt x="1197" y="688"/>
                  </a:lnTo>
                  <a:lnTo>
                    <a:pt x="1197" y="698"/>
                  </a:lnTo>
                  <a:lnTo>
                    <a:pt x="1200" y="699"/>
                  </a:lnTo>
                  <a:lnTo>
                    <a:pt x="1198" y="704"/>
                  </a:lnTo>
                  <a:lnTo>
                    <a:pt x="1197" y="707"/>
                  </a:lnTo>
                  <a:lnTo>
                    <a:pt x="1197" y="714"/>
                  </a:lnTo>
                  <a:lnTo>
                    <a:pt x="1200" y="718"/>
                  </a:lnTo>
                  <a:lnTo>
                    <a:pt x="1202" y="725"/>
                  </a:lnTo>
                  <a:lnTo>
                    <a:pt x="1202" y="731"/>
                  </a:lnTo>
                  <a:lnTo>
                    <a:pt x="1200" y="736"/>
                  </a:lnTo>
                  <a:lnTo>
                    <a:pt x="1197" y="744"/>
                  </a:lnTo>
                  <a:lnTo>
                    <a:pt x="1190" y="750"/>
                  </a:lnTo>
                  <a:lnTo>
                    <a:pt x="1187" y="758"/>
                  </a:lnTo>
                  <a:lnTo>
                    <a:pt x="1184" y="763"/>
                  </a:lnTo>
                  <a:lnTo>
                    <a:pt x="1179" y="766"/>
                  </a:lnTo>
                  <a:lnTo>
                    <a:pt x="1175" y="769"/>
                  </a:lnTo>
                  <a:lnTo>
                    <a:pt x="1176" y="771"/>
                  </a:lnTo>
                  <a:lnTo>
                    <a:pt x="1179" y="773"/>
                  </a:lnTo>
                  <a:lnTo>
                    <a:pt x="1181" y="777"/>
                  </a:lnTo>
                  <a:lnTo>
                    <a:pt x="1182" y="780"/>
                  </a:lnTo>
                  <a:lnTo>
                    <a:pt x="1176" y="782"/>
                  </a:lnTo>
                  <a:lnTo>
                    <a:pt x="1163" y="782"/>
                  </a:lnTo>
                  <a:lnTo>
                    <a:pt x="1154" y="780"/>
                  </a:lnTo>
                  <a:lnTo>
                    <a:pt x="1146" y="785"/>
                  </a:lnTo>
                  <a:lnTo>
                    <a:pt x="1138" y="790"/>
                  </a:lnTo>
                  <a:lnTo>
                    <a:pt x="1128" y="793"/>
                  </a:lnTo>
                  <a:lnTo>
                    <a:pt x="1122" y="798"/>
                  </a:lnTo>
                  <a:lnTo>
                    <a:pt x="1117" y="803"/>
                  </a:lnTo>
                  <a:lnTo>
                    <a:pt x="1111" y="804"/>
                  </a:lnTo>
                  <a:lnTo>
                    <a:pt x="1103" y="796"/>
                  </a:lnTo>
                  <a:lnTo>
                    <a:pt x="1098" y="790"/>
                  </a:lnTo>
                  <a:lnTo>
                    <a:pt x="1098" y="782"/>
                  </a:lnTo>
                  <a:lnTo>
                    <a:pt x="1097" y="776"/>
                  </a:lnTo>
                  <a:lnTo>
                    <a:pt x="1095" y="771"/>
                  </a:lnTo>
                  <a:lnTo>
                    <a:pt x="1092" y="771"/>
                  </a:lnTo>
                  <a:lnTo>
                    <a:pt x="1090" y="776"/>
                  </a:lnTo>
                  <a:lnTo>
                    <a:pt x="1086" y="779"/>
                  </a:lnTo>
                  <a:lnTo>
                    <a:pt x="1082" y="782"/>
                  </a:lnTo>
                  <a:lnTo>
                    <a:pt x="1082" y="834"/>
                  </a:lnTo>
                  <a:lnTo>
                    <a:pt x="1078" y="842"/>
                  </a:lnTo>
                  <a:lnTo>
                    <a:pt x="1076" y="847"/>
                  </a:lnTo>
                  <a:lnTo>
                    <a:pt x="1076" y="854"/>
                  </a:lnTo>
                  <a:lnTo>
                    <a:pt x="1073" y="858"/>
                  </a:lnTo>
                  <a:lnTo>
                    <a:pt x="1070" y="868"/>
                  </a:lnTo>
                  <a:lnTo>
                    <a:pt x="1067" y="873"/>
                  </a:lnTo>
                  <a:lnTo>
                    <a:pt x="1057" y="879"/>
                  </a:lnTo>
                  <a:lnTo>
                    <a:pt x="1047" y="884"/>
                  </a:lnTo>
                  <a:lnTo>
                    <a:pt x="1038" y="887"/>
                  </a:lnTo>
                  <a:lnTo>
                    <a:pt x="1027" y="896"/>
                  </a:lnTo>
                  <a:lnTo>
                    <a:pt x="1014" y="903"/>
                  </a:lnTo>
                  <a:lnTo>
                    <a:pt x="1003" y="909"/>
                  </a:lnTo>
                  <a:lnTo>
                    <a:pt x="989" y="917"/>
                  </a:lnTo>
                  <a:lnTo>
                    <a:pt x="973" y="923"/>
                  </a:lnTo>
                  <a:lnTo>
                    <a:pt x="973" y="919"/>
                  </a:lnTo>
                  <a:lnTo>
                    <a:pt x="978" y="915"/>
                  </a:lnTo>
                  <a:lnTo>
                    <a:pt x="984" y="912"/>
                  </a:lnTo>
                  <a:lnTo>
                    <a:pt x="987" y="906"/>
                  </a:lnTo>
                  <a:lnTo>
                    <a:pt x="984" y="901"/>
                  </a:lnTo>
                  <a:lnTo>
                    <a:pt x="981" y="898"/>
                  </a:lnTo>
                  <a:lnTo>
                    <a:pt x="978" y="892"/>
                  </a:lnTo>
                  <a:lnTo>
                    <a:pt x="976" y="893"/>
                  </a:lnTo>
                  <a:lnTo>
                    <a:pt x="976" y="896"/>
                  </a:lnTo>
                  <a:lnTo>
                    <a:pt x="974" y="903"/>
                  </a:lnTo>
                  <a:lnTo>
                    <a:pt x="971" y="906"/>
                  </a:lnTo>
                  <a:lnTo>
                    <a:pt x="966" y="904"/>
                  </a:lnTo>
                  <a:lnTo>
                    <a:pt x="963" y="901"/>
                  </a:lnTo>
                  <a:lnTo>
                    <a:pt x="962" y="896"/>
                  </a:lnTo>
                  <a:lnTo>
                    <a:pt x="960" y="895"/>
                  </a:lnTo>
                  <a:lnTo>
                    <a:pt x="957" y="893"/>
                  </a:lnTo>
                  <a:lnTo>
                    <a:pt x="955" y="898"/>
                  </a:lnTo>
                  <a:lnTo>
                    <a:pt x="955" y="901"/>
                  </a:lnTo>
                  <a:lnTo>
                    <a:pt x="957" y="904"/>
                  </a:lnTo>
                  <a:lnTo>
                    <a:pt x="954" y="906"/>
                  </a:lnTo>
                  <a:lnTo>
                    <a:pt x="952" y="904"/>
                  </a:lnTo>
                  <a:lnTo>
                    <a:pt x="947" y="898"/>
                  </a:lnTo>
                  <a:lnTo>
                    <a:pt x="946" y="896"/>
                  </a:lnTo>
                  <a:lnTo>
                    <a:pt x="944" y="893"/>
                  </a:lnTo>
                  <a:lnTo>
                    <a:pt x="939" y="893"/>
                  </a:lnTo>
                  <a:lnTo>
                    <a:pt x="938" y="896"/>
                  </a:lnTo>
                  <a:lnTo>
                    <a:pt x="938" y="900"/>
                  </a:lnTo>
                  <a:lnTo>
                    <a:pt x="936" y="903"/>
                  </a:lnTo>
                  <a:lnTo>
                    <a:pt x="938" y="908"/>
                  </a:lnTo>
                  <a:lnTo>
                    <a:pt x="941" y="911"/>
                  </a:lnTo>
                  <a:lnTo>
                    <a:pt x="944" y="914"/>
                  </a:lnTo>
                  <a:lnTo>
                    <a:pt x="947" y="917"/>
                  </a:lnTo>
                  <a:lnTo>
                    <a:pt x="949" y="919"/>
                  </a:lnTo>
                  <a:lnTo>
                    <a:pt x="947" y="922"/>
                  </a:lnTo>
                  <a:lnTo>
                    <a:pt x="946" y="925"/>
                  </a:lnTo>
                  <a:lnTo>
                    <a:pt x="944" y="927"/>
                  </a:lnTo>
                  <a:lnTo>
                    <a:pt x="924" y="928"/>
                  </a:lnTo>
                  <a:lnTo>
                    <a:pt x="920" y="933"/>
                  </a:lnTo>
                  <a:lnTo>
                    <a:pt x="917" y="938"/>
                  </a:lnTo>
                  <a:lnTo>
                    <a:pt x="917" y="943"/>
                  </a:lnTo>
                  <a:lnTo>
                    <a:pt x="912" y="946"/>
                  </a:lnTo>
                  <a:lnTo>
                    <a:pt x="911" y="949"/>
                  </a:lnTo>
                  <a:lnTo>
                    <a:pt x="908" y="952"/>
                  </a:lnTo>
                  <a:lnTo>
                    <a:pt x="903" y="952"/>
                  </a:lnTo>
                  <a:lnTo>
                    <a:pt x="898" y="952"/>
                  </a:lnTo>
                  <a:lnTo>
                    <a:pt x="893" y="955"/>
                  </a:lnTo>
                  <a:lnTo>
                    <a:pt x="889" y="958"/>
                  </a:lnTo>
                  <a:lnTo>
                    <a:pt x="887" y="960"/>
                  </a:lnTo>
                  <a:lnTo>
                    <a:pt x="885" y="963"/>
                  </a:lnTo>
                  <a:lnTo>
                    <a:pt x="882" y="966"/>
                  </a:lnTo>
                  <a:lnTo>
                    <a:pt x="887" y="970"/>
                  </a:lnTo>
                  <a:lnTo>
                    <a:pt x="893" y="970"/>
                  </a:lnTo>
                  <a:lnTo>
                    <a:pt x="893" y="973"/>
                  </a:lnTo>
                  <a:lnTo>
                    <a:pt x="892" y="979"/>
                  </a:lnTo>
                  <a:lnTo>
                    <a:pt x="889" y="982"/>
                  </a:lnTo>
                  <a:lnTo>
                    <a:pt x="887" y="985"/>
                  </a:lnTo>
                  <a:lnTo>
                    <a:pt x="881" y="989"/>
                  </a:lnTo>
                  <a:lnTo>
                    <a:pt x="874" y="990"/>
                  </a:lnTo>
                  <a:lnTo>
                    <a:pt x="868" y="990"/>
                  </a:lnTo>
                  <a:lnTo>
                    <a:pt x="865" y="990"/>
                  </a:lnTo>
                  <a:lnTo>
                    <a:pt x="862" y="992"/>
                  </a:lnTo>
                  <a:lnTo>
                    <a:pt x="858" y="995"/>
                  </a:lnTo>
                  <a:lnTo>
                    <a:pt x="862" y="1000"/>
                  </a:lnTo>
                  <a:lnTo>
                    <a:pt x="863" y="1004"/>
                  </a:lnTo>
                  <a:lnTo>
                    <a:pt x="866" y="1006"/>
                  </a:lnTo>
                  <a:lnTo>
                    <a:pt x="868" y="1008"/>
                  </a:lnTo>
                  <a:lnTo>
                    <a:pt x="868" y="1016"/>
                  </a:lnTo>
                  <a:lnTo>
                    <a:pt x="868" y="1020"/>
                  </a:lnTo>
                  <a:lnTo>
                    <a:pt x="866" y="1024"/>
                  </a:lnTo>
                  <a:lnTo>
                    <a:pt x="866" y="1028"/>
                  </a:lnTo>
                  <a:lnTo>
                    <a:pt x="866" y="1036"/>
                  </a:lnTo>
                  <a:lnTo>
                    <a:pt x="866" y="1041"/>
                  </a:lnTo>
                  <a:lnTo>
                    <a:pt x="866" y="1046"/>
                  </a:lnTo>
                  <a:lnTo>
                    <a:pt x="862" y="1049"/>
                  </a:lnTo>
                  <a:lnTo>
                    <a:pt x="857" y="1052"/>
                  </a:lnTo>
                  <a:lnTo>
                    <a:pt x="852" y="1051"/>
                  </a:lnTo>
                  <a:lnTo>
                    <a:pt x="850" y="1047"/>
                  </a:lnTo>
                  <a:lnTo>
                    <a:pt x="846" y="1046"/>
                  </a:lnTo>
                  <a:lnTo>
                    <a:pt x="841" y="1044"/>
                  </a:lnTo>
                  <a:lnTo>
                    <a:pt x="836" y="1047"/>
                  </a:lnTo>
                  <a:lnTo>
                    <a:pt x="835" y="1051"/>
                  </a:lnTo>
                  <a:lnTo>
                    <a:pt x="835" y="1054"/>
                  </a:lnTo>
                  <a:lnTo>
                    <a:pt x="838" y="1058"/>
                  </a:lnTo>
                  <a:lnTo>
                    <a:pt x="842" y="1062"/>
                  </a:lnTo>
                  <a:lnTo>
                    <a:pt x="847" y="1060"/>
                  </a:lnTo>
                  <a:lnTo>
                    <a:pt x="850" y="1060"/>
                  </a:lnTo>
                  <a:lnTo>
                    <a:pt x="854" y="1063"/>
                  </a:lnTo>
                  <a:lnTo>
                    <a:pt x="855" y="1068"/>
                  </a:lnTo>
                  <a:lnTo>
                    <a:pt x="857" y="1070"/>
                  </a:lnTo>
                  <a:lnTo>
                    <a:pt x="855" y="1073"/>
                  </a:lnTo>
                  <a:lnTo>
                    <a:pt x="854" y="1079"/>
                  </a:lnTo>
                  <a:lnTo>
                    <a:pt x="854" y="1084"/>
                  </a:lnTo>
                  <a:lnTo>
                    <a:pt x="852" y="1087"/>
                  </a:lnTo>
                  <a:lnTo>
                    <a:pt x="849" y="1090"/>
                  </a:lnTo>
                  <a:lnTo>
                    <a:pt x="844" y="1093"/>
                  </a:lnTo>
                  <a:lnTo>
                    <a:pt x="844" y="1097"/>
                  </a:lnTo>
                  <a:lnTo>
                    <a:pt x="847" y="1103"/>
                  </a:lnTo>
                  <a:lnTo>
                    <a:pt x="847" y="1108"/>
                  </a:lnTo>
                  <a:lnTo>
                    <a:pt x="849" y="1116"/>
                  </a:lnTo>
                  <a:lnTo>
                    <a:pt x="850" y="1122"/>
                  </a:lnTo>
                  <a:lnTo>
                    <a:pt x="850" y="1130"/>
                  </a:lnTo>
                  <a:lnTo>
                    <a:pt x="854" y="1136"/>
                  </a:lnTo>
                  <a:lnTo>
                    <a:pt x="855" y="1146"/>
                  </a:lnTo>
                  <a:lnTo>
                    <a:pt x="857" y="1160"/>
                  </a:lnTo>
                  <a:lnTo>
                    <a:pt x="860" y="1173"/>
                  </a:lnTo>
                  <a:lnTo>
                    <a:pt x="865" y="1184"/>
                  </a:lnTo>
                  <a:lnTo>
                    <a:pt x="869" y="1194"/>
                  </a:lnTo>
                  <a:lnTo>
                    <a:pt x="874" y="1201"/>
                  </a:lnTo>
                  <a:lnTo>
                    <a:pt x="874" y="1206"/>
                  </a:lnTo>
                  <a:lnTo>
                    <a:pt x="866" y="1200"/>
                  </a:lnTo>
                  <a:lnTo>
                    <a:pt x="850" y="1198"/>
                  </a:lnTo>
                  <a:lnTo>
                    <a:pt x="841" y="1198"/>
                  </a:lnTo>
                  <a:lnTo>
                    <a:pt x="830" y="1192"/>
                  </a:lnTo>
                  <a:lnTo>
                    <a:pt x="815" y="1186"/>
                  </a:lnTo>
                  <a:lnTo>
                    <a:pt x="795" y="1181"/>
                  </a:lnTo>
                  <a:lnTo>
                    <a:pt x="769" y="1179"/>
                  </a:lnTo>
                  <a:lnTo>
                    <a:pt x="760" y="1179"/>
                  </a:lnTo>
                  <a:lnTo>
                    <a:pt x="744" y="1170"/>
                  </a:lnTo>
                  <a:lnTo>
                    <a:pt x="734" y="1162"/>
                  </a:lnTo>
                  <a:lnTo>
                    <a:pt x="722" y="1159"/>
                  </a:lnTo>
                  <a:lnTo>
                    <a:pt x="707" y="1157"/>
                  </a:lnTo>
                  <a:lnTo>
                    <a:pt x="693" y="1147"/>
                  </a:lnTo>
                  <a:lnTo>
                    <a:pt x="682" y="1140"/>
                  </a:lnTo>
                  <a:lnTo>
                    <a:pt x="672" y="1122"/>
                  </a:lnTo>
                  <a:lnTo>
                    <a:pt x="661" y="1108"/>
                  </a:lnTo>
                  <a:lnTo>
                    <a:pt x="652" y="1085"/>
                  </a:lnTo>
                  <a:lnTo>
                    <a:pt x="645" y="1074"/>
                  </a:lnTo>
                  <a:lnTo>
                    <a:pt x="642" y="1062"/>
                  </a:lnTo>
                  <a:lnTo>
                    <a:pt x="641" y="1049"/>
                  </a:lnTo>
                  <a:lnTo>
                    <a:pt x="636" y="1030"/>
                  </a:lnTo>
                  <a:lnTo>
                    <a:pt x="631" y="1020"/>
                  </a:lnTo>
                  <a:lnTo>
                    <a:pt x="630" y="1009"/>
                  </a:lnTo>
                  <a:lnTo>
                    <a:pt x="625" y="1000"/>
                  </a:lnTo>
                  <a:lnTo>
                    <a:pt x="612" y="990"/>
                  </a:lnTo>
                  <a:lnTo>
                    <a:pt x="604" y="982"/>
                  </a:lnTo>
                  <a:lnTo>
                    <a:pt x="599" y="977"/>
                  </a:lnTo>
                  <a:lnTo>
                    <a:pt x="593" y="963"/>
                  </a:lnTo>
                  <a:lnTo>
                    <a:pt x="585" y="950"/>
                  </a:lnTo>
                  <a:lnTo>
                    <a:pt x="574" y="936"/>
                  </a:lnTo>
                  <a:lnTo>
                    <a:pt x="564" y="923"/>
                  </a:lnTo>
                  <a:lnTo>
                    <a:pt x="553" y="901"/>
                  </a:lnTo>
                  <a:lnTo>
                    <a:pt x="544" y="877"/>
                  </a:lnTo>
                  <a:lnTo>
                    <a:pt x="537" y="855"/>
                  </a:lnTo>
                  <a:lnTo>
                    <a:pt x="533" y="844"/>
                  </a:lnTo>
                  <a:lnTo>
                    <a:pt x="529" y="834"/>
                  </a:lnTo>
                  <a:lnTo>
                    <a:pt x="522" y="817"/>
                  </a:lnTo>
                  <a:lnTo>
                    <a:pt x="512" y="807"/>
                  </a:lnTo>
                  <a:lnTo>
                    <a:pt x="501" y="795"/>
                  </a:lnTo>
                  <a:lnTo>
                    <a:pt x="485" y="777"/>
                  </a:lnTo>
                  <a:lnTo>
                    <a:pt x="477" y="765"/>
                  </a:lnTo>
                  <a:lnTo>
                    <a:pt x="471" y="753"/>
                  </a:lnTo>
                  <a:lnTo>
                    <a:pt x="466" y="747"/>
                  </a:lnTo>
                  <a:lnTo>
                    <a:pt x="448" y="744"/>
                  </a:lnTo>
                  <a:lnTo>
                    <a:pt x="421" y="744"/>
                  </a:lnTo>
                  <a:lnTo>
                    <a:pt x="407" y="746"/>
                  </a:lnTo>
                  <a:lnTo>
                    <a:pt x="382" y="744"/>
                  </a:lnTo>
                  <a:lnTo>
                    <a:pt x="371" y="739"/>
                  </a:lnTo>
                  <a:lnTo>
                    <a:pt x="363" y="736"/>
                  </a:lnTo>
                  <a:lnTo>
                    <a:pt x="350" y="739"/>
                  </a:lnTo>
                  <a:lnTo>
                    <a:pt x="347" y="747"/>
                  </a:lnTo>
                  <a:lnTo>
                    <a:pt x="336" y="760"/>
                  </a:lnTo>
                  <a:lnTo>
                    <a:pt x="326" y="773"/>
                  </a:lnTo>
                  <a:lnTo>
                    <a:pt x="313" y="793"/>
                  </a:lnTo>
                  <a:lnTo>
                    <a:pt x="304" y="804"/>
                  </a:lnTo>
                  <a:lnTo>
                    <a:pt x="297" y="815"/>
                  </a:lnTo>
                  <a:lnTo>
                    <a:pt x="293" y="825"/>
                  </a:lnTo>
                  <a:lnTo>
                    <a:pt x="291" y="828"/>
                  </a:lnTo>
                  <a:lnTo>
                    <a:pt x="288" y="828"/>
                  </a:lnTo>
                  <a:lnTo>
                    <a:pt x="283" y="825"/>
                  </a:lnTo>
                  <a:lnTo>
                    <a:pt x="274" y="820"/>
                  </a:lnTo>
                  <a:lnTo>
                    <a:pt x="264" y="819"/>
                  </a:lnTo>
                  <a:lnTo>
                    <a:pt x="255" y="815"/>
                  </a:lnTo>
                  <a:lnTo>
                    <a:pt x="247" y="809"/>
                  </a:lnTo>
                  <a:lnTo>
                    <a:pt x="232" y="798"/>
                  </a:lnTo>
                  <a:lnTo>
                    <a:pt x="223" y="787"/>
                  </a:lnTo>
                  <a:lnTo>
                    <a:pt x="213" y="779"/>
                  </a:lnTo>
                  <a:lnTo>
                    <a:pt x="201" y="769"/>
                  </a:lnTo>
                  <a:lnTo>
                    <a:pt x="188" y="758"/>
                  </a:lnTo>
                  <a:lnTo>
                    <a:pt x="175" y="744"/>
                  </a:lnTo>
                  <a:lnTo>
                    <a:pt x="169" y="733"/>
                  </a:lnTo>
                  <a:lnTo>
                    <a:pt x="161" y="722"/>
                  </a:lnTo>
                  <a:lnTo>
                    <a:pt x="158" y="711"/>
                  </a:lnTo>
                  <a:lnTo>
                    <a:pt x="154" y="695"/>
                  </a:lnTo>
                  <a:lnTo>
                    <a:pt x="154" y="680"/>
                  </a:lnTo>
                  <a:lnTo>
                    <a:pt x="153" y="672"/>
                  </a:lnTo>
                  <a:lnTo>
                    <a:pt x="151" y="661"/>
                  </a:lnTo>
                  <a:lnTo>
                    <a:pt x="151" y="652"/>
                  </a:lnTo>
                  <a:lnTo>
                    <a:pt x="147" y="639"/>
                  </a:lnTo>
                  <a:lnTo>
                    <a:pt x="143" y="630"/>
                  </a:lnTo>
                  <a:lnTo>
                    <a:pt x="139" y="622"/>
                  </a:lnTo>
                  <a:lnTo>
                    <a:pt x="129" y="614"/>
                  </a:lnTo>
                  <a:lnTo>
                    <a:pt x="120" y="604"/>
                  </a:lnTo>
                  <a:lnTo>
                    <a:pt x="110" y="593"/>
                  </a:lnTo>
                  <a:lnTo>
                    <a:pt x="94" y="579"/>
                  </a:lnTo>
                  <a:lnTo>
                    <a:pt x="83" y="569"/>
                  </a:lnTo>
                  <a:lnTo>
                    <a:pt x="73" y="561"/>
                  </a:lnTo>
                  <a:lnTo>
                    <a:pt x="66" y="549"/>
                  </a:lnTo>
                  <a:lnTo>
                    <a:pt x="61" y="542"/>
                  </a:lnTo>
                  <a:lnTo>
                    <a:pt x="58" y="534"/>
                  </a:lnTo>
                  <a:lnTo>
                    <a:pt x="54" y="529"/>
                  </a:lnTo>
                  <a:lnTo>
                    <a:pt x="42" y="521"/>
                  </a:lnTo>
                  <a:lnTo>
                    <a:pt x="35" y="515"/>
                  </a:lnTo>
                  <a:lnTo>
                    <a:pt x="32" y="504"/>
                  </a:lnTo>
                  <a:lnTo>
                    <a:pt x="27" y="498"/>
                  </a:lnTo>
                  <a:lnTo>
                    <a:pt x="23" y="491"/>
                  </a:lnTo>
                  <a:lnTo>
                    <a:pt x="13" y="485"/>
                  </a:lnTo>
                  <a:lnTo>
                    <a:pt x="8" y="480"/>
                  </a:lnTo>
                  <a:lnTo>
                    <a:pt x="0" y="475"/>
                  </a:lnTo>
                  <a:lnTo>
                    <a:pt x="4" y="464"/>
                  </a:lnTo>
                  <a:lnTo>
                    <a:pt x="7" y="458"/>
                  </a:lnTo>
                  <a:lnTo>
                    <a:pt x="329" y="494"/>
                  </a:lnTo>
                  <a:lnTo>
                    <a:pt x="372" y="0"/>
                  </a:lnTo>
                  <a:close/>
                </a:path>
              </a:pathLst>
            </a:custGeom>
            <a:solidFill>
              <a:srgbClr val="E1EFE7"/>
            </a:solidFill>
            <a:ln w="0" algn="ctr">
              <a:solidFill>
                <a:srgbClr val="59A87C"/>
              </a:solidFill>
              <a:round/>
              <a:headEnd/>
              <a:tailEnd/>
            </a:ln>
          </p:spPr>
          <p:txBody>
            <a:bodyPr lIns="101882" tIns="50941" rIns="101882" bIns="5094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Calibri"/>
                <a:ea typeface="ＭＳ Ｐゴシック" pitchFamily="34" charset="-128"/>
                <a:cs typeface="Arial" pitchFamily="34" charset="0"/>
              </a:endParaRPr>
            </a:p>
          </p:txBody>
        </p:sp>
      </p:grpSp>
      <p:grpSp>
        <p:nvGrpSpPr>
          <p:cNvPr id="6" name="Group 5">
            <a:extLst>
              <a:ext uri="{FF2B5EF4-FFF2-40B4-BE49-F238E27FC236}">
                <a16:creationId xmlns:a16="http://schemas.microsoft.com/office/drawing/2014/main" id="{545F7E49-4DC3-4EFF-ABAE-03B5B2D9BB60}"/>
              </a:ext>
            </a:extLst>
          </p:cNvPr>
          <p:cNvGrpSpPr/>
          <p:nvPr/>
        </p:nvGrpSpPr>
        <p:grpSpPr>
          <a:xfrm>
            <a:off x="8111687" y="1986970"/>
            <a:ext cx="585216" cy="585216"/>
            <a:chOff x="8394350" y="5818363"/>
            <a:chExt cx="585216" cy="585216"/>
          </a:xfrm>
        </p:grpSpPr>
        <p:sp>
          <p:nvSpPr>
            <p:cNvPr id="62" name="Oval 61">
              <a:extLst>
                <a:ext uri="{FF2B5EF4-FFF2-40B4-BE49-F238E27FC236}">
                  <a16:creationId xmlns:a16="http://schemas.microsoft.com/office/drawing/2014/main" id="{C8FE43A7-65DC-473A-AA32-DF7EEC3DD02F}"/>
                </a:ext>
              </a:extLst>
            </p:cNvPr>
            <p:cNvSpPr/>
            <p:nvPr/>
          </p:nvSpPr>
          <p:spPr bwMode="auto">
            <a:xfrm>
              <a:off x="8394350" y="5818363"/>
              <a:ext cx="585216" cy="585216"/>
            </a:xfrm>
            <a:prstGeom prst="ellipse">
              <a:avLst/>
            </a:prstGeom>
            <a:solidFill>
              <a:schemeClr val="bg1"/>
            </a:solidFill>
            <a:ln w="38100">
              <a:solidFill>
                <a:srgbClr val="59A87C"/>
              </a:solid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63" name="State: South Dakota">
              <a:extLst>
                <a:ext uri="{FF2B5EF4-FFF2-40B4-BE49-F238E27FC236}">
                  <a16:creationId xmlns:a16="http://schemas.microsoft.com/office/drawing/2014/main" id="{E483AECC-F49C-4147-8901-13DB93D76883}"/>
                </a:ext>
              </a:extLst>
            </p:cNvPr>
            <p:cNvSpPr>
              <a:spLocks/>
            </p:cNvSpPr>
            <p:nvPr/>
          </p:nvSpPr>
          <p:spPr bwMode="auto">
            <a:xfrm>
              <a:off x="8474012" y="5968925"/>
              <a:ext cx="424516" cy="291463"/>
            </a:xfrm>
            <a:custGeom>
              <a:avLst/>
              <a:gdLst>
                <a:gd name="T0" fmla="*/ 2147483647 w 608"/>
                <a:gd name="T1" fmla="*/ 2147483647 h 411"/>
                <a:gd name="T2" fmla="*/ 2147483647 w 608"/>
                <a:gd name="T3" fmla="*/ 2147483647 h 411"/>
                <a:gd name="T4" fmla="*/ 2147483647 w 608"/>
                <a:gd name="T5" fmla="*/ 2147483647 h 411"/>
                <a:gd name="T6" fmla="*/ 2147483647 w 608"/>
                <a:gd name="T7" fmla="*/ 2147483647 h 411"/>
                <a:gd name="T8" fmla="*/ 2147483647 w 608"/>
                <a:gd name="T9" fmla="*/ 2147483647 h 411"/>
                <a:gd name="T10" fmla="*/ 2147483647 w 608"/>
                <a:gd name="T11" fmla="*/ 2147483647 h 411"/>
                <a:gd name="T12" fmla="*/ 2147483647 w 608"/>
                <a:gd name="T13" fmla="*/ 2147483647 h 411"/>
                <a:gd name="T14" fmla="*/ 2147483647 w 608"/>
                <a:gd name="T15" fmla="*/ 2147483647 h 411"/>
                <a:gd name="T16" fmla="*/ 2147483647 w 608"/>
                <a:gd name="T17" fmla="*/ 2147483647 h 411"/>
                <a:gd name="T18" fmla="*/ 2147483647 w 608"/>
                <a:gd name="T19" fmla="*/ 2147483647 h 411"/>
                <a:gd name="T20" fmla="*/ 2147483647 w 608"/>
                <a:gd name="T21" fmla="*/ 2147483647 h 411"/>
                <a:gd name="T22" fmla="*/ 2147483647 w 608"/>
                <a:gd name="T23" fmla="*/ 2147483647 h 411"/>
                <a:gd name="T24" fmla="*/ 2147483647 w 608"/>
                <a:gd name="T25" fmla="*/ 2147483647 h 411"/>
                <a:gd name="T26" fmla="*/ 2147483647 w 608"/>
                <a:gd name="T27" fmla="*/ 2147483647 h 411"/>
                <a:gd name="T28" fmla="*/ 2147483647 w 608"/>
                <a:gd name="T29" fmla="*/ 2147483647 h 411"/>
                <a:gd name="T30" fmla="*/ 2147483647 w 608"/>
                <a:gd name="T31" fmla="*/ 2147483647 h 411"/>
                <a:gd name="T32" fmla="*/ 2147483647 w 608"/>
                <a:gd name="T33" fmla="*/ 2147483647 h 411"/>
                <a:gd name="T34" fmla="*/ 2147483647 w 608"/>
                <a:gd name="T35" fmla="*/ 2147483647 h 411"/>
                <a:gd name="T36" fmla="*/ 2147483647 w 608"/>
                <a:gd name="T37" fmla="*/ 2147483647 h 411"/>
                <a:gd name="T38" fmla="*/ 2147483647 w 608"/>
                <a:gd name="T39" fmla="*/ 2147483647 h 411"/>
                <a:gd name="T40" fmla="*/ 2147483647 w 608"/>
                <a:gd name="T41" fmla="*/ 2147483647 h 411"/>
                <a:gd name="T42" fmla="*/ 2147483647 w 608"/>
                <a:gd name="T43" fmla="*/ 2147483647 h 411"/>
                <a:gd name="T44" fmla="*/ 2147483647 w 608"/>
                <a:gd name="T45" fmla="*/ 2147483647 h 411"/>
                <a:gd name="T46" fmla="*/ 2147483647 w 608"/>
                <a:gd name="T47" fmla="*/ 2147483647 h 411"/>
                <a:gd name="T48" fmla="*/ 2147483647 w 608"/>
                <a:gd name="T49" fmla="*/ 2147483647 h 411"/>
                <a:gd name="T50" fmla="*/ 2147483647 w 608"/>
                <a:gd name="T51" fmla="*/ 2147483647 h 411"/>
                <a:gd name="T52" fmla="*/ 2147483647 w 608"/>
                <a:gd name="T53" fmla="*/ 2147483647 h 411"/>
                <a:gd name="T54" fmla="*/ 2147483647 w 608"/>
                <a:gd name="T55" fmla="*/ 2147483647 h 411"/>
                <a:gd name="T56" fmla="*/ 2147483647 w 608"/>
                <a:gd name="T57" fmla="*/ 2147483647 h 411"/>
                <a:gd name="T58" fmla="*/ 2147483647 w 608"/>
                <a:gd name="T59" fmla="*/ 2147483647 h 411"/>
                <a:gd name="T60" fmla="*/ 2147483647 w 608"/>
                <a:gd name="T61" fmla="*/ 2147483647 h 411"/>
                <a:gd name="T62" fmla="*/ 2147483647 w 608"/>
                <a:gd name="T63" fmla="*/ 2147483647 h 411"/>
                <a:gd name="T64" fmla="*/ 2147483647 w 608"/>
                <a:gd name="T65" fmla="*/ 2147483647 h 411"/>
                <a:gd name="T66" fmla="*/ 2147483647 w 608"/>
                <a:gd name="T67" fmla="*/ 2147483647 h 411"/>
                <a:gd name="T68" fmla="*/ 2147483647 w 608"/>
                <a:gd name="T69" fmla="*/ 2147483647 h 411"/>
                <a:gd name="T70" fmla="*/ 2147483647 w 608"/>
                <a:gd name="T71" fmla="*/ 2147483647 h 411"/>
                <a:gd name="T72" fmla="*/ 2147483647 w 608"/>
                <a:gd name="T73" fmla="*/ 0 h 41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08"/>
                <a:gd name="T112" fmla="*/ 0 h 411"/>
                <a:gd name="T113" fmla="*/ 608 w 608"/>
                <a:gd name="T114" fmla="*/ 411 h 41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08" h="411">
                  <a:moveTo>
                    <a:pt x="33" y="0"/>
                  </a:moveTo>
                  <a:lnTo>
                    <a:pt x="600" y="33"/>
                  </a:lnTo>
                  <a:lnTo>
                    <a:pt x="600" y="41"/>
                  </a:lnTo>
                  <a:lnTo>
                    <a:pt x="599" y="44"/>
                  </a:lnTo>
                  <a:lnTo>
                    <a:pt x="597" y="51"/>
                  </a:lnTo>
                  <a:lnTo>
                    <a:pt x="591" y="55"/>
                  </a:lnTo>
                  <a:lnTo>
                    <a:pt x="585" y="60"/>
                  </a:lnTo>
                  <a:lnTo>
                    <a:pt x="580" y="65"/>
                  </a:lnTo>
                  <a:lnTo>
                    <a:pt x="578" y="68"/>
                  </a:lnTo>
                  <a:lnTo>
                    <a:pt x="578" y="73"/>
                  </a:lnTo>
                  <a:lnTo>
                    <a:pt x="578" y="76"/>
                  </a:lnTo>
                  <a:lnTo>
                    <a:pt x="581" y="82"/>
                  </a:lnTo>
                  <a:lnTo>
                    <a:pt x="591" y="89"/>
                  </a:lnTo>
                  <a:lnTo>
                    <a:pt x="597" y="95"/>
                  </a:lnTo>
                  <a:lnTo>
                    <a:pt x="605" y="100"/>
                  </a:lnTo>
                  <a:lnTo>
                    <a:pt x="608" y="106"/>
                  </a:lnTo>
                  <a:lnTo>
                    <a:pt x="604" y="303"/>
                  </a:lnTo>
                  <a:lnTo>
                    <a:pt x="599" y="305"/>
                  </a:lnTo>
                  <a:lnTo>
                    <a:pt x="594" y="303"/>
                  </a:lnTo>
                  <a:lnTo>
                    <a:pt x="591" y="306"/>
                  </a:lnTo>
                  <a:lnTo>
                    <a:pt x="591" y="309"/>
                  </a:lnTo>
                  <a:lnTo>
                    <a:pt x="591" y="314"/>
                  </a:lnTo>
                  <a:lnTo>
                    <a:pt x="596" y="316"/>
                  </a:lnTo>
                  <a:lnTo>
                    <a:pt x="599" y="317"/>
                  </a:lnTo>
                  <a:lnTo>
                    <a:pt x="600" y="321"/>
                  </a:lnTo>
                  <a:lnTo>
                    <a:pt x="597" y="324"/>
                  </a:lnTo>
                  <a:lnTo>
                    <a:pt x="594" y="329"/>
                  </a:lnTo>
                  <a:lnTo>
                    <a:pt x="596" y="333"/>
                  </a:lnTo>
                  <a:lnTo>
                    <a:pt x="597" y="335"/>
                  </a:lnTo>
                  <a:lnTo>
                    <a:pt x="600" y="338"/>
                  </a:lnTo>
                  <a:lnTo>
                    <a:pt x="605" y="340"/>
                  </a:lnTo>
                  <a:lnTo>
                    <a:pt x="605" y="346"/>
                  </a:lnTo>
                  <a:lnTo>
                    <a:pt x="600" y="352"/>
                  </a:lnTo>
                  <a:lnTo>
                    <a:pt x="599" y="363"/>
                  </a:lnTo>
                  <a:lnTo>
                    <a:pt x="597" y="367"/>
                  </a:lnTo>
                  <a:lnTo>
                    <a:pt x="596" y="373"/>
                  </a:lnTo>
                  <a:lnTo>
                    <a:pt x="594" y="375"/>
                  </a:lnTo>
                  <a:lnTo>
                    <a:pt x="593" y="379"/>
                  </a:lnTo>
                  <a:lnTo>
                    <a:pt x="589" y="383"/>
                  </a:lnTo>
                  <a:lnTo>
                    <a:pt x="591" y="386"/>
                  </a:lnTo>
                  <a:lnTo>
                    <a:pt x="596" y="397"/>
                  </a:lnTo>
                  <a:lnTo>
                    <a:pt x="597" y="403"/>
                  </a:lnTo>
                  <a:lnTo>
                    <a:pt x="597" y="408"/>
                  </a:lnTo>
                  <a:lnTo>
                    <a:pt x="596" y="411"/>
                  </a:lnTo>
                  <a:lnTo>
                    <a:pt x="589" y="411"/>
                  </a:lnTo>
                  <a:lnTo>
                    <a:pt x="588" y="402"/>
                  </a:lnTo>
                  <a:lnTo>
                    <a:pt x="581" y="397"/>
                  </a:lnTo>
                  <a:lnTo>
                    <a:pt x="575" y="392"/>
                  </a:lnTo>
                  <a:lnTo>
                    <a:pt x="564" y="389"/>
                  </a:lnTo>
                  <a:lnTo>
                    <a:pt x="558" y="387"/>
                  </a:lnTo>
                  <a:lnTo>
                    <a:pt x="551" y="384"/>
                  </a:lnTo>
                  <a:lnTo>
                    <a:pt x="545" y="376"/>
                  </a:lnTo>
                  <a:lnTo>
                    <a:pt x="537" y="375"/>
                  </a:lnTo>
                  <a:lnTo>
                    <a:pt x="529" y="371"/>
                  </a:lnTo>
                  <a:lnTo>
                    <a:pt x="516" y="373"/>
                  </a:lnTo>
                  <a:lnTo>
                    <a:pt x="504" y="373"/>
                  </a:lnTo>
                  <a:lnTo>
                    <a:pt x="491" y="371"/>
                  </a:lnTo>
                  <a:lnTo>
                    <a:pt x="486" y="378"/>
                  </a:lnTo>
                  <a:lnTo>
                    <a:pt x="472" y="378"/>
                  </a:lnTo>
                  <a:lnTo>
                    <a:pt x="461" y="371"/>
                  </a:lnTo>
                  <a:lnTo>
                    <a:pt x="448" y="363"/>
                  </a:lnTo>
                  <a:lnTo>
                    <a:pt x="442" y="356"/>
                  </a:lnTo>
                  <a:lnTo>
                    <a:pt x="430" y="354"/>
                  </a:lnTo>
                  <a:lnTo>
                    <a:pt x="397" y="352"/>
                  </a:lnTo>
                  <a:lnTo>
                    <a:pt x="368" y="349"/>
                  </a:lnTo>
                  <a:lnTo>
                    <a:pt x="321" y="349"/>
                  </a:lnTo>
                  <a:lnTo>
                    <a:pt x="280" y="344"/>
                  </a:lnTo>
                  <a:lnTo>
                    <a:pt x="227" y="340"/>
                  </a:lnTo>
                  <a:lnTo>
                    <a:pt x="181" y="336"/>
                  </a:lnTo>
                  <a:lnTo>
                    <a:pt x="125" y="333"/>
                  </a:lnTo>
                  <a:lnTo>
                    <a:pt x="82" y="329"/>
                  </a:lnTo>
                  <a:lnTo>
                    <a:pt x="46" y="325"/>
                  </a:lnTo>
                  <a:lnTo>
                    <a:pt x="0" y="327"/>
                  </a:lnTo>
                  <a:lnTo>
                    <a:pt x="33" y="0"/>
                  </a:lnTo>
                  <a:close/>
                </a:path>
              </a:pathLst>
            </a:custGeom>
            <a:solidFill>
              <a:srgbClr val="E1EFE7"/>
            </a:solidFill>
            <a:ln w="0" algn="ctr">
              <a:solidFill>
                <a:srgbClr val="59A87C"/>
              </a:solidFill>
              <a:round/>
              <a:headEnd/>
              <a:tailEnd/>
            </a:ln>
          </p:spPr>
          <p:txBody>
            <a:bodyPr lIns="101882" tIns="50941" rIns="101882" bIns="50941"/>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Calibri"/>
                <a:ea typeface="ＭＳ Ｐゴシック" pitchFamily="34" charset="-128"/>
                <a:cs typeface="Arial" panose="020B0604020202020204" pitchFamily="34" charset="0"/>
              </a:endParaRPr>
            </a:p>
          </p:txBody>
        </p:sp>
      </p:grpSp>
    </p:spTree>
    <p:extLst>
      <p:ext uri="{BB962C8B-B14F-4D97-AF65-F5344CB8AC3E}">
        <p14:creationId xmlns:p14="http://schemas.microsoft.com/office/powerpoint/2010/main" val="3631830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AE261D76-E3FC-460D-8969-CCDB8C4B5980}"/>
              </a:ext>
            </a:extLst>
          </p:cNvPr>
          <p:cNvSpPr/>
          <p:nvPr/>
        </p:nvSpPr>
        <p:spPr>
          <a:xfrm>
            <a:off x="496023" y="4401937"/>
            <a:ext cx="8177182" cy="1246379"/>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88720" lvl="2"/>
            <a:endParaRPr lang="en-US" sz="2400" b="1" dirty="0">
              <a:solidFill>
                <a:schemeClr val="tx1"/>
              </a:solidFill>
            </a:endParaRPr>
          </a:p>
        </p:txBody>
      </p:sp>
      <p:sp>
        <p:nvSpPr>
          <p:cNvPr id="4" name="Slide Number Placeholder 3">
            <a:extLst>
              <a:ext uri="{FF2B5EF4-FFF2-40B4-BE49-F238E27FC236}">
                <a16:creationId xmlns:a16="http://schemas.microsoft.com/office/drawing/2014/main" id="{4B6408C0-CC03-422E-9700-8F0088E431F5}"/>
              </a:ext>
            </a:extLst>
          </p:cNvPr>
          <p:cNvSpPr>
            <a:spLocks noGrp="1"/>
          </p:cNvSpPr>
          <p:nvPr>
            <p:ph type="sldNum" sz="quarter" idx="12"/>
          </p:nvPr>
        </p:nvSpPr>
        <p:spPr/>
        <p:txBody>
          <a:bodyPr/>
          <a:lstStyle/>
          <a:p>
            <a:fld id="{B50A04D7-452B-4628-BC5C-774F3290A092}" type="slidenum">
              <a:rPr lang="en-US" smtClean="0"/>
              <a:t>3</a:t>
            </a:fld>
            <a:endParaRPr lang="en-US" dirty="0"/>
          </a:p>
        </p:txBody>
      </p:sp>
      <p:sp>
        <p:nvSpPr>
          <p:cNvPr id="21" name="Title 1">
            <a:extLst>
              <a:ext uri="{FF2B5EF4-FFF2-40B4-BE49-F238E27FC236}">
                <a16:creationId xmlns:a16="http://schemas.microsoft.com/office/drawing/2014/main" id="{D86476A8-3C86-4A9E-A6B2-7EE695E6C2E8}"/>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en-US" sz="2800" dirty="0"/>
              <a:t>Objectives</a:t>
            </a:r>
          </a:p>
        </p:txBody>
      </p:sp>
      <p:sp>
        <p:nvSpPr>
          <p:cNvPr id="2" name="Rectangle 1">
            <a:extLst>
              <a:ext uri="{FF2B5EF4-FFF2-40B4-BE49-F238E27FC236}">
                <a16:creationId xmlns:a16="http://schemas.microsoft.com/office/drawing/2014/main" id="{4062CB1D-C521-4DFF-928E-F1835E7F1A40}"/>
              </a:ext>
            </a:extLst>
          </p:cNvPr>
          <p:cNvSpPr/>
          <p:nvPr/>
        </p:nvSpPr>
        <p:spPr>
          <a:xfrm>
            <a:off x="496023" y="1590007"/>
            <a:ext cx="8177182" cy="1246379"/>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88720" lvl="2" algn="ctr"/>
            <a:endParaRPr lang="en-US" sz="2400" b="1" dirty="0">
              <a:solidFill>
                <a:schemeClr val="tx1"/>
              </a:solidFill>
            </a:endParaRPr>
          </a:p>
        </p:txBody>
      </p:sp>
      <p:sp>
        <p:nvSpPr>
          <p:cNvPr id="3" name="Oval 2">
            <a:extLst>
              <a:ext uri="{FF2B5EF4-FFF2-40B4-BE49-F238E27FC236}">
                <a16:creationId xmlns:a16="http://schemas.microsoft.com/office/drawing/2014/main" id="{1518DA77-D2D2-4147-98A8-D69DFDACC2FE}"/>
              </a:ext>
            </a:extLst>
          </p:cNvPr>
          <p:cNvSpPr/>
          <p:nvPr/>
        </p:nvSpPr>
        <p:spPr>
          <a:xfrm>
            <a:off x="615769" y="1760752"/>
            <a:ext cx="914400" cy="914400"/>
          </a:xfrm>
          <a:prstGeom prst="ellips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24" name="Oval 23">
            <a:extLst>
              <a:ext uri="{FF2B5EF4-FFF2-40B4-BE49-F238E27FC236}">
                <a16:creationId xmlns:a16="http://schemas.microsoft.com/office/drawing/2014/main" id="{503197A8-887D-4905-98EB-A7DE55C0BAB3}"/>
              </a:ext>
            </a:extLst>
          </p:cNvPr>
          <p:cNvSpPr/>
          <p:nvPr/>
        </p:nvSpPr>
        <p:spPr>
          <a:xfrm>
            <a:off x="615769" y="4567054"/>
            <a:ext cx="914400" cy="914400"/>
          </a:xfrm>
          <a:prstGeom prst="ellips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5" name="TextBox 4">
            <a:extLst>
              <a:ext uri="{FF2B5EF4-FFF2-40B4-BE49-F238E27FC236}">
                <a16:creationId xmlns:a16="http://schemas.microsoft.com/office/drawing/2014/main" id="{49552482-6EC8-424E-96A2-57AC5DB9ECEF}"/>
              </a:ext>
            </a:extLst>
          </p:cNvPr>
          <p:cNvSpPr txBox="1"/>
          <p:nvPr/>
        </p:nvSpPr>
        <p:spPr>
          <a:xfrm>
            <a:off x="1767330" y="1830334"/>
            <a:ext cx="6668713" cy="830997"/>
          </a:xfrm>
          <a:prstGeom prst="rect">
            <a:avLst/>
          </a:prstGeom>
          <a:noFill/>
        </p:spPr>
        <p:txBody>
          <a:bodyPr wrap="square" rtlCol="0">
            <a:spAutoFit/>
          </a:bodyPr>
          <a:lstStyle/>
          <a:p>
            <a:pPr marL="0" lvl="2"/>
            <a:r>
              <a:rPr lang="en-US" sz="2400" b="1" dirty="0">
                <a:solidFill>
                  <a:schemeClr val="tx1"/>
                </a:solidFill>
              </a:rPr>
              <a:t>Establish a shared understanding of global budgets and key design considerations</a:t>
            </a:r>
          </a:p>
        </p:txBody>
      </p:sp>
      <p:sp>
        <p:nvSpPr>
          <p:cNvPr id="26" name="TextBox 25">
            <a:extLst>
              <a:ext uri="{FF2B5EF4-FFF2-40B4-BE49-F238E27FC236}">
                <a16:creationId xmlns:a16="http://schemas.microsoft.com/office/drawing/2014/main" id="{DD58C7C6-F3B7-46B8-B043-4743D67DECD9}"/>
              </a:ext>
            </a:extLst>
          </p:cNvPr>
          <p:cNvSpPr txBox="1"/>
          <p:nvPr/>
        </p:nvSpPr>
        <p:spPr>
          <a:xfrm>
            <a:off x="1767330" y="4639292"/>
            <a:ext cx="6668713" cy="830997"/>
          </a:xfrm>
          <a:prstGeom prst="rect">
            <a:avLst/>
          </a:prstGeom>
          <a:noFill/>
        </p:spPr>
        <p:txBody>
          <a:bodyPr wrap="square" rtlCol="0">
            <a:spAutoFit/>
          </a:bodyPr>
          <a:lstStyle/>
          <a:p>
            <a:pPr marL="0" lvl="2"/>
            <a:r>
              <a:rPr lang="en-US" sz="2400" b="1" dirty="0"/>
              <a:t>Discuss how global budgets could be implemented in Vermont</a:t>
            </a:r>
          </a:p>
        </p:txBody>
      </p:sp>
      <p:sp>
        <p:nvSpPr>
          <p:cNvPr id="27" name="Rectangle 26">
            <a:extLst>
              <a:ext uri="{FF2B5EF4-FFF2-40B4-BE49-F238E27FC236}">
                <a16:creationId xmlns:a16="http://schemas.microsoft.com/office/drawing/2014/main" id="{1C9040B4-4A10-40A9-943D-C5D780F3283E}"/>
              </a:ext>
            </a:extLst>
          </p:cNvPr>
          <p:cNvSpPr/>
          <p:nvPr/>
        </p:nvSpPr>
        <p:spPr>
          <a:xfrm>
            <a:off x="496023" y="2990441"/>
            <a:ext cx="8177182" cy="1246379"/>
          </a:xfrm>
          <a:prstGeom prst="rect">
            <a:avLst/>
          </a:prstGeom>
          <a:solidFill>
            <a:srgbClr val="E1EFE7"/>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88720" lvl="2"/>
            <a:endParaRPr lang="en-US" sz="2400" b="1" dirty="0">
              <a:solidFill>
                <a:schemeClr val="tx1"/>
              </a:solidFill>
            </a:endParaRPr>
          </a:p>
        </p:txBody>
      </p:sp>
      <p:sp>
        <p:nvSpPr>
          <p:cNvPr id="28" name="Oval 27">
            <a:extLst>
              <a:ext uri="{FF2B5EF4-FFF2-40B4-BE49-F238E27FC236}">
                <a16:creationId xmlns:a16="http://schemas.microsoft.com/office/drawing/2014/main" id="{8C0FFED9-80E9-4021-BBF7-BF9FBA9414EA}"/>
              </a:ext>
            </a:extLst>
          </p:cNvPr>
          <p:cNvSpPr/>
          <p:nvPr/>
        </p:nvSpPr>
        <p:spPr>
          <a:xfrm>
            <a:off x="615769" y="3155558"/>
            <a:ext cx="914400" cy="914400"/>
          </a:xfrm>
          <a:prstGeom prst="ellips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29" name="TextBox 28">
            <a:extLst>
              <a:ext uri="{FF2B5EF4-FFF2-40B4-BE49-F238E27FC236}">
                <a16:creationId xmlns:a16="http://schemas.microsoft.com/office/drawing/2014/main" id="{5648CF4C-90FC-4A4F-B142-6F4709017E73}"/>
              </a:ext>
            </a:extLst>
          </p:cNvPr>
          <p:cNvSpPr txBox="1"/>
          <p:nvPr/>
        </p:nvSpPr>
        <p:spPr>
          <a:xfrm>
            <a:off x="1767330" y="3227796"/>
            <a:ext cx="6668713" cy="830997"/>
          </a:xfrm>
          <a:prstGeom prst="rect">
            <a:avLst/>
          </a:prstGeom>
          <a:noFill/>
        </p:spPr>
        <p:txBody>
          <a:bodyPr wrap="square" rtlCol="0">
            <a:spAutoFit/>
          </a:bodyPr>
          <a:lstStyle/>
          <a:p>
            <a:pPr marL="0" lvl="2"/>
            <a:r>
              <a:rPr lang="en-US" sz="2400" b="1" dirty="0">
                <a:solidFill>
                  <a:schemeClr val="tx1"/>
                </a:solidFill>
              </a:rPr>
              <a:t>Understand CMMI’s current portfolio of global budget models</a:t>
            </a:r>
          </a:p>
        </p:txBody>
      </p:sp>
    </p:spTree>
    <p:extLst>
      <p:ext uri="{BB962C8B-B14F-4D97-AF65-F5344CB8AC3E}">
        <p14:creationId xmlns:p14="http://schemas.microsoft.com/office/powerpoint/2010/main" val="182217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1E69386-1397-465E-9226-6182CC5CC105}"/>
              </a:ext>
            </a:extLst>
          </p:cNvPr>
          <p:cNvSpPr txBox="1">
            <a:spLocks/>
          </p:cNvSpPr>
          <p:nvPr/>
        </p:nvSpPr>
        <p:spPr>
          <a:xfrm>
            <a:off x="301646" y="188920"/>
            <a:ext cx="88572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1"/>
                </a:solidFill>
                <a:latin typeface="+mn-lt"/>
                <a:ea typeface="+mj-ea"/>
                <a:cs typeface="+mj-cs"/>
              </a:defRPr>
            </a:lvl1pPr>
          </a:lstStyle>
          <a:p>
            <a:r>
              <a:rPr lang="it-IT" sz="2800" dirty="0"/>
              <a:t>Recap of Context: CMS Innovation Center’s 7 Design Criteria</a:t>
            </a:r>
          </a:p>
        </p:txBody>
      </p:sp>
      <p:sp>
        <p:nvSpPr>
          <p:cNvPr id="28" name="Slide Number Placeholder 3">
            <a:extLst>
              <a:ext uri="{FF2B5EF4-FFF2-40B4-BE49-F238E27FC236}">
                <a16:creationId xmlns:a16="http://schemas.microsoft.com/office/drawing/2014/main" id="{E09E1C9A-8704-4AE4-A0AA-FCE4C7770846}"/>
              </a:ext>
            </a:extLst>
          </p:cNvPr>
          <p:cNvSpPr>
            <a:spLocks noGrp="1"/>
          </p:cNvSpPr>
          <p:nvPr>
            <p:ph type="sldNum" sz="quarter" idx="12"/>
          </p:nvPr>
        </p:nvSpPr>
        <p:spPr>
          <a:xfrm>
            <a:off x="197643" y="6356348"/>
            <a:ext cx="2057400" cy="365125"/>
          </a:xfrm>
        </p:spPr>
        <p:txBody>
          <a:bodyPr/>
          <a:lstStyle/>
          <a:p>
            <a:fld id="{B50A04D7-452B-4628-BC5C-774F3290A092}" type="slidenum">
              <a:rPr lang="en-US" smtClean="0"/>
              <a:pPr/>
              <a:t>4</a:t>
            </a:fld>
            <a:endParaRPr lang="en-US" dirty="0"/>
          </a:p>
        </p:txBody>
      </p:sp>
      <p:sp>
        <p:nvSpPr>
          <p:cNvPr id="9" name="Content Placeholder 3">
            <a:extLst>
              <a:ext uri="{FF2B5EF4-FFF2-40B4-BE49-F238E27FC236}">
                <a16:creationId xmlns:a16="http://schemas.microsoft.com/office/drawing/2014/main" id="{EF3F4DFE-BD0D-4E1F-A83F-3204880BC880}"/>
              </a:ext>
            </a:extLst>
          </p:cNvPr>
          <p:cNvSpPr txBox="1">
            <a:spLocks/>
          </p:cNvSpPr>
          <p:nvPr/>
        </p:nvSpPr>
        <p:spPr bwMode="auto">
          <a:xfrm>
            <a:off x="301647" y="2477469"/>
            <a:ext cx="7823118" cy="228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342900" lvl="2" indent="-342900">
              <a:spcBef>
                <a:spcPts val="0"/>
              </a:spcBef>
              <a:spcAft>
                <a:spcPts val="600"/>
              </a:spcAft>
              <a:buFont typeface="+mj-lt"/>
              <a:buAutoNum type="arabicPeriod"/>
            </a:pPr>
            <a:r>
              <a:rPr lang="en-US" sz="2000" b="1" dirty="0">
                <a:solidFill>
                  <a:schemeClr val="tx1"/>
                </a:solidFill>
              </a:rPr>
              <a:t>Include global budgets for hospitals. </a:t>
            </a:r>
          </a:p>
          <a:p>
            <a:pPr marL="342900" lvl="2" indent="-342900">
              <a:spcBef>
                <a:spcPts val="0"/>
              </a:spcBef>
              <a:spcAft>
                <a:spcPts val="600"/>
              </a:spcAft>
              <a:buFont typeface="+mj-lt"/>
              <a:buAutoNum type="arabicPeriod"/>
            </a:pPr>
            <a:r>
              <a:rPr lang="en-US" sz="2000" b="1" dirty="0">
                <a:solidFill>
                  <a:schemeClr val="bg1">
                    <a:lumMod val="85000"/>
                  </a:schemeClr>
                </a:solidFill>
              </a:rPr>
              <a:t>Include TCOC target/approach. </a:t>
            </a:r>
          </a:p>
          <a:p>
            <a:pPr marL="342900" lvl="2" indent="-342900">
              <a:spcBef>
                <a:spcPts val="0"/>
              </a:spcBef>
              <a:spcAft>
                <a:spcPts val="600"/>
              </a:spcAft>
              <a:buFont typeface="+mj-lt"/>
              <a:buAutoNum type="arabicPeriod"/>
            </a:pPr>
            <a:r>
              <a:rPr lang="en-US" sz="2000" b="1" dirty="0">
                <a:solidFill>
                  <a:schemeClr val="bg1">
                    <a:lumMod val="85000"/>
                  </a:schemeClr>
                </a:solidFill>
              </a:rPr>
              <a:t>Be All-Payer. </a:t>
            </a:r>
          </a:p>
          <a:p>
            <a:pPr marL="342900" lvl="2" indent="-342900">
              <a:spcBef>
                <a:spcPts val="0"/>
              </a:spcBef>
              <a:spcAft>
                <a:spcPts val="600"/>
              </a:spcAft>
              <a:buFont typeface="+mj-lt"/>
              <a:buAutoNum type="arabicPeriod"/>
            </a:pPr>
            <a:r>
              <a:rPr lang="en-US" sz="2000" b="1" dirty="0">
                <a:solidFill>
                  <a:schemeClr val="bg1">
                    <a:lumMod val="85000"/>
                  </a:schemeClr>
                </a:solidFill>
              </a:rPr>
              <a:t>Include goals for minimum investment in primary care. </a:t>
            </a:r>
          </a:p>
          <a:p>
            <a:pPr marL="342900" lvl="2" indent="-342900">
              <a:spcBef>
                <a:spcPts val="0"/>
              </a:spcBef>
              <a:spcAft>
                <a:spcPts val="600"/>
              </a:spcAft>
              <a:buFont typeface="+mj-lt"/>
              <a:buAutoNum type="arabicPeriod"/>
            </a:pPr>
            <a:r>
              <a:rPr lang="en-US" sz="2000" b="1" dirty="0">
                <a:solidFill>
                  <a:schemeClr val="bg1">
                    <a:lumMod val="85000"/>
                  </a:schemeClr>
                </a:solidFill>
              </a:rPr>
              <a:t>Include safety net providers from the start. </a:t>
            </a:r>
          </a:p>
          <a:p>
            <a:pPr marL="342900" lvl="2" indent="-342900">
              <a:spcBef>
                <a:spcPts val="0"/>
              </a:spcBef>
              <a:spcAft>
                <a:spcPts val="600"/>
              </a:spcAft>
              <a:buFont typeface="+mj-lt"/>
              <a:buAutoNum type="arabicPeriod"/>
            </a:pPr>
            <a:r>
              <a:rPr lang="en-US" sz="2000" b="1" dirty="0">
                <a:solidFill>
                  <a:schemeClr val="bg1">
                    <a:lumMod val="85000"/>
                  </a:schemeClr>
                </a:solidFill>
              </a:rPr>
              <a:t>Address mental health, substance use disorder and social determinants of health. </a:t>
            </a:r>
          </a:p>
          <a:p>
            <a:pPr marL="342900" lvl="2" indent="-342900">
              <a:spcBef>
                <a:spcPts val="0"/>
              </a:spcBef>
              <a:spcAft>
                <a:spcPts val="600"/>
              </a:spcAft>
              <a:buFont typeface="+mj-lt"/>
              <a:buAutoNum type="arabicPeriod"/>
            </a:pPr>
            <a:r>
              <a:rPr lang="en-US" sz="2000" b="1" dirty="0">
                <a:solidFill>
                  <a:schemeClr val="bg1">
                    <a:lumMod val="85000"/>
                  </a:schemeClr>
                </a:solidFill>
              </a:rPr>
              <a:t>Address health equity. </a:t>
            </a:r>
          </a:p>
        </p:txBody>
      </p:sp>
      <p:sp>
        <p:nvSpPr>
          <p:cNvPr id="8" name="Rectangle 7">
            <a:extLst>
              <a:ext uri="{FF2B5EF4-FFF2-40B4-BE49-F238E27FC236}">
                <a16:creationId xmlns:a16="http://schemas.microsoft.com/office/drawing/2014/main" id="{3724C57C-B02C-4A27-ADC4-0344CFE74D09}"/>
              </a:ext>
            </a:extLst>
          </p:cNvPr>
          <p:cNvSpPr/>
          <p:nvPr/>
        </p:nvSpPr>
        <p:spPr>
          <a:xfrm>
            <a:off x="-3412" y="1356587"/>
            <a:ext cx="9147412" cy="820239"/>
          </a:xfrm>
          <a:prstGeom prst="rect">
            <a:avLst/>
          </a:prstGeom>
          <a:solidFill>
            <a:srgbClr val="E1EFE7"/>
          </a:solidFill>
          <a:ln w="28575">
            <a:solidFill>
              <a:srgbClr val="E1EF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CMMI is signaling it will produce a design to span multiple states from 2025 that will address seven priorities.</a:t>
            </a:r>
          </a:p>
        </p:txBody>
      </p:sp>
      <p:sp>
        <p:nvSpPr>
          <p:cNvPr id="10" name="Star: 5 Points 9">
            <a:extLst>
              <a:ext uri="{FF2B5EF4-FFF2-40B4-BE49-F238E27FC236}">
                <a16:creationId xmlns:a16="http://schemas.microsoft.com/office/drawing/2014/main" id="{FCC266A0-D9E0-4244-A487-2643EB6027B3}"/>
              </a:ext>
            </a:extLst>
          </p:cNvPr>
          <p:cNvSpPr/>
          <p:nvPr/>
        </p:nvSpPr>
        <p:spPr bwMode="auto">
          <a:xfrm>
            <a:off x="5037376" y="2490427"/>
            <a:ext cx="274320" cy="274320"/>
          </a:xfrm>
          <a:prstGeom prst="star5">
            <a:avLst/>
          </a:prstGeom>
          <a:solidFill>
            <a:srgbClr val="FFC000"/>
          </a:solidFill>
          <a:ln>
            <a:noFill/>
          </a:ln>
          <a:effectLst/>
        </p:spPr>
        <p:txBody>
          <a:bodyPr lIns="91440" tIns="91440" rIns="91440" bIns="91440" rtlCol="0" anchor="ctr" anchorCtr="0">
            <a:noAutofit/>
          </a:bodyPr>
          <a:lstStyle/>
          <a:p>
            <a:pPr algn="ctr" eaLnBrk="1" hangingPunct="1"/>
            <a:endParaRPr lang="en-US" sz="1600" b="1" dirty="0">
              <a:solidFill>
                <a:schemeClr val="bg1"/>
              </a:solidFill>
              <a:latin typeface="+mn-lt"/>
            </a:endParaRPr>
          </a:p>
        </p:txBody>
      </p:sp>
      <p:sp>
        <p:nvSpPr>
          <p:cNvPr id="11" name="TextBox 10">
            <a:extLst>
              <a:ext uri="{FF2B5EF4-FFF2-40B4-BE49-F238E27FC236}">
                <a16:creationId xmlns:a16="http://schemas.microsoft.com/office/drawing/2014/main" id="{A1C1348D-4274-4CBD-AF90-C96CD18A083E}"/>
              </a:ext>
            </a:extLst>
          </p:cNvPr>
          <p:cNvSpPr txBox="1"/>
          <p:nvPr/>
        </p:nvSpPr>
        <p:spPr>
          <a:xfrm>
            <a:off x="5296956" y="2451179"/>
            <a:ext cx="2651828" cy="338554"/>
          </a:xfrm>
          <a:prstGeom prst="rect">
            <a:avLst/>
          </a:prstGeom>
          <a:noFill/>
        </p:spPr>
        <p:txBody>
          <a:bodyPr wrap="square" rtlCol="0">
            <a:spAutoFit/>
          </a:bodyPr>
          <a:lstStyle/>
          <a:p>
            <a:r>
              <a:rPr lang="en-US" sz="1600" b="1" i="1" dirty="0"/>
              <a:t>Focus of today’s discussion</a:t>
            </a:r>
          </a:p>
        </p:txBody>
      </p:sp>
      <p:sp>
        <p:nvSpPr>
          <p:cNvPr id="2" name="Right Brace 1">
            <a:extLst>
              <a:ext uri="{FF2B5EF4-FFF2-40B4-BE49-F238E27FC236}">
                <a16:creationId xmlns:a16="http://schemas.microsoft.com/office/drawing/2014/main" id="{2B180755-4353-4644-AF21-A9A49E54584D}"/>
              </a:ext>
            </a:extLst>
          </p:cNvPr>
          <p:cNvSpPr/>
          <p:nvPr/>
        </p:nvSpPr>
        <p:spPr>
          <a:xfrm>
            <a:off x="4651723" y="2515907"/>
            <a:ext cx="209672" cy="236483"/>
          </a:xfrm>
          <a:prstGeom prst="rightBrace">
            <a:avLst/>
          </a:prstGeom>
          <a:ln w="28575">
            <a:solidFill>
              <a:srgbClr val="59A87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49246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81B7D1F-BBBE-4E6D-BF96-5D3524B6B22F}"/>
              </a:ext>
            </a:extLst>
          </p:cNvPr>
          <p:cNvSpPr>
            <a:spLocks noGrp="1"/>
          </p:cNvSpPr>
          <p:nvPr>
            <p:ph type="sldNum" sz="quarter" idx="12"/>
          </p:nvPr>
        </p:nvSpPr>
        <p:spPr/>
        <p:txBody>
          <a:bodyPr/>
          <a:lstStyle/>
          <a:p>
            <a:fld id="{B50A04D7-452B-4628-BC5C-774F3290A092}" type="slidenum">
              <a:rPr lang="en-US" smtClean="0"/>
              <a:t>5</a:t>
            </a:fld>
            <a:endParaRPr lang="en-US" dirty="0"/>
          </a:p>
        </p:txBody>
      </p:sp>
      <p:sp>
        <p:nvSpPr>
          <p:cNvPr id="6" name="Rectangle 8">
            <a:extLst>
              <a:ext uri="{FF2B5EF4-FFF2-40B4-BE49-F238E27FC236}">
                <a16:creationId xmlns:a16="http://schemas.microsoft.com/office/drawing/2014/main" id="{29B8C66A-9C2A-444E-B151-380526C2ECBC}"/>
              </a:ext>
            </a:extLst>
          </p:cNvPr>
          <p:cNvSpPr>
            <a:spLocks noChangeArrowheads="1"/>
          </p:cNvSpPr>
          <p:nvPr/>
        </p:nvSpPr>
        <p:spPr bwMode="auto">
          <a:xfrm>
            <a:off x="327660" y="2602552"/>
            <a:ext cx="8488679" cy="1899920"/>
          </a:xfrm>
          <a:prstGeom prst="rect">
            <a:avLst/>
          </a:prstGeom>
          <a:solidFill>
            <a:srgbClr val="C3DFD0"/>
          </a:solidFill>
          <a:ln w="9525">
            <a:noFill/>
            <a:miter lim="800000"/>
            <a:headEnd/>
            <a:tailEnd/>
          </a:ln>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a:endParaRPr>
          </a:p>
        </p:txBody>
      </p:sp>
      <p:sp>
        <p:nvSpPr>
          <p:cNvPr id="7" name="Title 1">
            <a:extLst>
              <a:ext uri="{FF2B5EF4-FFF2-40B4-BE49-F238E27FC236}">
                <a16:creationId xmlns:a16="http://schemas.microsoft.com/office/drawing/2014/main" id="{70FFD7E2-C9A5-4414-AAFC-389CCA71C107}"/>
              </a:ext>
            </a:extLst>
          </p:cNvPr>
          <p:cNvSpPr txBox="1">
            <a:spLocks/>
          </p:cNvSpPr>
          <p:nvPr/>
        </p:nvSpPr>
        <p:spPr bwMode="auto">
          <a:xfrm>
            <a:off x="609600" y="2602552"/>
            <a:ext cx="7924800" cy="189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50927" rIns="101854" bIns="50927" numCol="1" anchor="ctr" anchorCtr="1" compatLnSpc="1">
            <a:prstTxWarp prst="textNoShape">
              <a:avLst/>
            </a:prstTxWarp>
            <a:normAutofit/>
          </a:bodyPr>
          <a:lstStyle>
            <a:lvl1pPr algn="ctr" defTabSz="1019175" rtl="0" eaLnBrk="1" fontAlgn="base" hangingPunct="1">
              <a:lnSpc>
                <a:spcPct val="100000"/>
              </a:lnSpc>
              <a:spcBef>
                <a:spcPct val="0"/>
              </a:spcBef>
              <a:spcAft>
                <a:spcPct val="0"/>
              </a:spcAft>
              <a:defRPr sz="2800" b="1">
                <a:solidFill>
                  <a:schemeClr val="tx1"/>
                </a:solidFill>
                <a:latin typeface="+mj-lt"/>
                <a:ea typeface="+mj-ea"/>
                <a:cs typeface="+mj-cs"/>
              </a:defRPr>
            </a:lvl1pPr>
            <a:lvl2pPr algn="l" defTabSz="1019175" rtl="0" eaLnBrk="1" fontAlgn="base" hangingPunct="1">
              <a:spcBef>
                <a:spcPct val="0"/>
              </a:spcBef>
              <a:spcAft>
                <a:spcPct val="0"/>
              </a:spcAft>
              <a:defRPr sz="2200">
                <a:solidFill>
                  <a:schemeClr val="tx1"/>
                </a:solidFill>
                <a:latin typeface="Georgia" pitchFamily="18" charset="0"/>
              </a:defRPr>
            </a:lvl2pPr>
            <a:lvl3pPr algn="l" defTabSz="1019175" rtl="0" eaLnBrk="1" fontAlgn="base" hangingPunct="1">
              <a:spcBef>
                <a:spcPct val="0"/>
              </a:spcBef>
              <a:spcAft>
                <a:spcPct val="0"/>
              </a:spcAft>
              <a:defRPr sz="2200">
                <a:solidFill>
                  <a:schemeClr val="tx1"/>
                </a:solidFill>
                <a:latin typeface="Georgia" pitchFamily="18" charset="0"/>
              </a:defRPr>
            </a:lvl3pPr>
            <a:lvl4pPr algn="l" defTabSz="1019175" rtl="0" eaLnBrk="1" fontAlgn="base" hangingPunct="1">
              <a:spcBef>
                <a:spcPct val="0"/>
              </a:spcBef>
              <a:spcAft>
                <a:spcPct val="0"/>
              </a:spcAft>
              <a:defRPr sz="2200">
                <a:solidFill>
                  <a:schemeClr val="tx1"/>
                </a:solidFill>
                <a:latin typeface="Georgia" pitchFamily="18" charset="0"/>
              </a:defRPr>
            </a:lvl4pPr>
            <a:lvl5pPr algn="l" defTabSz="1019175" rtl="0" eaLnBrk="1" fontAlgn="base" hangingPunct="1">
              <a:spcBef>
                <a:spcPct val="0"/>
              </a:spcBef>
              <a:spcAft>
                <a:spcPct val="0"/>
              </a:spcAft>
              <a:defRPr sz="2200">
                <a:solidFill>
                  <a:schemeClr val="tx1"/>
                </a:solidFill>
                <a:latin typeface="Georgia" pitchFamily="18" charset="0"/>
              </a:defRPr>
            </a:lvl5pPr>
            <a:lvl6pPr marL="457200" algn="l" defTabSz="1019175" rtl="0" eaLnBrk="1" fontAlgn="base" hangingPunct="1">
              <a:spcBef>
                <a:spcPct val="0"/>
              </a:spcBef>
              <a:spcAft>
                <a:spcPct val="0"/>
              </a:spcAft>
              <a:defRPr sz="2200">
                <a:solidFill>
                  <a:schemeClr val="tx1"/>
                </a:solidFill>
                <a:latin typeface="Georgia" pitchFamily="18" charset="0"/>
              </a:defRPr>
            </a:lvl6pPr>
            <a:lvl7pPr marL="914400" algn="l" defTabSz="1019175" rtl="0" eaLnBrk="1" fontAlgn="base" hangingPunct="1">
              <a:spcBef>
                <a:spcPct val="0"/>
              </a:spcBef>
              <a:spcAft>
                <a:spcPct val="0"/>
              </a:spcAft>
              <a:defRPr sz="2200">
                <a:solidFill>
                  <a:schemeClr val="tx1"/>
                </a:solidFill>
                <a:latin typeface="Georgia" pitchFamily="18" charset="0"/>
              </a:defRPr>
            </a:lvl7pPr>
            <a:lvl8pPr marL="1371600" algn="l" defTabSz="1019175" rtl="0" eaLnBrk="1" fontAlgn="base" hangingPunct="1">
              <a:spcBef>
                <a:spcPct val="0"/>
              </a:spcBef>
              <a:spcAft>
                <a:spcPct val="0"/>
              </a:spcAft>
              <a:defRPr sz="2200">
                <a:solidFill>
                  <a:schemeClr val="tx1"/>
                </a:solidFill>
                <a:latin typeface="Georgia" pitchFamily="18" charset="0"/>
              </a:defRPr>
            </a:lvl8pPr>
            <a:lvl9pPr marL="1828800" algn="l" defTabSz="1019175" rtl="0" eaLnBrk="1" fontAlgn="base" hangingPunct="1">
              <a:spcBef>
                <a:spcPct val="0"/>
              </a:spcBef>
              <a:spcAft>
                <a:spcPct val="0"/>
              </a:spcAft>
              <a:defRPr sz="2200">
                <a:solidFill>
                  <a:schemeClr val="tx1"/>
                </a:solidFill>
                <a:latin typeface="Georgia" pitchFamily="18" charset="0"/>
              </a:defRPr>
            </a:lvl9pPr>
          </a:lstStyle>
          <a:p>
            <a:pPr marL="0" marR="0" lvl="0" indent="-14288" algn="l" defTabSz="1019175" rtl="0" eaLnBrk="1" fontAlgn="base" latinLnBrk="0" hangingPunct="1">
              <a:lnSpc>
                <a:spcPct val="100000"/>
              </a:lnSpc>
              <a:spcBef>
                <a:spcPct val="0"/>
              </a:spcBef>
              <a:spcAft>
                <a:spcPts val="300"/>
              </a:spcAft>
              <a:buClr>
                <a:srgbClr val="000000"/>
              </a:buClr>
              <a:buSzTx/>
              <a:buFont typeface="Wingdings" pitchFamily="2" charset="2"/>
              <a:buNone/>
              <a:tabLst/>
              <a:defRPr/>
            </a:pPr>
            <a:r>
              <a:rPr kumimoji="0" lang="en-US" sz="2800" b="1" i="0" u="none" strike="noStrike" kern="0" cap="none" spc="0" normalizeH="0" baseline="0" noProof="0" dirty="0">
                <a:ln>
                  <a:noFill/>
                </a:ln>
                <a:solidFill>
                  <a:srgbClr val="000000"/>
                </a:solidFill>
                <a:effectLst/>
                <a:uLnTx/>
                <a:uFillTx/>
                <a:latin typeface="Calibri"/>
                <a:ea typeface="+mn-ea"/>
                <a:cs typeface="+mn-cs"/>
              </a:rPr>
              <a:t>CMS’s Perspective on Global Budgets</a:t>
            </a:r>
          </a:p>
        </p:txBody>
      </p:sp>
      <p:sp>
        <p:nvSpPr>
          <p:cNvPr id="8" name="Rectangle 7">
            <a:extLst>
              <a:ext uri="{FF2B5EF4-FFF2-40B4-BE49-F238E27FC236}">
                <a16:creationId xmlns:a16="http://schemas.microsoft.com/office/drawing/2014/main" id="{5C2C9803-6000-4DBB-B717-37012F7A3C68}"/>
              </a:ext>
            </a:extLst>
          </p:cNvPr>
          <p:cNvSpPr>
            <a:spLocks noChangeArrowheads="1"/>
          </p:cNvSpPr>
          <p:nvPr/>
        </p:nvSpPr>
        <p:spPr bwMode="ltGray">
          <a:xfrm>
            <a:off x="327660" y="584374"/>
            <a:ext cx="8488680" cy="5412388"/>
          </a:xfrm>
          <a:prstGeom prst="rect">
            <a:avLst/>
          </a:prstGeom>
          <a:noFill/>
          <a:ln w="88900">
            <a:solidFill>
              <a:srgbClr val="59A87C"/>
            </a:solidFill>
            <a:miter lim="800000"/>
            <a:headEnd/>
            <a:tailEnd/>
          </a:ln>
          <a:effectLst/>
        </p:spPr>
        <p:txBody>
          <a:bodyPr wrap="none" lIns="113410" tIns="56705" rIns="113410" bIns="56705" anchor="ctr"/>
          <a:lstStyle/>
          <a:p>
            <a:pPr marL="0" marR="0" lvl="0" indent="0" defTabSz="1018109" eaLnBrk="1" fontAlgn="base" latinLnBrk="0" hangingPunct="1">
              <a:lnSpc>
                <a:spcPct val="10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Arial Unicode MS" pitchFamily="34" charset="-128"/>
              <a:ea typeface="ＭＳ Ｐゴシック" pitchFamily="1" charset="-128"/>
            </a:endParaRPr>
          </a:p>
        </p:txBody>
      </p:sp>
    </p:spTree>
    <p:extLst>
      <p:ext uri="{BB962C8B-B14F-4D97-AF65-F5344CB8AC3E}">
        <p14:creationId xmlns:p14="http://schemas.microsoft.com/office/powerpoint/2010/main" val="2086325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DE85ADB-581D-4375-8932-0F63D7D6EA1F}"/>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6</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What is a Global Budget?</a:t>
            </a:r>
          </a:p>
        </p:txBody>
      </p:sp>
      <p:sp>
        <p:nvSpPr>
          <p:cNvPr id="12" name="Content Placeholder 3">
            <a:extLst>
              <a:ext uri="{FF2B5EF4-FFF2-40B4-BE49-F238E27FC236}">
                <a16:creationId xmlns:a16="http://schemas.microsoft.com/office/drawing/2014/main" id="{4F8EBB7F-7821-4EC4-95B5-29D1B4E09FCB}"/>
              </a:ext>
            </a:extLst>
          </p:cNvPr>
          <p:cNvSpPr txBox="1">
            <a:spLocks/>
          </p:cNvSpPr>
          <p:nvPr/>
        </p:nvSpPr>
        <p:spPr bwMode="auto">
          <a:xfrm>
            <a:off x="0" y="1175461"/>
            <a:ext cx="8967729" cy="14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631825" lvl="3" indent="-285750">
              <a:spcBef>
                <a:spcPts val="0"/>
              </a:spcBef>
              <a:spcAft>
                <a:spcPts val="1000"/>
              </a:spcAft>
              <a:buClr>
                <a:prstClr val="black"/>
              </a:buClr>
              <a:buFont typeface="Wingdings" panose="05000000000000000000" pitchFamily="2" charset="2"/>
              <a:buChar char="§"/>
            </a:pPr>
            <a:r>
              <a:rPr lang="en-US" sz="1500" dirty="0">
                <a:latin typeface="Calibri" pitchFamily="34" charset="0"/>
              </a:rPr>
              <a:t>A global budget is a prospectively set budget for a fixed period of time (typically one year) for a specified set of services to a population of an assumed size, rather than fixed rates for individual services or cases.</a:t>
            </a:r>
          </a:p>
          <a:p>
            <a:pPr marL="631825" marR="0" lvl="3" indent="-285750" algn="l" defTabSz="1019175" rtl="0" eaLnBrk="1" fontAlgn="base" latinLnBrk="0" hangingPunct="1">
              <a:lnSpc>
                <a:spcPct val="100000"/>
              </a:lnSpc>
              <a:spcBef>
                <a:spcPts val="0"/>
              </a:spcBef>
              <a:spcAft>
                <a:spcPts val="1000"/>
              </a:spcAft>
              <a:buClr>
                <a:prstClr val="black"/>
              </a:buClr>
              <a:buSzTx/>
              <a:buFont typeface="Wingdings" panose="05000000000000000000" pitchFamily="2" charset="2"/>
              <a:buChar char="§"/>
              <a:tabLst/>
              <a:defRPr/>
            </a:pPr>
            <a:r>
              <a:rPr lang="en-US" sz="1500" dirty="0">
                <a:latin typeface="Calibri" pitchFamily="34" charset="0"/>
              </a:rPr>
              <a:t>Global budgets (like other forms of capitation) were originally employed to</a:t>
            </a:r>
            <a:r>
              <a:rPr kumimoji="0" lang="en-US" sz="1500" i="0" u="none" strike="noStrike" kern="1200" cap="none" spc="0" normalizeH="0" baseline="0" noProof="0" dirty="0">
                <a:ln>
                  <a:noFill/>
                </a:ln>
                <a:effectLst/>
                <a:uLnTx/>
                <a:uFillTx/>
                <a:latin typeface="Calibri" pitchFamily="34" charset="0"/>
                <a:ea typeface="+mn-ea"/>
                <a:cs typeface="+mn-cs"/>
              </a:rPr>
              <a:t> limit </a:t>
            </a:r>
            <a:r>
              <a:rPr lang="en-US" sz="1500" dirty="0">
                <a:latin typeface="Calibri" pitchFamily="34" charset="0"/>
              </a:rPr>
              <a:t>hospital spending by eliminating incentives to increase utilization. However, in recent years and especially since COVID 19, proponents of global budgets have emphasized their ability to improve stability for hospitals, especially in rural areas. </a:t>
            </a:r>
            <a:r>
              <a:rPr lang="en-US" sz="1500" i="1" dirty="0">
                <a:latin typeface="Calibri" pitchFamily="34" charset="0"/>
              </a:rPr>
              <a:t>E.g. Pennsylvania, 2019</a:t>
            </a:r>
            <a:endParaRPr kumimoji="0" lang="en-US" sz="1500" i="0" u="none" strike="noStrike" kern="1200" cap="none" spc="0" normalizeH="0" baseline="0" noProof="0" dirty="0">
              <a:ln>
                <a:noFill/>
              </a:ln>
              <a:solidFill>
                <a:srgbClr val="FF0000"/>
              </a:solidFill>
              <a:effectLst/>
              <a:uLnTx/>
              <a:uFillTx/>
              <a:latin typeface="Calibri" pitchFamily="34" charset="0"/>
              <a:ea typeface="+mn-ea"/>
              <a:cs typeface="+mn-cs"/>
            </a:endParaRP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a:t>
            </a:r>
            <a:r>
              <a:rPr kumimoji="0" lang="en-US" sz="882" b="0" i="0" u="none" strike="noStrike" kern="0" cap="none" spc="0" normalizeH="0" baseline="30000" noProof="0" dirty="0">
                <a:ln>
                  <a:noFill/>
                </a:ln>
                <a:solidFill>
                  <a:srgbClr val="000000"/>
                </a:solidFill>
                <a:effectLst/>
                <a:uLnTx/>
                <a:uFillTx/>
                <a:latin typeface="Calibri"/>
                <a:ea typeface="+mn-ea"/>
                <a:cs typeface="+mn-cs"/>
              </a:rPr>
              <a:t> </a:t>
            </a:r>
            <a:r>
              <a:rPr kumimoji="0" lang="en-US" sz="882" b="0" i="0" u="none" strike="noStrike" kern="0" cap="none" spc="0" normalizeH="0" noProof="0" dirty="0">
                <a:ln>
                  <a:noFill/>
                </a:ln>
                <a:solidFill>
                  <a:srgbClr val="000000"/>
                </a:solidFill>
                <a:effectLst/>
                <a:uLnTx/>
                <a:uFillTx/>
                <a:latin typeface="Calibri"/>
                <a:ea typeface="+mn-ea"/>
                <a:cs typeface="+mn-cs"/>
                <a:hlinkClick r:id="rId2"/>
              </a:rPr>
              <a:t>Global Budgets for Hospitals</a:t>
            </a:r>
            <a:r>
              <a:rPr kumimoji="0" lang="en-US" sz="882" b="0" i="0" u="none" strike="noStrike" kern="0" cap="none" spc="0" normalizeH="0" noProof="0" dirty="0">
                <a:ln>
                  <a:noFill/>
                </a:ln>
                <a:solidFill>
                  <a:srgbClr val="000000"/>
                </a:solidFill>
                <a:effectLst/>
                <a:uLnTx/>
                <a:uFillTx/>
                <a:latin typeface="Calibri"/>
                <a:ea typeface="+mn-ea"/>
                <a:cs typeface="+mn-cs"/>
              </a:rPr>
              <a:t>; </a:t>
            </a:r>
            <a:r>
              <a:rPr lang="en-US" dirty="0">
                <a:hlinkClick r:id="rId3"/>
              </a:rPr>
              <a:t>PowerPoint Presentation (ruralcenter.org)</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F2894E36-42A8-4DD9-8F5D-7963D19A48AC}"/>
              </a:ext>
            </a:extLst>
          </p:cNvPr>
          <p:cNvPicPr>
            <a:picLocks noChangeAspect="1"/>
          </p:cNvPicPr>
          <p:nvPr/>
        </p:nvPicPr>
        <p:blipFill>
          <a:blip r:embed="rId4"/>
          <a:stretch>
            <a:fillRect/>
          </a:stretch>
        </p:blipFill>
        <p:spPr>
          <a:xfrm>
            <a:off x="1124687" y="2715156"/>
            <a:ext cx="6729043" cy="3772227"/>
          </a:xfrm>
          <a:prstGeom prst="rect">
            <a:avLst/>
          </a:prstGeom>
        </p:spPr>
      </p:pic>
    </p:spTree>
    <p:extLst>
      <p:ext uri="{BB962C8B-B14F-4D97-AF65-F5344CB8AC3E}">
        <p14:creationId xmlns:p14="http://schemas.microsoft.com/office/powerpoint/2010/main" val="323017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DE85ADB-581D-4375-8932-0F63D7D6EA1F}"/>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7</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How Can Global </a:t>
            </a:r>
            <a:r>
              <a:rPr kumimoji="0" lang="en-US" sz="2800" b="1" i="0" u="none" strike="noStrike" kern="1200" cap="none" spc="0" normalizeH="0" baseline="0" noProof="0">
                <a:ln>
                  <a:noFill/>
                </a:ln>
                <a:solidFill>
                  <a:prstClr val="black"/>
                </a:solidFill>
                <a:effectLst/>
                <a:uLnTx/>
                <a:uFillTx/>
                <a:latin typeface="Calibri" panose="020F0502020204030204"/>
                <a:ea typeface="+mj-ea"/>
                <a:cs typeface="+mj-cs"/>
              </a:rPr>
              <a:t>Budgets Advance Healthcare Reform</a:t>
            </a: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a:t>
            </a:r>
          </a:p>
        </p:txBody>
      </p:sp>
      <p:sp>
        <p:nvSpPr>
          <p:cNvPr id="12" name="Content Placeholder 3">
            <a:extLst>
              <a:ext uri="{FF2B5EF4-FFF2-40B4-BE49-F238E27FC236}">
                <a16:creationId xmlns:a16="http://schemas.microsoft.com/office/drawing/2014/main" id="{4F8EBB7F-7821-4EC4-95B5-29D1B4E09FCB}"/>
              </a:ext>
            </a:extLst>
          </p:cNvPr>
          <p:cNvSpPr txBox="1">
            <a:spLocks/>
          </p:cNvSpPr>
          <p:nvPr/>
        </p:nvSpPr>
        <p:spPr bwMode="auto">
          <a:xfrm>
            <a:off x="0" y="1175461"/>
            <a:ext cx="8967729" cy="14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346075" lvl="3" indent="0">
              <a:spcBef>
                <a:spcPts val="0"/>
              </a:spcBef>
              <a:spcAft>
                <a:spcPts val="1000"/>
              </a:spcAft>
              <a:buClr>
                <a:prstClr val="black"/>
              </a:buClr>
              <a:buNone/>
            </a:pPr>
            <a:endParaRPr kumimoji="0" lang="en-US" sz="1500" i="0" u="none" strike="noStrike" kern="1200" cap="none" spc="0" normalizeH="0" baseline="0" noProof="0" dirty="0">
              <a:ln>
                <a:noFill/>
              </a:ln>
              <a:solidFill>
                <a:srgbClr val="FF0000"/>
              </a:solidFill>
              <a:effectLst/>
              <a:uLnTx/>
              <a:uFillTx/>
              <a:latin typeface="Calibri" pitchFamily="34" charset="0"/>
              <a:ea typeface="+mn-ea"/>
              <a:cs typeface="+mn-cs"/>
            </a:endParaRP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a:t>
            </a:r>
            <a:r>
              <a:rPr kumimoji="0" lang="en-US" sz="882" b="0" i="0" u="none" strike="noStrike" kern="0" cap="none" spc="0" normalizeH="0" baseline="30000" noProof="0" dirty="0">
                <a:ln>
                  <a:noFill/>
                </a:ln>
                <a:solidFill>
                  <a:srgbClr val="000000"/>
                </a:solidFill>
                <a:effectLst/>
                <a:uLnTx/>
                <a:uFillTx/>
                <a:latin typeface="Calibri"/>
                <a:ea typeface="+mn-ea"/>
                <a:cs typeface="+mn-cs"/>
              </a:rPr>
              <a:t> </a:t>
            </a:r>
            <a:r>
              <a:rPr kumimoji="0" lang="en-US" sz="882" b="0" i="0" u="none" strike="noStrike" kern="0" cap="none" spc="0" normalizeH="0" noProof="0" dirty="0">
                <a:ln>
                  <a:noFill/>
                </a:ln>
                <a:solidFill>
                  <a:srgbClr val="000000"/>
                </a:solidFill>
                <a:effectLst/>
                <a:uLnTx/>
                <a:uFillTx/>
                <a:latin typeface="Calibri"/>
                <a:ea typeface="+mn-ea"/>
                <a:cs typeface="+mn-cs"/>
                <a:hlinkClick r:id="rId2"/>
              </a:rPr>
              <a:t>Global Budgets for Hospitals</a:t>
            </a:r>
            <a:r>
              <a:rPr kumimoji="0" lang="en-US" sz="882" b="0" i="0" u="none" strike="noStrike" kern="0" cap="none" spc="0" normalizeH="0" noProof="0" dirty="0">
                <a:ln>
                  <a:noFill/>
                </a:ln>
                <a:solidFill>
                  <a:srgbClr val="000000"/>
                </a:solidFill>
                <a:effectLst/>
                <a:uLnTx/>
                <a:uFillTx/>
                <a:latin typeface="Calibri"/>
                <a:ea typeface="+mn-ea"/>
                <a:cs typeface="+mn-cs"/>
              </a:rPr>
              <a:t>; </a:t>
            </a:r>
            <a:r>
              <a:rPr lang="en-US" dirty="0">
                <a:hlinkClick r:id="rId3"/>
              </a:rPr>
              <a:t>PowerPoint Presentation (ruralcenter.org)</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9" name="Rectangle 8">
            <a:extLst>
              <a:ext uri="{FF2B5EF4-FFF2-40B4-BE49-F238E27FC236}">
                <a16:creationId xmlns:a16="http://schemas.microsoft.com/office/drawing/2014/main" id="{F6F905A3-BA91-442A-9BFD-5EF01379E78C}"/>
              </a:ext>
            </a:extLst>
          </p:cNvPr>
          <p:cNvSpPr/>
          <p:nvPr/>
        </p:nvSpPr>
        <p:spPr>
          <a:xfrm>
            <a:off x="-3412" y="1356587"/>
            <a:ext cx="9147412" cy="820239"/>
          </a:xfrm>
          <a:prstGeom prst="rect">
            <a:avLst/>
          </a:prstGeom>
          <a:solidFill>
            <a:srgbClr val="E1EFE7"/>
          </a:solidFill>
          <a:ln w="28575">
            <a:solidFill>
              <a:srgbClr val="E1EF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Global budgets </a:t>
            </a:r>
            <a:r>
              <a:rPr kumimoji="0" lang="en-US" b="1" i="1" u="none" strike="noStrike" kern="1200" cap="none" spc="0" normalizeH="0" baseline="0" noProof="0" dirty="0">
                <a:ln>
                  <a:noFill/>
                </a:ln>
                <a:solidFill>
                  <a:prstClr val="black"/>
                </a:solidFill>
                <a:effectLst/>
                <a:uLnTx/>
                <a:uFillTx/>
                <a:latin typeface="Calibri" panose="020F0502020204030204"/>
                <a:ea typeface="+mn-ea"/>
                <a:cs typeface="+mn-cs"/>
              </a:rPr>
              <a:t>reward</a:t>
            </a:r>
            <a:r>
              <a:rPr kumimoji="0" lang="en-US" b="1" u="none" strike="noStrike" kern="1200" cap="none" spc="0" normalizeH="0" baseline="0" noProof="0" dirty="0">
                <a:ln>
                  <a:noFill/>
                </a:ln>
                <a:solidFill>
                  <a:prstClr val="black"/>
                </a:solidFill>
                <a:effectLst/>
                <a:uLnTx/>
                <a:uFillTx/>
                <a:latin typeface="Calibri" panose="020F0502020204030204"/>
                <a:ea typeface="+mn-ea"/>
                <a:cs typeface="+mn-cs"/>
              </a:rPr>
              <a:t> hospitals for reducing utilization by improving health, rather than penalizing them</a:t>
            </a:r>
            <a:endParaRPr kumimoji="0" lang="en-US"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DE13B1BF-D0ED-407A-9B88-85E01CAD87DF}"/>
              </a:ext>
            </a:extLst>
          </p:cNvPr>
          <p:cNvSpPr txBox="1"/>
          <p:nvPr/>
        </p:nvSpPr>
        <p:spPr>
          <a:xfrm>
            <a:off x="197643" y="2495550"/>
            <a:ext cx="8502967" cy="1200329"/>
          </a:xfrm>
          <a:prstGeom prst="rect">
            <a:avLst/>
          </a:prstGeom>
          <a:noFill/>
        </p:spPr>
        <p:txBody>
          <a:bodyPr wrap="square" rtlCol="0">
            <a:spAutoFit/>
          </a:bodyPr>
          <a:lstStyle/>
          <a:p>
            <a:r>
              <a:rPr lang="en-US" i="1" dirty="0"/>
              <a:t>Example: </a:t>
            </a:r>
            <a:r>
              <a:rPr lang="en-US" dirty="0"/>
              <a:t>A hospital invests in a new program to improve diabetes management by collaborating with employed and community physicians, hiring new health educators, and funding cooking and nutrition classes. As a result, hospitalizations and procedures for diabetic patients decline.</a:t>
            </a:r>
            <a:endParaRPr lang="en-US" i="1" dirty="0"/>
          </a:p>
        </p:txBody>
      </p:sp>
      <p:sp>
        <p:nvSpPr>
          <p:cNvPr id="8" name="TextBox 7">
            <a:extLst>
              <a:ext uri="{FF2B5EF4-FFF2-40B4-BE49-F238E27FC236}">
                <a16:creationId xmlns:a16="http://schemas.microsoft.com/office/drawing/2014/main" id="{C063AB38-C02E-40B3-BEC6-B752E20B84A3}"/>
              </a:ext>
            </a:extLst>
          </p:cNvPr>
          <p:cNvSpPr txBox="1"/>
          <p:nvPr/>
        </p:nvSpPr>
        <p:spPr>
          <a:xfrm>
            <a:off x="0" y="3969047"/>
            <a:ext cx="3848100" cy="2375319"/>
          </a:xfrm>
          <a:prstGeom prst="rect">
            <a:avLst/>
          </a:prstGeom>
          <a:noFill/>
          <a:ln w="19050">
            <a:solidFill>
              <a:schemeClr val="bg1">
                <a:lumMod val="65000"/>
              </a:schemeClr>
            </a:solidFill>
          </a:ln>
        </p:spPr>
        <p:txBody>
          <a:bodyPr wrap="square" rtlCol="0" anchor="ctr" anchorCtr="0">
            <a:noAutofit/>
          </a:bodyPr>
          <a:lstStyle/>
          <a:p>
            <a:pPr marL="285750" indent="-285750">
              <a:buFont typeface="Arial" panose="020B0604020202020204" pitchFamily="34" charset="0"/>
              <a:buChar char="•"/>
            </a:pPr>
            <a:r>
              <a:rPr lang="en-US" sz="1600" dirty="0"/>
              <a:t>Hospital revenue declines, with fewer admissions and fewer procedures</a:t>
            </a:r>
          </a:p>
          <a:p>
            <a:pPr marL="742950" lvl="1" indent="-285750">
              <a:buFont typeface="Arial" panose="020B0604020202020204" pitchFamily="34" charset="0"/>
              <a:buChar char="•"/>
            </a:pPr>
            <a:r>
              <a:rPr lang="en-US" sz="1400" i="1" dirty="0"/>
              <a:t>Can be true even in prospective payments if next year’s payments are tied to last year’s utilization</a:t>
            </a:r>
          </a:p>
          <a:p>
            <a:pPr marL="285750" indent="-285750">
              <a:buFont typeface="Arial" panose="020B0604020202020204" pitchFamily="34" charset="0"/>
              <a:buChar char="•"/>
            </a:pPr>
            <a:r>
              <a:rPr lang="en-US" sz="1600" dirty="0"/>
              <a:t>Hospital no longer has revenue to invest in diabetes management program</a:t>
            </a:r>
          </a:p>
        </p:txBody>
      </p:sp>
      <p:sp>
        <p:nvSpPr>
          <p:cNvPr id="3" name="Arrow: Pentagon 2">
            <a:extLst>
              <a:ext uri="{FF2B5EF4-FFF2-40B4-BE49-F238E27FC236}">
                <a16:creationId xmlns:a16="http://schemas.microsoft.com/office/drawing/2014/main" id="{E19F003C-9A14-4E32-B5D1-AA159715E9E3}"/>
              </a:ext>
            </a:extLst>
          </p:cNvPr>
          <p:cNvSpPr/>
          <p:nvPr/>
        </p:nvSpPr>
        <p:spPr>
          <a:xfrm>
            <a:off x="0" y="3808708"/>
            <a:ext cx="3019425" cy="301049"/>
          </a:xfrm>
          <a:prstGeom prst="homePlat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t>Today</a:t>
            </a:r>
          </a:p>
        </p:txBody>
      </p:sp>
      <p:sp>
        <p:nvSpPr>
          <p:cNvPr id="16" name="TextBox 15">
            <a:extLst>
              <a:ext uri="{FF2B5EF4-FFF2-40B4-BE49-F238E27FC236}">
                <a16:creationId xmlns:a16="http://schemas.microsoft.com/office/drawing/2014/main" id="{7420BB1F-C92A-43A8-88FF-0E7C7243AD76}"/>
              </a:ext>
            </a:extLst>
          </p:cNvPr>
          <p:cNvSpPr txBox="1"/>
          <p:nvPr/>
        </p:nvSpPr>
        <p:spPr>
          <a:xfrm>
            <a:off x="4752550" y="3953524"/>
            <a:ext cx="3848100" cy="2375319"/>
          </a:xfrm>
          <a:prstGeom prst="rect">
            <a:avLst/>
          </a:prstGeom>
          <a:noFill/>
          <a:ln w="19050">
            <a:solidFill>
              <a:schemeClr val="bg1">
                <a:lumMod val="65000"/>
              </a:schemeClr>
            </a:solidFill>
          </a:ln>
        </p:spPr>
        <p:txBody>
          <a:bodyPr wrap="square" rtlCol="0" anchor="ctr" anchorCtr="0">
            <a:noAutofit/>
          </a:bodyPr>
          <a:lstStyle/>
          <a:p>
            <a:pPr marL="285750" indent="-285750">
              <a:buFont typeface="Arial" panose="020B0604020202020204" pitchFamily="34" charset="0"/>
              <a:buChar char="•"/>
            </a:pPr>
            <a:r>
              <a:rPr lang="en-US" sz="1600" dirty="0"/>
              <a:t>Hospital revenue holds steady because global budget does not take volumes into account</a:t>
            </a:r>
          </a:p>
          <a:p>
            <a:pPr marL="285750" indent="-285750">
              <a:buFont typeface="Arial" panose="020B0604020202020204" pitchFamily="34" charset="0"/>
              <a:buChar char="•"/>
            </a:pPr>
            <a:r>
              <a:rPr lang="en-US" sz="1600" dirty="0"/>
              <a:t>Hospital continues to have revenue to invest in diabetes management program</a:t>
            </a:r>
          </a:p>
          <a:p>
            <a:pPr marL="285750" indent="-285750">
              <a:buFont typeface="Arial" panose="020B0604020202020204" pitchFamily="34" charset="0"/>
              <a:buChar char="•"/>
            </a:pPr>
            <a:r>
              <a:rPr lang="en-US" sz="1600" dirty="0"/>
              <a:t>Assuming diabetes management program is less costly than the admissions, hospital margins increase</a:t>
            </a:r>
          </a:p>
        </p:txBody>
      </p:sp>
      <p:sp>
        <p:nvSpPr>
          <p:cNvPr id="11" name="Arrow: Pentagon 10">
            <a:extLst>
              <a:ext uri="{FF2B5EF4-FFF2-40B4-BE49-F238E27FC236}">
                <a16:creationId xmlns:a16="http://schemas.microsoft.com/office/drawing/2014/main" id="{E822F732-3B0E-426C-855E-F8C0932A1BD3}"/>
              </a:ext>
            </a:extLst>
          </p:cNvPr>
          <p:cNvSpPr/>
          <p:nvPr/>
        </p:nvSpPr>
        <p:spPr>
          <a:xfrm>
            <a:off x="4752550" y="3774896"/>
            <a:ext cx="3019425" cy="301049"/>
          </a:xfrm>
          <a:prstGeom prst="homePlate">
            <a:avLst/>
          </a:prstGeom>
          <a:solidFill>
            <a:srgbClr val="59A87C"/>
          </a:solidFill>
          <a:ln>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t>Under Global Budgets</a:t>
            </a:r>
          </a:p>
        </p:txBody>
      </p:sp>
    </p:spTree>
    <p:extLst>
      <p:ext uri="{BB962C8B-B14F-4D97-AF65-F5344CB8AC3E}">
        <p14:creationId xmlns:p14="http://schemas.microsoft.com/office/powerpoint/2010/main" val="614045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DE85ADB-581D-4375-8932-0F63D7D6EA1F}"/>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8</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Global Budget Opportunities and Challenges</a:t>
            </a:r>
          </a:p>
        </p:txBody>
      </p:sp>
      <p:graphicFrame>
        <p:nvGraphicFramePr>
          <p:cNvPr id="2" name="Table 1">
            <a:extLst>
              <a:ext uri="{FF2B5EF4-FFF2-40B4-BE49-F238E27FC236}">
                <a16:creationId xmlns:a16="http://schemas.microsoft.com/office/drawing/2014/main" id="{22286269-788A-4E81-9EFB-8CF3069E4F77}"/>
              </a:ext>
            </a:extLst>
          </p:cNvPr>
          <p:cNvGraphicFramePr>
            <a:graphicFrameLocks noGrp="1"/>
          </p:cNvGraphicFramePr>
          <p:nvPr>
            <p:extLst>
              <p:ext uri="{D42A27DB-BD31-4B8C-83A1-F6EECF244321}">
                <p14:modId xmlns:p14="http://schemas.microsoft.com/office/powerpoint/2010/main" val="3850767133"/>
              </p:ext>
            </p:extLst>
          </p:nvPr>
        </p:nvGraphicFramePr>
        <p:xfrm>
          <a:off x="667344" y="1433309"/>
          <a:ext cx="7677108" cy="3825240"/>
        </p:xfrm>
        <a:graphic>
          <a:graphicData uri="http://schemas.openxmlformats.org/drawingml/2006/table">
            <a:tbl>
              <a:tblPr firstRow="1" bandRow="1"/>
              <a:tblGrid>
                <a:gridCol w="3841282">
                  <a:extLst>
                    <a:ext uri="{9D8B030D-6E8A-4147-A177-3AD203B41FA5}">
                      <a16:colId xmlns:a16="http://schemas.microsoft.com/office/drawing/2014/main" val="2168852596"/>
                    </a:ext>
                  </a:extLst>
                </a:gridCol>
                <a:gridCol w="3835826">
                  <a:extLst>
                    <a:ext uri="{9D8B030D-6E8A-4147-A177-3AD203B41FA5}">
                      <a16:colId xmlns:a16="http://schemas.microsoft.com/office/drawing/2014/main" val="508599637"/>
                    </a:ext>
                  </a:extLst>
                </a:gridCol>
              </a:tblGrid>
              <a:tr h="24810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r>
                        <a:rPr lang="en-US" sz="1600" b="1" dirty="0">
                          <a:solidFill>
                            <a:schemeClr val="bg1"/>
                          </a:solidFill>
                        </a:rPr>
                        <a:t>OPPORTUNITIES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59A87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r>
                        <a:rPr lang="en-US" sz="1600" b="1" dirty="0">
                          <a:solidFill>
                            <a:schemeClr val="bg1"/>
                          </a:solidFill>
                        </a:rPr>
                        <a:t>CHALLENGES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59A87C"/>
                    </a:solidFill>
                  </a:tcPr>
                </a:tc>
                <a:extLst>
                  <a:ext uri="{0D108BD9-81ED-4DB2-BD59-A6C34878D82A}">
                    <a16:rowId xmlns:a16="http://schemas.microsoft.com/office/drawing/2014/main" val="3578066567"/>
                  </a:ext>
                </a:extLst>
              </a:tr>
              <a:tr h="121133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schemeClr val="tx1"/>
                          </a:solidFill>
                          <a:effectLst/>
                          <a:uLnTx/>
                          <a:uFillTx/>
                          <a:latin typeface="Calibri"/>
                          <a:ea typeface="+mn-ea"/>
                          <a:cs typeface="+mn-cs"/>
                        </a:rPr>
                        <a:t>Predictable funding stream for facilities and providers, especially those with low specialty/elective demand</a:t>
                      </a:r>
                    </a:p>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a:solidFill>
                            <a:schemeClr val="tx1"/>
                          </a:solidFill>
                          <a:latin typeface="Calibri"/>
                          <a:ea typeface="+mn-ea"/>
                          <a:cs typeface="+mn-cs"/>
                        </a:rPr>
                        <a:t>Provides more certainty on spending</a:t>
                      </a:r>
                      <a:endParaRPr kumimoji="0" lang="en-US" sz="1600" b="0" i="0" u="none" strike="noStrike" kern="1200" cap="none" spc="0" normalizeH="0" baseline="0" noProof="0" dirty="0">
                        <a:ln>
                          <a:noFill/>
                        </a:ln>
                        <a:solidFill>
                          <a:schemeClr val="tx1"/>
                        </a:solidFill>
                        <a:effectLst/>
                        <a:uLnTx/>
                        <a:uFillTx/>
                        <a:latin typeface="Calibri"/>
                        <a:ea typeface="+mn-ea"/>
                        <a:cs typeface="+mn-cs"/>
                      </a:endParaRPr>
                    </a:p>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schemeClr val="tx1"/>
                          </a:solidFill>
                          <a:effectLst/>
                          <a:uLnTx/>
                          <a:uFillTx/>
                          <a:latin typeface="Calibri"/>
                          <a:ea typeface="+mn-ea"/>
                          <a:cs typeface="+mn-cs"/>
                        </a:rPr>
                        <a:t>Increased flexibility to add services that are responsive to communities’ needs rather than traditional profit centers, since revenue holds steady even as services shift to historically lower margin service lines </a:t>
                      </a:r>
                    </a:p>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schemeClr val="tx1"/>
                          </a:solidFill>
                          <a:effectLst/>
                          <a:uLnTx/>
                          <a:uFillTx/>
                          <a:latin typeface="Calibri"/>
                          <a:ea typeface="+mn-ea"/>
                          <a:cs typeface="+mn-cs"/>
                        </a:rPr>
                        <a:t>Provides incentives to improve operating efficiency because hospitals retain dollars</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a:solidFill>
                            <a:schemeClr val="tx1"/>
                          </a:solidFill>
                          <a:latin typeface="Calibri"/>
                          <a:ea typeface="+mn-ea"/>
                          <a:cs typeface="+mn-cs"/>
                        </a:rPr>
                        <a:t>Requires multi-payer commitment to ensure effectiveness at provider level</a:t>
                      </a:r>
                    </a:p>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a:solidFill>
                            <a:schemeClr val="tx1"/>
                          </a:solidFill>
                          <a:latin typeface="+mn-lt"/>
                          <a:ea typeface="+mn-ea"/>
                          <a:cs typeface="+mn-cs"/>
                        </a:rPr>
                        <a:t>Complex technical adjustments needed to account for volume shifts to other providers or changing demographics; newer approaches to global budget mitigate some of these challenges</a:t>
                      </a:r>
                    </a:p>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a:solidFill>
                            <a:schemeClr val="tx1"/>
                          </a:solidFill>
                          <a:latin typeface="+mn-lt"/>
                          <a:ea typeface="+mn-ea"/>
                          <a:cs typeface="+mn-cs"/>
                        </a:rPr>
                        <a:t>Requires an entity with technical ability to set the budgets across payers and make appropriate adjustments</a:t>
                      </a:r>
                    </a:p>
                    <a:p>
                      <a:pPr marL="285750" marR="0" lvl="0" indent="-285750" algn="l" defTabSz="4572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600" b="0" kern="1200" dirty="0">
                          <a:solidFill>
                            <a:schemeClr val="tx1"/>
                          </a:solidFill>
                          <a:latin typeface="+mn-lt"/>
                          <a:ea typeface="+mn-ea"/>
                          <a:cs typeface="+mn-cs"/>
                        </a:rPr>
                        <a:t>Challenging to balance global budgets with competition (less relevant to most Vermont communities)</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93908449"/>
                  </a:ext>
                </a:extLst>
              </a:tr>
            </a:tbl>
          </a:graphicData>
        </a:graphic>
      </p:graphicFrame>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a:t>
            </a:r>
            <a:r>
              <a:rPr kumimoji="0" lang="en-US" sz="882" b="0" i="0" u="none" strike="noStrike" kern="0" cap="none" spc="0" normalizeH="0" baseline="30000" noProof="0" dirty="0">
                <a:ln>
                  <a:noFill/>
                </a:ln>
                <a:solidFill>
                  <a:srgbClr val="000000"/>
                </a:solidFill>
                <a:effectLst/>
                <a:uLnTx/>
                <a:uFillTx/>
                <a:latin typeface="Calibri"/>
                <a:ea typeface="+mn-ea"/>
                <a:cs typeface="+mn-cs"/>
              </a:rPr>
              <a:t> </a:t>
            </a:r>
            <a:r>
              <a:rPr kumimoji="0" lang="en-US" sz="882" b="0" i="0" u="none" strike="noStrike" kern="0" cap="none" spc="0" normalizeH="0" noProof="0" dirty="0">
                <a:ln>
                  <a:noFill/>
                </a:ln>
                <a:solidFill>
                  <a:srgbClr val="000000"/>
                </a:solidFill>
                <a:effectLst/>
                <a:uLnTx/>
                <a:uFillTx/>
                <a:latin typeface="Calibri"/>
                <a:ea typeface="+mn-ea"/>
                <a:cs typeface="+mn-cs"/>
                <a:hlinkClick r:id="rId2"/>
              </a:rPr>
              <a:t>Global Budgets for Hospitals</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3" name="Rectangle: Rounded Corners 2">
            <a:extLst>
              <a:ext uri="{FF2B5EF4-FFF2-40B4-BE49-F238E27FC236}">
                <a16:creationId xmlns:a16="http://schemas.microsoft.com/office/drawing/2014/main" id="{A58095F8-1199-41F9-A1F5-0330AAD7C5F9}"/>
              </a:ext>
            </a:extLst>
          </p:cNvPr>
          <p:cNvSpPr/>
          <p:nvPr/>
        </p:nvSpPr>
        <p:spPr>
          <a:xfrm>
            <a:off x="1790700" y="5724278"/>
            <a:ext cx="5562600" cy="476250"/>
          </a:xfrm>
          <a:prstGeom prst="roundRect">
            <a:avLst/>
          </a:prstGeom>
          <a:solidFill>
            <a:srgbClr val="F2F2F2"/>
          </a:solidFill>
          <a:ln w="28575">
            <a:solidFill>
              <a:srgbClr val="59A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tx1"/>
                </a:solidFill>
              </a:rPr>
              <a:t>See appendix for further resources on global budgets</a:t>
            </a:r>
          </a:p>
        </p:txBody>
      </p:sp>
    </p:spTree>
    <p:extLst>
      <p:ext uri="{BB962C8B-B14F-4D97-AF65-F5344CB8AC3E}">
        <p14:creationId xmlns:p14="http://schemas.microsoft.com/office/powerpoint/2010/main" val="1327343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DE85ADB-581D-4375-8932-0F63D7D6EA1F}"/>
              </a:ext>
            </a:extLst>
          </p:cNvPr>
          <p:cNvSpPr/>
          <p:nvPr/>
        </p:nvSpPr>
        <p:spPr>
          <a:xfrm>
            <a:off x="6723373" y="6046440"/>
            <a:ext cx="2334247" cy="776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929EC50C-F769-4444-85C6-F5551674DF3A}"/>
              </a:ext>
            </a:extLst>
          </p:cNvPr>
          <p:cNvSpPr>
            <a:spLocks noGrp="1"/>
          </p:cNvSpPr>
          <p:nvPr>
            <p:ph type="sldNum" sz="quarter" idx="12"/>
          </p:nvPr>
        </p:nvSpPr>
        <p:spPr/>
        <p:txBody>
          <a:bodyPr/>
          <a:lstStyle/>
          <a:p>
            <a:fld id="{B50A04D7-452B-4628-BC5C-774F3290A092}" type="slidenum">
              <a:rPr lang="en-US" smtClean="0"/>
              <a:pPr/>
              <a:t>9</a:t>
            </a:fld>
            <a:endParaRPr lang="en-US" dirty="0"/>
          </a:p>
        </p:txBody>
      </p:sp>
      <p:sp>
        <p:nvSpPr>
          <p:cNvPr id="10" name="Title 1">
            <a:extLst>
              <a:ext uri="{FF2B5EF4-FFF2-40B4-BE49-F238E27FC236}">
                <a16:creationId xmlns:a16="http://schemas.microsoft.com/office/drawing/2014/main" id="{2A322D4C-2E51-48AC-A2C6-3EB70824348B}"/>
              </a:ext>
            </a:extLst>
          </p:cNvPr>
          <p:cNvSpPr txBox="1">
            <a:spLocks/>
          </p:cNvSpPr>
          <p:nvPr/>
        </p:nvSpPr>
        <p:spPr>
          <a:xfrm>
            <a:off x="262294" y="220610"/>
            <a:ext cx="843831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j-ea"/>
                <a:cs typeface="+mj-cs"/>
              </a:rPr>
              <a:t>How CMS Defines Global Budgets</a:t>
            </a:r>
          </a:p>
        </p:txBody>
      </p:sp>
      <p:sp>
        <p:nvSpPr>
          <p:cNvPr id="12" name="Content Placeholder 3">
            <a:extLst>
              <a:ext uri="{FF2B5EF4-FFF2-40B4-BE49-F238E27FC236}">
                <a16:creationId xmlns:a16="http://schemas.microsoft.com/office/drawing/2014/main" id="{4F8EBB7F-7821-4EC4-95B5-29D1B4E09FCB}"/>
              </a:ext>
            </a:extLst>
          </p:cNvPr>
          <p:cNvSpPr txBox="1">
            <a:spLocks/>
          </p:cNvSpPr>
          <p:nvPr/>
        </p:nvSpPr>
        <p:spPr bwMode="auto">
          <a:xfrm>
            <a:off x="292135" y="2374421"/>
            <a:ext cx="8408475" cy="398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25425" indent="-225425" algn="l" defTabSz="1019175" rtl="0" eaLnBrk="1" fontAlgn="base" hangingPunct="1">
              <a:spcBef>
                <a:spcPct val="0"/>
              </a:spcBef>
              <a:spcAft>
                <a:spcPts val="1200"/>
              </a:spcAft>
              <a:buClr>
                <a:schemeClr val="tx1"/>
              </a:buClr>
              <a:buFont typeface="Wingdings" pitchFamily="2" charset="2"/>
              <a:buChar char="§"/>
              <a:defRPr sz="2200" baseline="0">
                <a:solidFill>
                  <a:schemeClr val="tx1"/>
                </a:solidFill>
                <a:latin typeface="+mn-lt"/>
                <a:ea typeface="+mn-ea"/>
                <a:cs typeface="+mn-cs"/>
              </a:defRPr>
            </a:lvl1pPr>
            <a:lvl2pPr marL="571500" indent="-239713"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2pPr>
            <a:lvl3pPr marL="911225" indent="-225425" algn="l" defTabSz="1019175" rtl="0" eaLnBrk="1" fontAlgn="base" hangingPunct="1">
              <a:spcBef>
                <a:spcPct val="0"/>
              </a:spcBef>
              <a:spcAft>
                <a:spcPts val="1200"/>
              </a:spcAft>
              <a:buClr>
                <a:schemeClr val="tx1"/>
              </a:buClr>
              <a:buSzPct val="75000"/>
              <a:buFont typeface="Wingdings 2" panose="05020102010507070707" pitchFamily="18" charset="2"/>
              <a:buChar char=""/>
              <a:defRPr sz="2200">
                <a:solidFill>
                  <a:schemeClr val="tx1"/>
                </a:solidFill>
                <a:latin typeface="+mn-lt"/>
              </a:defRPr>
            </a:lvl3pPr>
            <a:lvl4pPr marL="1257300" indent="-228600"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4pPr>
            <a:lvl5pPr marL="1546225" indent="-174625" algn="l" defTabSz="1019175" rtl="0" eaLnBrk="1" fontAlgn="base" hangingPunct="1">
              <a:spcBef>
                <a:spcPct val="0"/>
              </a:spcBef>
              <a:spcAft>
                <a:spcPts val="1200"/>
              </a:spcAft>
              <a:buClr>
                <a:schemeClr val="tx1"/>
              </a:buClr>
              <a:buFont typeface="Arial" charset="0"/>
              <a:buChar char="▪"/>
              <a:defRPr sz="2200">
                <a:solidFill>
                  <a:schemeClr val="tx1"/>
                </a:solidFill>
                <a:latin typeface="+mn-lt"/>
              </a:defRPr>
            </a:lvl5pPr>
            <a:lvl6pPr marL="17018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6pPr>
            <a:lvl7pPr marL="21590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7pPr>
            <a:lvl8pPr marL="26162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8pPr>
            <a:lvl9pPr marL="3073400" indent="-158750" algn="l" defTabSz="1019175" rtl="0" eaLnBrk="1" fontAlgn="base" hangingPunct="1">
              <a:spcBef>
                <a:spcPct val="0"/>
              </a:spcBef>
              <a:spcAft>
                <a:spcPct val="50000"/>
              </a:spcAft>
              <a:buClr>
                <a:srgbClr val="66952E"/>
              </a:buClr>
              <a:buFont typeface="Arial" charset="0"/>
              <a:buChar char="▪"/>
              <a:defRPr sz="1600">
                <a:solidFill>
                  <a:schemeClr val="tx1"/>
                </a:solidFill>
                <a:latin typeface="+mn-lt"/>
              </a:defRPr>
            </a:lvl9pPr>
          </a:lstStyle>
          <a:p>
            <a:pPr marL="631825" lvl="3" indent="-285750">
              <a:spcBef>
                <a:spcPts val="0"/>
              </a:spcBef>
              <a:spcAft>
                <a:spcPts val="1000"/>
              </a:spcAft>
              <a:buClr>
                <a:prstClr val="black"/>
              </a:buClr>
              <a:buFont typeface="Wingdings" panose="05000000000000000000" pitchFamily="2" charset="2"/>
              <a:buChar char="§"/>
            </a:pPr>
            <a:r>
              <a:rPr lang="en-US" sz="1600" dirty="0">
                <a:latin typeface="Calibri" pitchFamily="34" charset="0"/>
              </a:rPr>
              <a:t>CMS has implemented three models it refers to as Global Budgets: </a:t>
            </a:r>
            <a:br>
              <a:rPr lang="en-US" sz="1600" dirty="0">
                <a:latin typeface="Calibri" pitchFamily="34" charset="0"/>
              </a:rPr>
            </a:br>
            <a:r>
              <a:rPr lang="en-US" sz="1600" dirty="0">
                <a:latin typeface="Calibri" pitchFamily="34" charset="0"/>
              </a:rPr>
              <a:t>1) Maryland All-Payer Model; 2) Pennsylvania Rural Hospital Model; and 3) CHART model.</a:t>
            </a:r>
          </a:p>
          <a:p>
            <a:pPr marL="631825" lvl="3" indent="-285750">
              <a:spcBef>
                <a:spcPts val="0"/>
              </a:spcBef>
              <a:spcAft>
                <a:spcPts val="1000"/>
              </a:spcAft>
              <a:buClr>
                <a:prstClr val="black"/>
              </a:buClr>
              <a:buFont typeface="Wingdings" panose="05000000000000000000" pitchFamily="2" charset="2"/>
              <a:buChar char="§"/>
            </a:pPr>
            <a:r>
              <a:rPr lang="en-US" sz="1600" dirty="0">
                <a:latin typeface="Calibri" pitchFamily="34" charset="0"/>
              </a:rPr>
              <a:t>All have the following features:</a:t>
            </a:r>
          </a:p>
          <a:p>
            <a:pPr marL="920750" lvl="4" indent="-285750">
              <a:spcBef>
                <a:spcPts val="0"/>
              </a:spcBef>
              <a:spcAft>
                <a:spcPts val="1000"/>
              </a:spcAft>
              <a:buClr>
                <a:prstClr val="black"/>
              </a:buClr>
              <a:buFont typeface="Calibri" panose="020F0502020204030204" pitchFamily="34" charset="0"/>
              <a:buChar char="–"/>
            </a:pPr>
            <a:r>
              <a:rPr lang="en-US" sz="1600" b="1" dirty="0">
                <a:latin typeface="Calibri" pitchFamily="34" charset="0"/>
              </a:rPr>
              <a:t>“Facility-based” (</a:t>
            </a:r>
            <a:r>
              <a:rPr lang="en-US" sz="1600" b="1" u="sng" dirty="0">
                <a:latin typeface="Calibri" pitchFamily="34" charset="0"/>
              </a:rPr>
              <a:t>hospital</a:t>
            </a:r>
            <a:r>
              <a:rPr lang="en-US" sz="1600" b="1" dirty="0">
                <a:latin typeface="Calibri" pitchFamily="34" charset="0"/>
              </a:rPr>
              <a:t>) based. </a:t>
            </a:r>
            <a:r>
              <a:rPr lang="en-US" sz="1600" dirty="0">
                <a:latin typeface="Calibri" pitchFamily="34" charset="0"/>
              </a:rPr>
              <a:t>Budgets are designed around the spending of a facility (i.e., hospitals) and establish a prospective budget for a facility’s spending (inpatient, outpatient care).</a:t>
            </a:r>
            <a:endParaRPr lang="en-US" sz="1600" dirty="0">
              <a:highlight>
                <a:srgbClr val="FFFF00"/>
              </a:highlight>
              <a:latin typeface="Calibri" pitchFamily="34" charset="0"/>
            </a:endParaRPr>
          </a:p>
          <a:p>
            <a:pPr marL="920750" lvl="4" indent="-285750">
              <a:spcBef>
                <a:spcPts val="0"/>
              </a:spcBef>
              <a:spcAft>
                <a:spcPts val="1000"/>
              </a:spcAft>
              <a:buClr>
                <a:prstClr val="black"/>
              </a:buClr>
              <a:buFont typeface="Calibri" panose="020F0502020204030204" pitchFamily="34" charset="0"/>
              <a:buChar char="–"/>
            </a:pPr>
            <a:r>
              <a:rPr lang="en-US" sz="1600" b="1" dirty="0">
                <a:latin typeface="Calibri" pitchFamily="34" charset="0"/>
              </a:rPr>
              <a:t>Multi-payer. </a:t>
            </a:r>
            <a:r>
              <a:rPr lang="en-US" sz="1600" dirty="0">
                <a:latin typeface="Calibri" pitchFamily="34" charset="0"/>
              </a:rPr>
              <a:t>CMMI’s global budget models are multi-payer. Medicare, Medicaid, and commercial payers participate in all three models, although payer participation requirements vary. For example, commercial participation in Maryland’s model is mandatory while it is voluntary in Pennsylvania’s model.</a:t>
            </a:r>
          </a:p>
          <a:p>
            <a:pPr marL="920750" lvl="4" indent="-285750">
              <a:spcBef>
                <a:spcPts val="0"/>
              </a:spcBef>
              <a:spcAft>
                <a:spcPts val="1000"/>
              </a:spcAft>
              <a:buClr>
                <a:prstClr val="black"/>
              </a:buClr>
              <a:buFont typeface="Calibri" panose="020F0502020204030204" pitchFamily="34" charset="0"/>
              <a:buChar char="–"/>
            </a:pPr>
            <a:r>
              <a:rPr lang="en-US" sz="1600" b="1" dirty="0">
                <a:latin typeface="Calibri" pitchFamily="34" charset="0"/>
              </a:rPr>
              <a:t>Population health investments. </a:t>
            </a:r>
            <a:r>
              <a:rPr lang="en-US" sz="1600" dirty="0">
                <a:latin typeface="Calibri" pitchFamily="34" charset="0"/>
              </a:rPr>
              <a:t>Models aim to incentivize investments in population health and prevention, encouraging adjustments to care delivery to better address the needs of a community.</a:t>
            </a:r>
          </a:p>
        </p:txBody>
      </p:sp>
      <p:sp>
        <p:nvSpPr>
          <p:cNvPr id="14" name="Text Placeholder 3">
            <a:extLst>
              <a:ext uri="{FF2B5EF4-FFF2-40B4-BE49-F238E27FC236}">
                <a16:creationId xmlns:a16="http://schemas.microsoft.com/office/drawing/2014/main" id="{2B6ADE26-BA16-414E-A7D6-3CF60111C305}"/>
              </a:ext>
            </a:extLst>
          </p:cNvPr>
          <p:cNvSpPr txBox="1">
            <a:spLocks/>
          </p:cNvSpPr>
          <p:nvPr/>
        </p:nvSpPr>
        <p:spPr bwMode="auto">
          <a:xfrm>
            <a:off x="718433" y="6496766"/>
            <a:ext cx="8068235" cy="242567"/>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899320" rtl="0" eaLnBrk="1" fontAlgn="base" hangingPunct="1">
              <a:spcBef>
                <a:spcPct val="0"/>
              </a:spcBef>
              <a:spcAft>
                <a:spcPts val="0"/>
              </a:spcAft>
              <a:buClr>
                <a:schemeClr val="tx1"/>
              </a:buClr>
              <a:buFont typeface="Wingdings" pitchFamily="2" charset="2"/>
              <a:buNone/>
              <a:defRPr sz="882" i="1" baseline="0">
                <a:solidFill>
                  <a:schemeClr val="tx1"/>
                </a:solidFill>
                <a:latin typeface="+mn-lt"/>
                <a:ea typeface="+mn-ea"/>
                <a:cs typeface="+mn-cs"/>
              </a:defRPr>
            </a:lvl1pPr>
            <a:lvl2pPr marL="504292" indent="-211523"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2pPr>
            <a:lvl3pPr marL="804065" indent="-198915" algn="l" defTabSz="899320" rtl="0" eaLnBrk="1" fontAlgn="base" hangingPunct="1">
              <a:spcBef>
                <a:spcPct val="0"/>
              </a:spcBef>
              <a:spcAft>
                <a:spcPts val="1059"/>
              </a:spcAft>
              <a:buClr>
                <a:schemeClr val="tx1"/>
              </a:buClr>
              <a:buSzPct val="75000"/>
              <a:buFont typeface="Wingdings 2" panose="05020102010507070707" pitchFamily="18" charset="2"/>
              <a:buChar char=""/>
              <a:defRPr sz="1941">
                <a:solidFill>
                  <a:schemeClr val="tx1"/>
                </a:solidFill>
                <a:latin typeface="+mn-lt"/>
              </a:defRPr>
            </a:lvl3pPr>
            <a:lvl4pPr marL="1109442" indent="-201717"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4pPr>
            <a:lvl5pPr marL="1364389" indent="-154089" algn="l" defTabSz="899320" rtl="0" eaLnBrk="1" fontAlgn="base" hangingPunct="1">
              <a:spcBef>
                <a:spcPct val="0"/>
              </a:spcBef>
              <a:spcAft>
                <a:spcPts val="1059"/>
              </a:spcAft>
              <a:buClr>
                <a:schemeClr val="tx1"/>
              </a:buClr>
              <a:buFont typeface="Arial" charset="0"/>
              <a:buChar char="▪"/>
              <a:defRPr sz="1941">
                <a:solidFill>
                  <a:schemeClr val="tx1"/>
                </a:solidFill>
                <a:latin typeface="+mn-lt"/>
              </a:defRPr>
            </a:lvl5pPr>
            <a:lvl6pPr marL="15016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6pPr>
            <a:lvl7pPr marL="1905102"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7pPr>
            <a:lvl8pPr marL="2308535"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8pPr>
            <a:lvl9pPr marL="2711968" indent="-140081" algn="l" defTabSz="899320" rtl="0" eaLnBrk="1" fontAlgn="base" hangingPunct="1">
              <a:spcBef>
                <a:spcPct val="0"/>
              </a:spcBef>
              <a:spcAft>
                <a:spcPct val="50000"/>
              </a:spcAft>
              <a:buClr>
                <a:srgbClr val="66952E"/>
              </a:buClr>
              <a:buFont typeface="Arial" charset="0"/>
              <a:buChar char="▪"/>
              <a:defRPr sz="1412">
                <a:solidFill>
                  <a:schemeClr val="tx1"/>
                </a:solidFill>
                <a:latin typeface="+mn-lt"/>
              </a:defRPr>
            </a:lvl9pPr>
          </a:lstStyle>
          <a:p>
            <a:pPr marL="0" marR="0" lvl="0" indent="0" algn="l" defTabSz="899320" rtl="0" eaLnBrk="1" fontAlgn="base" latinLnBrk="0" hangingPunct="1">
              <a:lnSpc>
                <a:spcPct val="100000"/>
              </a:lnSpc>
              <a:spcBef>
                <a:spcPct val="0"/>
              </a:spcBef>
              <a:spcAft>
                <a:spcPts val="0"/>
              </a:spcAft>
              <a:buClr>
                <a:srgbClr val="000000"/>
              </a:buClr>
              <a:buSzTx/>
              <a:buFont typeface="Wingdings" pitchFamily="2" charset="2"/>
              <a:buNone/>
              <a:tabLst/>
              <a:defRPr/>
            </a:pPr>
            <a:r>
              <a:rPr kumimoji="0" lang="en-US" sz="882" b="0" i="1" u="none" strike="noStrike" kern="0" cap="none" spc="0" normalizeH="0" baseline="0" noProof="0" dirty="0">
                <a:ln>
                  <a:noFill/>
                </a:ln>
                <a:solidFill>
                  <a:srgbClr val="000000"/>
                </a:solidFill>
                <a:effectLst/>
                <a:uLnTx/>
                <a:uFillTx/>
                <a:latin typeface="Calibri"/>
                <a:ea typeface="+mn-ea"/>
                <a:cs typeface="+mn-cs"/>
              </a:rPr>
              <a:t>Source:</a:t>
            </a:r>
            <a:r>
              <a:rPr kumimoji="0" lang="en-US" sz="882" b="0" i="0" u="none" strike="noStrike" kern="0" cap="none" spc="0" normalizeH="0" baseline="30000" noProof="0" dirty="0">
                <a:ln>
                  <a:noFill/>
                </a:ln>
                <a:solidFill>
                  <a:srgbClr val="000000"/>
                </a:solidFill>
                <a:effectLst/>
                <a:uLnTx/>
                <a:uFillTx/>
                <a:latin typeface="Calibri"/>
                <a:ea typeface="+mn-ea"/>
                <a:cs typeface="+mn-cs"/>
              </a:rPr>
              <a:t> </a:t>
            </a:r>
            <a:r>
              <a:rPr kumimoji="0" lang="en-US" sz="882" b="0" i="0" u="none" strike="noStrike" kern="0" cap="none" spc="0" normalizeH="0" noProof="0" dirty="0">
                <a:ln>
                  <a:noFill/>
                </a:ln>
                <a:solidFill>
                  <a:srgbClr val="000000"/>
                </a:solidFill>
                <a:effectLst/>
                <a:uLnTx/>
                <a:uFillTx/>
                <a:latin typeface="Calibri"/>
                <a:ea typeface="+mn-ea"/>
                <a:cs typeface="+mn-cs"/>
                <a:hlinkClick r:id="rId2"/>
              </a:rPr>
              <a:t>What's in a Name: A Primer on Global Budget Models</a:t>
            </a:r>
            <a:endParaRPr kumimoji="0" lang="en-US" sz="882" b="0" i="0" u="none" strike="noStrike" kern="0" cap="none" spc="0" normalizeH="0" baseline="0" noProof="0" dirty="0">
              <a:ln>
                <a:noFill/>
              </a:ln>
              <a:solidFill>
                <a:srgbClr val="000000"/>
              </a:solidFill>
              <a:effectLst/>
              <a:uLnTx/>
              <a:uFillTx/>
              <a:latin typeface="Calibri"/>
              <a:ea typeface="+mn-ea"/>
              <a:cs typeface="+mn-cs"/>
            </a:endParaRPr>
          </a:p>
        </p:txBody>
      </p:sp>
      <p:sp>
        <p:nvSpPr>
          <p:cNvPr id="8" name="Rectangle 7">
            <a:extLst>
              <a:ext uri="{FF2B5EF4-FFF2-40B4-BE49-F238E27FC236}">
                <a16:creationId xmlns:a16="http://schemas.microsoft.com/office/drawing/2014/main" id="{EC0A3A21-4E10-4BDD-882C-A9AFA6858039}"/>
              </a:ext>
            </a:extLst>
          </p:cNvPr>
          <p:cNvSpPr/>
          <p:nvPr/>
        </p:nvSpPr>
        <p:spPr>
          <a:xfrm>
            <a:off x="-3412" y="1356587"/>
            <a:ext cx="9147412" cy="820239"/>
          </a:xfrm>
          <a:prstGeom prst="rect">
            <a:avLst/>
          </a:prstGeom>
          <a:solidFill>
            <a:srgbClr val="E1EFE7"/>
          </a:solidFill>
          <a:ln w="28575">
            <a:solidFill>
              <a:srgbClr val="E1EFE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panose="020F0502020204030204"/>
                <a:ea typeface="+mn-ea"/>
                <a:cs typeface="+mn-cs"/>
              </a:rPr>
              <a:t>There are many different definitions of “global budgets” used in health care literature and in practice. Today we will focus on how CMS defines global budgets.</a:t>
            </a:r>
          </a:p>
        </p:txBody>
      </p:sp>
    </p:spTree>
    <p:extLst>
      <p:ext uri="{BB962C8B-B14F-4D97-AF65-F5344CB8AC3E}">
        <p14:creationId xmlns:p14="http://schemas.microsoft.com/office/powerpoint/2010/main" val="20198686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5tHfVDaqSaf3WYhmnWeTdA"/>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anatt Health">
  <a:themeElements>
    <a:clrScheme name="Manatt Health">
      <a:dk1>
        <a:srgbClr val="000000"/>
      </a:dk1>
      <a:lt1>
        <a:srgbClr val="FFFFFF"/>
      </a:lt1>
      <a:dk2>
        <a:srgbClr val="5C5E66"/>
      </a:dk2>
      <a:lt2>
        <a:srgbClr val="386794"/>
      </a:lt2>
      <a:accent1>
        <a:srgbClr val="F0AB00"/>
      </a:accent1>
      <a:accent2>
        <a:srgbClr val="386794"/>
      </a:accent2>
      <a:accent3>
        <a:srgbClr val="7AB800"/>
      </a:accent3>
      <a:accent4>
        <a:srgbClr val="C50084"/>
      </a:accent4>
      <a:accent5>
        <a:srgbClr val="FA6F00"/>
      </a:accent5>
      <a:accent6>
        <a:srgbClr val="0039A6"/>
      </a:accent6>
      <a:hlink>
        <a:srgbClr val="5C5E66"/>
      </a:hlink>
      <a:folHlink>
        <a:srgbClr val="808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effectLst/>
      </a:spPr>
      <a:bodyPr lIns="91440" tIns="91440" rIns="91440" bIns="91440" rtlCol="0" anchor="ctr" anchorCtr="0">
        <a:noAutofit/>
      </a:bodyPr>
      <a:lstStyle>
        <a:defPPr algn="ctr" eaLnBrk="1" hangingPunct="1">
          <a:defRPr sz="1600" b="1" dirty="0">
            <a:solidFill>
              <a:schemeClr val="bg1"/>
            </a:solidFill>
            <a:latin typeface="+mn-lt"/>
          </a:defRPr>
        </a:defPPr>
      </a:lstStyle>
    </a:spDef>
    <a:lnDef>
      <a:spPr bwMode="auto">
        <a:noFill/>
        <a:ln w="127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defRPr dirty="0" smtClean="0">
            <a:latin typeface="+mn-lt"/>
          </a:defRPr>
        </a:defPPr>
      </a:lstStyle>
    </a:txDef>
  </a:objectDefaults>
  <a:extraClrSchemeLst>
    <a:extraClrScheme>
      <a:clrScheme name="Title Page - Internal Presentation 1">
        <a:dk1>
          <a:srgbClr val="000000"/>
        </a:dk1>
        <a:lt1>
          <a:srgbClr val="FFFFFF"/>
        </a:lt1>
        <a:dk2>
          <a:srgbClr val="F0AB00"/>
        </a:dk2>
        <a:lt2>
          <a:srgbClr val="00A8B4"/>
        </a:lt2>
        <a:accent1>
          <a:srgbClr val="7AB800"/>
        </a:accent1>
        <a:accent2>
          <a:srgbClr val="D52B1E"/>
        </a:accent2>
        <a:accent3>
          <a:srgbClr val="FFFFFF"/>
        </a:accent3>
        <a:accent4>
          <a:srgbClr val="000000"/>
        </a:accent4>
        <a:accent5>
          <a:srgbClr val="BED8AA"/>
        </a:accent5>
        <a:accent6>
          <a:srgbClr val="C1261A"/>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2">
        <a:dk1>
          <a:srgbClr val="000000"/>
        </a:dk1>
        <a:lt1>
          <a:srgbClr val="FFFFFF"/>
        </a:lt1>
        <a:dk2>
          <a:srgbClr val="F0AB00"/>
        </a:dk2>
        <a:lt2>
          <a:srgbClr val="00A8B4"/>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3">
        <a:dk1>
          <a:srgbClr val="000000"/>
        </a:dk1>
        <a:lt1>
          <a:srgbClr val="FFFFFF"/>
        </a:lt1>
        <a:dk2>
          <a:srgbClr val="F0AB00"/>
        </a:dk2>
        <a:lt2>
          <a:srgbClr val="215C6E"/>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4">
        <a:dk1>
          <a:srgbClr val="000000"/>
        </a:dk1>
        <a:lt1>
          <a:srgbClr val="FFFFFF"/>
        </a:lt1>
        <a:dk2>
          <a:srgbClr val="F0AB00"/>
        </a:dk2>
        <a:lt2>
          <a:srgbClr val="004157"/>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5">
        <a:dk1>
          <a:srgbClr val="000000"/>
        </a:dk1>
        <a:lt1>
          <a:srgbClr val="FFFFFF"/>
        </a:lt1>
        <a:dk2>
          <a:srgbClr val="F0AB00"/>
        </a:dk2>
        <a:lt2>
          <a:srgbClr val="0099A5"/>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61B0E5C6DBA04CA81FC656A012DF80" ma:contentTypeVersion="6" ma:contentTypeDescription="Create a new document." ma:contentTypeScope="" ma:versionID="bbf933163b334ac76735f9e53be1b2f5">
  <xsd:schema xmlns:xsd="http://www.w3.org/2001/XMLSchema" xmlns:xs="http://www.w3.org/2001/XMLSchema" xmlns:p="http://schemas.microsoft.com/office/2006/metadata/properties" xmlns:ns2="d29a8555-db37-4257-91ea-e6d336cdedf2" xmlns:ns3="506bf040-e6ed-4664-be69-27c2e8b46f03" targetNamespace="http://schemas.microsoft.com/office/2006/metadata/properties" ma:root="true" ma:fieldsID="83257ef983dfe9cec2e63f6e49e175ad" ns2:_="" ns3:_="">
    <xsd:import namespace="d29a8555-db37-4257-91ea-e6d336cdedf2"/>
    <xsd:import namespace="506bf040-e6ed-4664-be69-27c2e8b46f0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9a8555-db37-4257-91ea-e6d336cded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6bf040-e6ed-4664-be69-27c2e8b46f0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1 6 " ? > < p r o p e r t i e s   x m l n s = " h t t p : / / w w w . i m a n a g e . c o m / w o r k / x m l s c h e m a " >  
     < d o c u m e n t i d > M A N A T T ! 4 0 1 5 8 0 3 1 5 . 2 < / d o c u m e n t i d >  
     < s e n d e r i d > A K A R L < / s e n d e r i d >  
     < s e n d e r e m a i l > A K A R L @ M A N A T T . C O M < / s e n d e r e m a i l >  
     < l a s t m o d i f i e d > 2 0 2 2 - 0 8 - 2 9 T 1 0 : 3 0 : 4 7 . 0 0 0 0 0 0 0 - 0 4 : 0 0 < / l a s t m o d i f i e d >  
     < d a t a b a s e > M A N A T T < / d a t a b a s e >  
 < / 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CAE3DE3-D62D-479A-956F-1D438C5A1FEB}"/>
</file>

<file path=customXml/itemProps2.xml><?xml version="1.0" encoding="utf-8"?>
<ds:datastoreItem xmlns:ds="http://schemas.openxmlformats.org/officeDocument/2006/customXml" ds:itemID="{DC4E7867-9BC3-4D49-BC76-C0069E0D915B}">
  <ds:schemaRefs>
    <ds:schemaRef ds:uri="http://www.imanage.com/work/xmlschema"/>
  </ds:schemaRefs>
</ds:datastoreItem>
</file>

<file path=customXml/itemProps3.xml><?xml version="1.0" encoding="utf-8"?>
<ds:datastoreItem xmlns:ds="http://schemas.openxmlformats.org/officeDocument/2006/customXml" ds:itemID="{E05E039F-E297-44A2-9481-D650B0976DF0}">
  <ds:schemaRefs>
    <ds:schemaRef ds:uri="http://schemas.microsoft.com/sharepoint/v3/contenttype/forms"/>
  </ds:schemaRefs>
</ds:datastoreItem>
</file>

<file path=customXml/itemProps4.xml><?xml version="1.0" encoding="utf-8"?>
<ds:datastoreItem xmlns:ds="http://schemas.openxmlformats.org/officeDocument/2006/customXml" ds:itemID="{3A34FE4E-6564-456F-A215-B0D5DD8EC150}">
  <ds:schemaRefs>
    <ds:schemaRef ds:uri="http://schemas.microsoft.com/sharepoint/events"/>
  </ds:schemaRefs>
</ds:datastoreItem>
</file>

<file path=customXml/itemProps5.xml><?xml version="1.0" encoding="utf-8"?>
<ds:datastoreItem xmlns:ds="http://schemas.openxmlformats.org/officeDocument/2006/customXml" ds:itemID="{6C04AE44-B668-45DC-B48E-B8D755CFC0E8}">
  <ds:schemaRefs>
    <ds:schemaRef ds:uri="7b918686-5c77-46d8-8832-07dda2a5649e"/>
    <ds:schemaRef ds:uri="http://purl.org/dc/elements/1.1/"/>
    <ds:schemaRef ds:uri="http://schemas.microsoft.com/office/infopath/2007/PartnerControls"/>
    <ds:schemaRef ds:uri="http://purl.org/dc/terms/"/>
    <ds:schemaRef ds:uri="http://schemas.microsoft.com/office/2006/documentManagement/types"/>
    <ds:schemaRef ds:uri="http://www.w3.org/XML/1998/namespace"/>
    <ds:schemaRef ds:uri="http://schemas.microsoft.com/office/2006/metadata/properties"/>
    <ds:schemaRef ds:uri="http://purl.org/dc/dcmitype/"/>
    <ds:schemaRef ds:uri="http://schemas.openxmlformats.org/package/2006/metadata/core-properties"/>
    <ds:schemaRef ds:uri="cbdbe9cc-fc1f-4c7c-ac10-32f1f9497061"/>
  </ds:schemaRefs>
</ds:datastoreItem>
</file>

<file path=docProps/app.xml><?xml version="1.0" encoding="utf-8"?>
<Properties xmlns="http://schemas.openxmlformats.org/officeDocument/2006/extended-properties" xmlns:vt="http://schemas.openxmlformats.org/officeDocument/2006/docPropsVTypes">
  <Template>Office Theme</Template>
  <TotalTime>56</TotalTime>
  <Words>3684</Words>
  <Application>Microsoft Office PowerPoint</Application>
  <PresentationFormat>On-screen Show (4:3)</PresentationFormat>
  <Paragraphs>322</Paragraphs>
  <Slides>27</Slides>
  <Notes>4</Notes>
  <HiddenSlides>0</HiddenSlides>
  <MMClips>0</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1</vt:i4>
      </vt:variant>
      <vt:variant>
        <vt:lpstr>Slide Titles</vt:lpstr>
      </vt:variant>
      <vt:variant>
        <vt:i4>27</vt:i4>
      </vt:variant>
    </vt:vector>
  </HeadingPairs>
  <TitlesOfParts>
    <vt:vector size="40" baseType="lpstr">
      <vt:lpstr>Arial</vt:lpstr>
      <vt:lpstr>Arial Unicode MS</vt:lpstr>
      <vt:lpstr>Calibri</vt:lpstr>
      <vt:lpstr>Calibri (body)</vt:lpstr>
      <vt:lpstr>Calibri Light</vt:lpstr>
      <vt:lpstr>Courier New</vt:lpstr>
      <vt:lpstr>Georgia</vt:lpstr>
      <vt:lpstr>Wingdings</vt:lpstr>
      <vt:lpstr>Wingdings 2</vt:lpstr>
      <vt:lpstr>Office Theme</vt:lpstr>
      <vt:lpstr>1_Manatt Health</vt:lpstr>
      <vt:lpstr>1_Office Theme</vt:lpstr>
      <vt:lpstr>think-cell Slide</vt:lpstr>
      <vt:lpstr>Health Care Reform Workgroup Meeting Global Budgets Discussion Part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Locations of Financial Incentives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Sarah</dc:creator>
  <cp:lastModifiedBy>Karl, Anne O.</cp:lastModifiedBy>
  <cp:revision>432</cp:revision>
  <cp:lastPrinted>2020-06-11T17:41:05Z</cp:lastPrinted>
  <dcterms:created xsi:type="dcterms:W3CDTF">2017-01-26T15:52:32Z</dcterms:created>
  <dcterms:modified xsi:type="dcterms:W3CDTF">2022-08-29T23:45:17Z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0x010100FD61B0E5C6DBA04CA81FC656A012DF80</vt:lpwstr>
  </property>
  <property fmtid="{D5CDD505-2E9C-101B-9397-08002B2CF9AE}" pid="3" name="_dlc_DocIdItemGuid">
    <vt:lpwstr>4aab4772-39c5-425c-9f32-25e978784e15</vt:lpwstr>
  </property>
</Properties>
</file>