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0"/>
  </p:notesMasterIdLst>
  <p:sldIdLst>
    <p:sldId id="290" r:id="rId5"/>
    <p:sldId id="300" r:id="rId6"/>
    <p:sldId id="292" r:id="rId7"/>
    <p:sldId id="301" r:id="rId8"/>
    <p:sldId id="321" r:id="rId9"/>
    <p:sldId id="331" r:id="rId10"/>
    <p:sldId id="345" r:id="rId11"/>
    <p:sldId id="332" r:id="rId12"/>
    <p:sldId id="349" r:id="rId13"/>
    <p:sldId id="333" r:id="rId14"/>
    <p:sldId id="350" r:id="rId15"/>
    <p:sldId id="346" r:id="rId16"/>
    <p:sldId id="1958" r:id="rId17"/>
    <p:sldId id="1923" r:id="rId18"/>
    <p:sldId id="1976" r:id="rId19"/>
    <p:sldId id="1977" r:id="rId20"/>
    <p:sldId id="1978" r:id="rId21"/>
    <p:sldId id="1979" r:id="rId22"/>
    <p:sldId id="1980" r:id="rId23"/>
    <p:sldId id="1981" r:id="rId24"/>
    <p:sldId id="1982" r:id="rId25"/>
    <p:sldId id="401" r:id="rId26"/>
    <p:sldId id="1943" r:id="rId27"/>
    <p:sldId id="347" r:id="rId28"/>
    <p:sldId id="348"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00483B-F662-EE33-D502-5CA9AFD1AF73}" name="Trafton, Wendy" initials="TW" userId="S::Wendy.Trafton@vermont.gov::6b26a0ef-f274-4294-901a-2186a2a18176" providerId="AD"/>
  <p188:author id="{3255AA73-DE19-CD8C-5F4C-6E00447121C9}" name="Manatt" initials="Manatt" userId="Manatt" providerId="None"/>
  <p188:author id="{3E8EB982-6049-ACBE-C1C5-837B3E05B826}" name="Backus, Ena" initials="BE" userId="S::Ena.Backus@vermont.gov::1c224107-9a96-4da7-9952-366a3db8a37f" providerId="AD"/>
  <p188:author id="{7F37CE83-20B0-4C32-A2CB-26A7121AA924}" name="Michael Bailit" initials="MB" userId="S::mbailit@bailit-health.com::6e5c4604-85bf-41ef-8e97-4724b7d56589" providerId="AD"/>
  <p188:author id="{AF6009A9-F1E9-36D2-5801-FBF83450382C}" name="Edith Stowe" initials="ECS" userId="Edith Stowe" providerId="None"/>
  <p188:author id="{9332DEE0-732D-F961-2B28-6637D396FC3F}" name="Lora Kim" initials="LK" userId="Lora Ki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0E9F66-C6E2-4C8E-9EDA-2F4BD4A12C53}" v="6" dt="2022-08-25T18:53:55.758"/>
    <p1510:client id="{5111797B-62E9-9444-6AAB-2AD567BE545B}" v="1" dt="2022-08-25T19:25:51.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3792" autoAdjust="0"/>
  </p:normalViewPr>
  <p:slideViewPr>
    <p:cSldViewPr snapToGrid="0">
      <p:cViewPr varScale="1">
        <p:scale>
          <a:sx n="62" d="100"/>
          <a:sy n="62" d="100"/>
        </p:scale>
        <p:origin x="848" y="56"/>
      </p:cViewPr>
      <p:guideLst/>
    </p:cSldViewPr>
  </p:slideViewPr>
  <p:notesTextViewPr>
    <p:cViewPr>
      <p:scale>
        <a:sx n="1" d="1"/>
        <a:sy n="1" d="1"/>
      </p:scale>
      <p:origin x="0" y="0"/>
    </p:cViewPr>
  </p:notesTextViewPr>
  <p:sorterViewPr>
    <p:cViewPr>
      <p:scale>
        <a:sx n="100" d="100"/>
        <a:sy n="100" d="100"/>
      </p:scale>
      <p:origin x="0" y="-40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Romero-Gutierrez" userId="S::cromero@bailit-health.com::ae9cf7b3-8626-466f-baca-fbbca82aae0e" providerId="AD" clId="Web-{5111797B-62E9-9444-6AAB-2AD567BE545B}"/>
    <pc:docChg chg="modSld">
      <pc:chgData name="Christopher Romero-Gutierrez" userId="S::cromero@bailit-health.com::ae9cf7b3-8626-466f-baca-fbbca82aae0e" providerId="AD" clId="Web-{5111797B-62E9-9444-6AAB-2AD567BE545B}" dt="2022-08-25T19:25:51.673" v="0" actId="1076"/>
      <pc:docMkLst>
        <pc:docMk/>
      </pc:docMkLst>
      <pc:sldChg chg="modSp">
        <pc:chgData name="Christopher Romero-Gutierrez" userId="S::cromero@bailit-health.com::ae9cf7b3-8626-466f-baca-fbbca82aae0e" providerId="AD" clId="Web-{5111797B-62E9-9444-6AAB-2AD567BE545B}" dt="2022-08-25T19:25:51.673" v="0" actId="1076"/>
        <pc:sldMkLst>
          <pc:docMk/>
          <pc:sldMk cId="1305689306" sldId="346"/>
        </pc:sldMkLst>
        <pc:spChg chg="mod">
          <ac:chgData name="Christopher Romero-Gutierrez" userId="S::cromero@bailit-health.com::ae9cf7b3-8626-466f-baca-fbbca82aae0e" providerId="AD" clId="Web-{5111797B-62E9-9444-6AAB-2AD567BE545B}" dt="2022-08-25T19:25:51.673" v="0" actId="1076"/>
          <ac:spMkLst>
            <pc:docMk/>
            <pc:sldMk cId="1305689306" sldId="346"/>
            <ac:spMk id="2" creationId="{6D33B565-B816-6B2E-F694-93C9D623448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C1C7EA-8DA6-4706-85D8-DCBB8D4954F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9BA9E12A-125D-4854-B594-F399CADE676D}">
      <dgm:prSet/>
      <dgm:spPr/>
      <dgm:t>
        <a:bodyPr/>
        <a:lstStyle/>
        <a:p>
          <a:r>
            <a:rPr lang="en-US"/>
            <a:t>Short-Term Provider Stability</a:t>
          </a:r>
        </a:p>
      </dgm:t>
    </dgm:pt>
    <dgm:pt modelId="{9F33262A-E932-45A6-97B9-2B3016A0E26C}" type="parTrans" cxnId="{0CE36518-3547-4D03-8E19-ED6908A9B048}">
      <dgm:prSet/>
      <dgm:spPr/>
      <dgm:t>
        <a:bodyPr/>
        <a:lstStyle/>
        <a:p>
          <a:endParaRPr lang="en-US"/>
        </a:p>
      </dgm:t>
    </dgm:pt>
    <dgm:pt modelId="{FA17CA9C-6763-4C67-A9B7-2144D25AE918}" type="sibTrans" cxnId="{0CE36518-3547-4D03-8E19-ED6908A9B048}">
      <dgm:prSet/>
      <dgm:spPr/>
      <dgm:t>
        <a:bodyPr/>
        <a:lstStyle/>
        <a:p>
          <a:endParaRPr lang="en-US"/>
        </a:p>
      </dgm:t>
    </dgm:pt>
    <dgm:pt modelId="{1FFD51F2-33FC-4797-88A3-791337A4A571}">
      <dgm:prSet/>
      <dgm:spPr/>
      <dgm:t>
        <a:bodyPr/>
        <a:lstStyle/>
        <a:p>
          <a:pPr rtl="0"/>
          <a:r>
            <a:rPr lang="en-US">
              <a:latin typeface="Montserrat"/>
            </a:rPr>
            <a:t>Impact of</a:t>
          </a:r>
          <a:r>
            <a:rPr lang="en-US"/>
            <a:t> Regulatory Environment</a:t>
          </a:r>
          <a:r>
            <a:rPr lang="en-US">
              <a:latin typeface="Montserrat"/>
            </a:rPr>
            <a:t> on Stability</a:t>
          </a:r>
          <a:endParaRPr lang="en-US" dirty="0"/>
        </a:p>
      </dgm:t>
    </dgm:pt>
    <dgm:pt modelId="{B77B5803-6F65-4600-B7E8-D7C0C2BA201B}" type="parTrans" cxnId="{1823F316-2105-4F89-B6BC-2724DA198B33}">
      <dgm:prSet/>
      <dgm:spPr/>
      <dgm:t>
        <a:bodyPr/>
        <a:lstStyle/>
        <a:p>
          <a:endParaRPr lang="en-US"/>
        </a:p>
      </dgm:t>
    </dgm:pt>
    <dgm:pt modelId="{6DB32E62-51F5-4974-8F32-02D6E247EDEA}" type="sibTrans" cxnId="{1823F316-2105-4F89-B6BC-2724DA198B33}">
      <dgm:prSet/>
      <dgm:spPr/>
      <dgm:t>
        <a:bodyPr/>
        <a:lstStyle/>
        <a:p>
          <a:endParaRPr lang="en-US"/>
        </a:p>
      </dgm:t>
    </dgm:pt>
    <dgm:pt modelId="{9E017F51-C7BE-43F6-8F29-13AA3C4FD469}">
      <dgm:prSet/>
      <dgm:spPr/>
      <dgm:t>
        <a:bodyPr/>
        <a:lstStyle/>
        <a:p>
          <a:r>
            <a:rPr lang="en-US" dirty="0"/>
            <a:t>Financial and Care Model</a:t>
          </a:r>
        </a:p>
      </dgm:t>
    </dgm:pt>
    <dgm:pt modelId="{769B0E78-5D6F-4EBC-B9A2-0165DB3D8C70}" type="parTrans" cxnId="{20762FD0-711B-4908-8FF9-E47157116DDB}">
      <dgm:prSet/>
      <dgm:spPr/>
      <dgm:t>
        <a:bodyPr/>
        <a:lstStyle/>
        <a:p>
          <a:endParaRPr lang="en-US"/>
        </a:p>
      </dgm:t>
    </dgm:pt>
    <dgm:pt modelId="{D3A13D33-BB41-4C9F-8135-C79F959655FC}" type="sibTrans" cxnId="{20762FD0-711B-4908-8FF9-E47157116DDB}">
      <dgm:prSet/>
      <dgm:spPr/>
      <dgm:t>
        <a:bodyPr/>
        <a:lstStyle/>
        <a:p>
          <a:endParaRPr lang="en-US"/>
        </a:p>
      </dgm:t>
    </dgm:pt>
    <dgm:pt modelId="{7A7B277D-720E-45A0-A89E-43E0FEDC0341}">
      <dgm:prSet/>
      <dgm:spPr/>
      <dgm:t>
        <a:bodyPr/>
        <a:lstStyle/>
        <a:p>
          <a:r>
            <a:rPr lang="en-US"/>
            <a:t>Model for Long-Term Hospital Stability</a:t>
          </a:r>
        </a:p>
      </dgm:t>
    </dgm:pt>
    <dgm:pt modelId="{DEAEF861-3169-4D5F-88B4-29B6DFA76FD1}" type="parTrans" cxnId="{54D9B390-6E2C-4AB3-99F9-F336B53BEA84}">
      <dgm:prSet/>
      <dgm:spPr/>
      <dgm:t>
        <a:bodyPr/>
        <a:lstStyle/>
        <a:p>
          <a:endParaRPr lang="en-US"/>
        </a:p>
      </dgm:t>
    </dgm:pt>
    <dgm:pt modelId="{ECE700D4-A6A4-4557-B1C4-B8A283F2FCE5}" type="sibTrans" cxnId="{54D9B390-6E2C-4AB3-99F9-F336B53BEA84}">
      <dgm:prSet/>
      <dgm:spPr/>
      <dgm:t>
        <a:bodyPr/>
        <a:lstStyle/>
        <a:p>
          <a:endParaRPr lang="en-US"/>
        </a:p>
      </dgm:t>
    </dgm:pt>
    <dgm:pt modelId="{4EED6A57-09CB-464B-ACCB-7D54D211CAAB}" type="pres">
      <dgm:prSet presAssocID="{8DC1C7EA-8DA6-4706-85D8-DCBB8D4954F1}" presName="hierChild1" presStyleCnt="0">
        <dgm:presLayoutVars>
          <dgm:chPref val="1"/>
          <dgm:dir/>
          <dgm:animOne val="branch"/>
          <dgm:animLvl val="lvl"/>
          <dgm:resizeHandles/>
        </dgm:presLayoutVars>
      </dgm:prSet>
      <dgm:spPr/>
    </dgm:pt>
    <dgm:pt modelId="{C68873DD-E2F2-4AF9-A002-DD4626F33FAB}" type="pres">
      <dgm:prSet presAssocID="{9BA9E12A-125D-4854-B594-F399CADE676D}" presName="hierRoot1" presStyleCnt="0"/>
      <dgm:spPr/>
    </dgm:pt>
    <dgm:pt modelId="{8F8836BD-A752-4FAE-BFD3-F562082D5439}" type="pres">
      <dgm:prSet presAssocID="{9BA9E12A-125D-4854-B594-F399CADE676D}" presName="composite" presStyleCnt="0"/>
      <dgm:spPr/>
    </dgm:pt>
    <dgm:pt modelId="{4375829F-27E2-42A7-A7B2-991EE8C1928D}" type="pres">
      <dgm:prSet presAssocID="{9BA9E12A-125D-4854-B594-F399CADE676D}" presName="background" presStyleLbl="node0" presStyleIdx="0" presStyleCnt="4"/>
      <dgm:spPr/>
    </dgm:pt>
    <dgm:pt modelId="{BA32E3F5-0846-44A4-A330-0D5E92B1AB68}" type="pres">
      <dgm:prSet presAssocID="{9BA9E12A-125D-4854-B594-F399CADE676D}" presName="text" presStyleLbl="fgAcc0" presStyleIdx="0" presStyleCnt="4">
        <dgm:presLayoutVars>
          <dgm:chPref val="3"/>
        </dgm:presLayoutVars>
      </dgm:prSet>
      <dgm:spPr/>
    </dgm:pt>
    <dgm:pt modelId="{45AB4A87-824F-49F5-9D83-DDEA393F8B56}" type="pres">
      <dgm:prSet presAssocID="{9BA9E12A-125D-4854-B594-F399CADE676D}" presName="hierChild2" presStyleCnt="0"/>
      <dgm:spPr/>
    </dgm:pt>
    <dgm:pt modelId="{2F2E0846-3470-4372-AA49-1B6BCEFBEE8A}" type="pres">
      <dgm:prSet presAssocID="{1FFD51F2-33FC-4797-88A3-791337A4A571}" presName="hierRoot1" presStyleCnt="0"/>
      <dgm:spPr/>
    </dgm:pt>
    <dgm:pt modelId="{3CA9D5FB-45F2-4B6A-9789-61B40C2E56AF}" type="pres">
      <dgm:prSet presAssocID="{1FFD51F2-33FC-4797-88A3-791337A4A571}" presName="composite" presStyleCnt="0"/>
      <dgm:spPr/>
    </dgm:pt>
    <dgm:pt modelId="{854D78E7-E4CC-43BA-8B7C-E4D0A5E4C42C}" type="pres">
      <dgm:prSet presAssocID="{1FFD51F2-33FC-4797-88A3-791337A4A571}" presName="background" presStyleLbl="node0" presStyleIdx="1" presStyleCnt="4"/>
      <dgm:spPr/>
    </dgm:pt>
    <dgm:pt modelId="{6B9CB74E-1AFF-4788-8FC0-7E567A6255ED}" type="pres">
      <dgm:prSet presAssocID="{1FFD51F2-33FC-4797-88A3-791337A4A571}" presName="text" presStyleLbl="fgAcc0" presStyleIdx="1" presStyleCnt="4">
        <dgm:presLayoutVars>
          <dgm:chPref val="3"/>
        </dgm:presLayoutVars>
      </dgm:prSet>
      <dgm:spPr/>
    </dgm:pt>
    <dgm:pt modelId="{6A1066EA-1196-4099-A5B0-A8380F4F5C49}" type="pres">
      <dgm:prSet presAssocID="{1FFD51F2-33FC-4797-88A3-791337A4A571}" presName="hierChild2" presStyleCnt="0"/>
      <dgm:spPr/>
    </dgm:pt>
    <dgm:pt modelId="{A6F66257-616C-433E-B527-D339802AC257}" type="pres">
      <dgm:prSet presAssocID="{9E017F51-C7BE-43F6-8F29-13AA3C4FD469}" presName="hierRoot1" presStyleCnt="0"/>
      <dgm:spPr/>
    </dgm:pt>
    <dgm:pt modelId="{2C85733E-6025-4C54-90DC-F427350879BF}" type="pres">
      <dgm:prSet presAssocID="{9E017F51-C7BE-43F6-8F29-13AA3C4FD469}" presName="composite" presStyleCnt="0"/>
      <dgm:spPr/>
    </dgm:pt>
    <dgm:pt modelId="{B017FC8E-790F-48BA-A794-CC00FE8E1241}" type="pres">
      <dgm:prSet presAssocID="{9E017F51-C7BE-43F6-8F29-13AA3C4FD469}" presName="background" presStyleLbl="node0" presStyleIdx="2" presStyleCnt="4"/>
      <dgm:spPr/>
    </dgm:pt>
    <dgm:pt modelId="{B36A4599-C1A5-4C46-8420-A0BD1BBBA4EA}" type="pres">
      <dgm:prSet presAssocID="{9E017F51-C7BE-43F6-8F29-13AA3C4FD469}" presName="text" presStyleLbl="fgAcc0" presStyleIdx="2" presStyleCnt="4">
        <dgm:presLayoutVars>
          <dgm:chPref val="3"/>
        </dgm:presLayoutVars>
      </dgm:prSet>
      <dgm:spPr/>
    </dgm:pt>
    <dgm:pt modelId="{955EE6FD-E9DB-48F8-A455-EF8AB4CF5E7E}" type="pres">
      <dgm:prSet presAssocID="{9E017F51-C7BE-43F6-8F29-13AA3C4FD469}" presName="hierChild2" presStyleCnt="0"/>
      <dgm:spPr/>
    </dgm:pt>
    <dgm:pt modelId="{69D2531B-2CDD-4C4C-918A-3FE046DDE995}" type="pres">
      <dgm:prSet presAssocID="{7A7B277D-720E-45A0-A89E-43E0FEDC0341}" presName="hierRoot1" presStyleCnt="0"/>
      <dgm:spPr/>
    </dgm:pt>
    <dgm:pt modelId="{8042E49C-AC98-4143-BC83-54C5B9BA0DF6}" type="pres">
      <dgm:prSet presAssocID="{7A7B277D-720E-45A0-A89E-43E0FEDC0341}" presName="composite" presStyleCnt="0"/>
      <dgm:spPr/>
    </dgm:pt>
    <dgm:pt modelId="{DC430CFB-76AE-4829-88A7-64593D21E88F}" type="pres">
      <dgm:prSet presAssocID="{7A7B277D-720E-45A0-A89E-43E0FEDC0341}" presName="background" presStyleLbl="node0" presStyleIdx="3" presStyleCnt="4"/>
      <dgm:spPr/>
    </dgm:pt>
    <dgm:pt modelId="{0AF60618-BB73-435A-A319-7B820D28B109}" type="pres">
      <dgm:prSet presAssocID="{7A7B277D-720E-45A0-A89E-43E0FEDC0341}" presName="text" presStyleLbl="fgAcc0" presStyleIdx="3" presStyleCnt="4">
        <dgm:presLayoutVars>
          <dgm:chPref val="3"/>
        </dgm:presLayoutVars>
      </dgm:prSet>
      <dgm:spPr/>
    </dgm:pt>
    <dgm:pt modelId="{B93D0A1D-BFF6-4197-95D3-390D537B27D6}" type="pres">
      <dgm:prSet presAssocID="{7A7B277D-720E-45A0-A89E-43E0FEDC0341}" presName="hierChild2" presStyleCnt="0"/>
      <dgm:spPr/>
    </dgm:pt>
  </dgm:ptLst>
  <dgm:cxnLst>
    <dgm:cxn modelId="{2E654C03-1EB0-47B8-A95E-6C22E9AB3369}" type="presOf" srcId="{1FFD51F2-33FC-4797-88A3-791337A4A571}" destId="{6B9CB74E-1AFF-4788-8FC0-7E567A6255ED}" srcOrd="0" destOrd="0" presId="urn:microsoft.com/office/officeart/2005/8/layout/hierarchy1"/>
    <dgm:cxn modelId="{1823F316-2105-4F89-B6BC-2724DA198B33}" srcId="{8DC1C7EA-8DA6-4706-85D8-DCBB8D4954F1}" destId="{1FFD51F2-33FC-4797-88A3-791337A4A571}" srcOrd="1" destOrd="0" parTransId="{B77B5803-6F65-4600-B7E8-D7C0C2BA201B}" sibTransId="{6DB32E62-51F5-4974-8F32-02D6E247EDEA}"/>
    <dgm:cxn modelId="{0CE36518-3547-4D03-8E19-ED6908A9B048}" srcId="{8DC1C7EA-8DA6-4706-85D8-DCBB8D4954F1}" destId="{9BA9E12A-125D-4854-B594-F399CADE676D}" srcOrd="0" destOrd="0" parTransId="{9F33262A-E932-45A6-97B9-2B3016A0E26C}" sibTransId="{FA17CA9C-6763-4C67-A9B7-2144D25AE918}"/>
    <dgm:cxn modelId="{5FE2D026-8E2E-4A1B-8D68-4BAB3EE9CB0C}" type="presOf" srcId="{9BA9E12A-125D-4854-B594-F399CADE676D}" destId="{BA32E3F5-0846-44A4-A330-0D5E92B1AB68}" srcOrd="0" destOrd="0" presId="urn:microsoft.com/office/officeart/2005/8/layout/hierarchy1"/>
    <dgm:cxn modelId="{54D9B390-6E2C-4AB3-99F9-F336B53BEA84}" srcId="{8DC1C7EA-8DA6-4706-85D8-DCBB8D4954F1}" destId="{7A7B277D-720E-45A0-A89E-43E0FEDC0341}" srcOrd="3" destOrd="0" parTransId="{DEAEF861-3169-4D5F-88B4-29B6DFA76FD1}" sibTransId="{ECE700D4-A6A4-4557-B1C4-B8A283F2FCE5}"/>
    <dgm:cxn modelId="{2172E699-B746-4035-8A96-A228BFAFAF58}" type="presOf" srcId="{9E017F51-C7BE-43F6-8F29-13AA3C4FD469}" destId="{B36A4599-C1A5-4C46-8420-A0BD1BBBA4EA}" srcOrd="0" destOrd="0" presId="urn:microsoft.com/office/officeart/2005/8/layout/hierarchy1"/>
    <dgm:cxn modelId="{F5CB98C5-CCC6-4EEE-81D7-EFD81826EA8C}" type="presOf" srcId="{7A7B277D-720E-45A0-A89E-43E0FEDC0341}" destId="{0AF60618-BB73-435A-A319-7B820D28B109}" srcOrd="0" destOrd="0" presId="urn:microsoft.com/office/officeart/2005/8/layout/hierarchy1"/>
    <dgm:cxn modelId="{20762FD0-711B-4908-8FF9-E47157116DDB}" srcId="{8DC1C7EA-8DA6-4706-85D8-DCBB8D4954F1}" destId="{9E017F51-C7BE-43F6-8F29-13AA3C4FD469}" srcOrd="2" destOrd="0" parTransId="{769B0E78-5D6F-4EBC-B9A2-0165DB3D8C70}" sibTransId="{D3A13D33-BB41-4C9F-8135-C79F959655FC}"/>
    <dgm:cxn modelId="{8EF89AFB-4A32-4907-AE40-9206AEFCFA55}" type="presOf" srcId="{8DC1C7EA-8DA6-4706-85D8-DCBB8D4954F1}" destId="{4EED6A57-09CB-464B-ACCB-7D54D211CAAB}" srcOrd="0" destOrd="0" presId="urn:microsoft.com/office/officeart/2005/8/layout/hierarchy1"/>
    <dgm:cxn modelId="{7FE146D4-3643-4E1C-9C9D-7FDAC966853E}" type="presParOf" srcId="{4EED6A57-09CB-464B-ACCB-7D54D211CAAB}" destId="{C68873DD-E2F2-4AF9-A002-DD4626F33FAB}" srcOrd="0" destOrd="0" presId="urn:microsoft.com/office/officeart/2005/8/layout/hierarchy1"/>
    <dgm:cxn modelId="{DD09B715-1EC0-483A-93E3-DD1DA250FF3D}" type="presParOf" srcId="{C68873DD-E2F2-4AF9-A002-DD4626F33FAB}" destId="{8F8836BD-A752-4FAE-BFD3-F562082D5439}" srcOrd="0" destOrd="0" presId="urn:microsoft.com/office/officeart/2005/8/layout/hierarchy1"/>
    <dgm:cxn modelId="{46D99C9E-E873-448A-ADCD-7762D55BD0C1}" type="presParOf" srcId="{8F8836BD-A752-4FAE-BFD3-F562082D5439}" destId="{4375829F-27E2-42A7-A7B2-991EE8C1928D}" srcOrd="0" destOrd="0" presId="urn:microsoft.com/office/officeart/2005/8/layout/hierarchy1"/>
    <dgm:cxn modelId="{33E81A5A-2895-45BB-9A14-FA332940A3E3}" type="presParOf" srcId="{8F8836BD-A752-4FAE-BFD3-F562082D5439}" destId="{BA32E3F5-0846-44A4-A330-0D5E92B1AB68}" srcOrd="1" destOrd="0" presId="urn:microsoft.com/office/officeart/2005/8/layout/hierarchy1"/>
    <dgm:cxn modelId="{EB2B9CC2-B9C6-4B0A-A509-112BA874B6AF}" type="presParOf" srcId="{C68873DD-E2F2-4AF9-A002-DD4626F33FAB}" destId="{45AB4A87-824F-49F5-9D83-DDEA393F8B56}" srcOrd="1" destOrd="0" presId="urn:microsoft.com/office/officeart/2005/8/layout/hierarchy1"/>
    <dgm:cxn modelId="{BD8DC27C-C026-4B5A-A988-D3A91520C5F2}" type="presParOf" srcId="{4EED6A57-09CB-464B-ACCB-7D54D211CAAB}" destId="{2F2E0846-3470-4372-AA49-1B6BCEFBEE8A}" srcOrd="1" destOrd="0" presId="urn:microsoft.com/office/officeart/2005/8/layout/hierarchy1"/>
    <dgm:cxn modelId="{D3D4E5AE-CE93-4B19-ADBD-AAB1E55D4D03}" type="presParOf" srcId="{2F2E0846-3470-4372-AA49-1B6BCEFBEE8A}" destId="{3CA9D5FB-45F2-4B6A-9789-61B40C2E56AF}" srcOrd="0" destOrd="0" presId="urn:microsoft.com/office/officeart/2005/8/layout/hierarchy1"/>
    <dgm:cxn modelId="{5F744671-6CCA-4FD3-A006-BC82A5DF3308}" type="presParOf" srcId="{3CA9D5FB-45F2-4B6A-9789-61B40C2E56AF}" destId="{854D78E7-E4CC-43BA-8B7C-E4D0A5E4C42C}" srcOrd="0" destOrd="0" presId="urn:microsoft.com/office/officeart/2005/8/layout/hierarchy1"/>
    <dgm:cxn modelId="{F31CB748-5460-4CE8-AD09-EE0D9A981725}" type="presParOf" srcId="{3CA9D5FB-45F2-4B6A-9789-61B40C2E56AF}" destId="{6B9CB74E-1AFF-4788-8FC0-7E567A6255ED}" srcOrd="1" destOrd="0" presId="urn:microsoft.com/office/officeart/2005/8/layout/hierarchy1"/>
    <dgm:cxn modelId="{F67AE11D-5DA3-434E-9BFF-A9D1D858C6CC}" type="presParOf" srcId="{2F2E0846-3470-4372-AA49-1B6BCEFBEE8A}" destId="{6A1066EA-1196-4099-A5B0-A8380F4F5C49}" srcOrd="1" destOrd="0" presId="urn:microsoft.com/office/officeart/2005/8/layout/hierarchy1"/>
    <dgm:cxn modelId="{47D89CE5-0CE4-4339-AA0B-97212E06ABA9}" type="presParOf" srcId="{4EED6A57-09CB-464B-ACCB-7D54D211CAAB}" destId="{A6F66257-616C-433E-B527-D339802AC257}" srcOrd="2" destOrd="0" presId="urn:microsoft.com/office/officeart/2005/8/layout/hierarchy1"/>
    <dgm:cxn modelId="{46D9F026-9E1F-459F-AB6D-6B947EA98DB3}" type="presParOf" srcId="{A6F66257-616C-433E-B527-D339802AC257}" destId="{2C85733E-6025-4C54-90DC-F427350879BF}" srcOrd="0" destOrd="0" presId="urn:microsoft.com/office/officeart/2005/8/layout/hierarchy1"/>
    <dgm:cxn modelId="{790093D7-36A5-4240-B02B-6A62A0D5CD30}" type="presParOf" srcId="{2C85733E-6025-4C54-90DC-F427350879BF}" destId="{B017FC8E-790F-48BA-A794-CC00FE8E1241}" srcOrd="0" destOrd="0" presId="urn:microsoft.com/office/officeart/2005/8/layout/hierarchy1"/>
    <dgm:cxn modelId="{A12983A5-0412-4C16-A7E9-2D5D0C983D5C}" type="presParOf" srcId="{2C85733E-6025-4C54-90DC-F427350879BF}" destId="{B36A4599-C1A5-4C46-8420-A0BD1BBBA4EA}" srcOrd="1" destOrd="0" presId="urn:microsoft.com/office/officeart/2005/8/layout/hierarchy1"/>
    <dgm:cxn modelId="{4C7F8396-25E9-4C5A-AADC-E3D23176AFEE}" type="presParOf" srcId="{A6F66257-616C-433E-B527-D339802AC257}" destId="{955EE6FD-E9DB-48F8-A455-EF8AB4CF5E7E}" srcOrd="1" destOrd="0" presId="urn:microsoft.com/office/officeart/2005/8/layout/hierarchy1"/>
    <dgm:cxn modelId="{1BFE0691-E248-4601-B7CC-862188B60D05}" type="presParOf" srcId="{4EED6A57-09CB-464B-ACCB-7D54D211CAAB}" destId="{69D2531B-2CDD-4C4C-918A-3FE046DDE995}" srcOrd="3" destOrd="0" presId="urn:microsoft.com/office/officeart/2005/8/layout/hierarchy1"/>
    <dgm:cxn modelId="{B916A865-471C-43F4-9EA2-69EF9242F69D}" type="presParOf" srcId="{69D2531B-2CDD-4C4C-918A-3FE046DDE995}" destId="{8042E49C-AC98-4143-BC83-54C5B9BA0DF6}" srcOrd="0" destOrd="0" presId="urn:microsoft.com/office/officeart/2005/8/layout/hierarchy1"/>
    <dgm:cxn modelId="{B002A775-C816-4FA8-8E7C-922D9C82CB99}" type="presParOf" srcId="{8042E49C-AC98-4143-BC83-54C5B9BA0DF6}" destId="{DC430CFB-76AE-4829-88A7-64593D21E88F}" srcOrd="0" destOrd="0" presId="urn:microsoft.com/office/officeart/2005/8/layout/hierarchy1"/>
    <dgm:cxn modelId="{C1609F56-BA81-4073-9A7B-65F457616D10}" type="presParOf" srcId="{8042E49C-AC98-4143-BC83-54C5B9BA0DF6}" destId="{0AF60618-BB73-435A-A319-7B820D28B109}" srcOrd="1" destOrd="0" presId="urn:microsoft.com/office/officeart/2005/8/layout/hierarchy1"/>
    <dgm:cxn modelId="{37962AEB-846D-48E3-98A9-A814B7794D74}" type="presParOf" srcId="{69D2531B-2CDD-4C4C-918A-3FE046DDE995}" destId="{B93D0A1D-BFF6-4197-95D3-390D537B27D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B9AE8F-797D-43AE-B835-007460A177F2}" type="doc">
      <dgm:prSet loTypeId="urn:microsoft.com/office/officeart/2005/8/layout/chevron1" loCatId="process" qsTypeId="urn:microsoft.com/office/officeart/2005/8/quickstyle/simple1" qsCatId="simple" csTypeId="urn:microsoft.com/office/officeart/2005/8/colors/accent1_2" csCatId="accent1" phldr="1"/>
      <dgm:spPr/>
    </dgm:pt>
    <dgm:pt modelId="{D7CA44E6-ED41-4483-B497-E38A32A0FBD3}">
      <dgm:prSet phldrT="[Text]" custT="1"/>
      <dgm:spPr>
        <a:solidFill>
          <a:schemeClr val="accent1"/>
        </a:solidFill>
      </dgm:spPr>
      <dgm:t>
        <a:bodyPr/>
        <a:lstStyle/>
        <a:p>
          <a:r>
            <a:rPr lang="en-US" sz="2000" b="1" dirty="0"/>
            <a:t>APM 1.0</a:t>
          </a:r>
        </a:p>
      </dgm:t>
    </dgm:pt>
    <dgm:pt modelId="{74DC974A-9B5C-4658-81D7-AAFFFD28D513}" type="parTrans" cxnId="{641C7C65-7E43-4E25-B0DF-750FAE3B89F9}">
      <dgm:prSet/>
      <dgm:spPr/>
      <dgm:t>
        <a:bodyPr/>
        <a:lstStyle/>
        <a:p>
          <a:endParaRPr lang="en-US"/>
        </a:p>
      </dgm:t>
    </dgm:pt>
    <dgm:pt modelId="{7B875F0D-D854-4D15-BB34-8C51ECD4D9D9}" type="sibTrans" cxnId="{641C7C65-7E43-4E25-B0DF-750FAE3B89F9}">
      <dgm:prSet/>
      <dgm:spPr/>
      <dgm:t>
        <a:bodyPr/>
        <a:lstStyle/>
        <a:p>
          <a:endParaRPr lang="en-US"/>
        </a:p>
      </dgm:t>
    </dgm:pt>
    <dgm:pt modelId="{DD104A99-24CF-4A35-A99C-795C87597A48}">
      <dgm:prSet phldrT="[Text]" custT="1"/>
      <dgm:spPr>
        <a:solidFill>
          <a:schemeClr val="accent1"/>
        </a:solidFill>
      </dgm:spPr>
      <dgm:t>
        <a:bodyPr/>
        <a:lstStyle/>
        <a:p>
          <a:r>
            <a:rPr lang="en-US" sz="2000" b="1" dirty="0"/>
            <a:t>Transition</a:t>
          </a:r>
        </a:p>
      </dgm:t>
    </dgm:pt>
    <dgm:pt modelId="{6327B12C-34C7-4AC0-8D47-55970AAB0DA8}" type="parTrans" cxnId="{36D5E877-CD29-427B-85C0-C19FF055C92C}">
      <dgm:prSet/>
      <dgm:spPr/>
      <dgm:t>
        <a:bodyPr/>
        <a:lstStyle/>
        <a:p>
          <a:endParaRPr lang="en-US"/>
        </a:p>
      </dgm:t>
    </dgm:pt>
    <dgm:pt modelId="{44EF0804-414C-47DD-B077-ACD2C0DBABA9}" type="sibTrans" cxnId="{36D5E877-CD29-427B-85C0-C19FF055C92C}">
      <dgm:prSet/>
      <dgm:spPr/>
      <dgm:t>
        <a:bodyPr/>
        <a:lstStyle/>
        <a:p>
          <a:endParaRPr lang="en-US"/>
        </a:p>
      </dgm:t>
    </dgm:pt>
    <dgm:pt modelId="{C0523B28-E1E8-4B02-AD9E-2EB37E2103E3}">
      <dgm:prSet phldrT="[Text]" custT="1"/>
      <dgm:spPr>
        <a:solidFill>
          <a:schemeClr val="accent1"/>
        </a:solidFill>
      </dgm:spPr>
      <dgm:t>
        <a:bodyPr/>
        <a:lstStyle/>
        <a:p>
          <a:r>
            <a:rPr lang="en-US" sz="2000" b="1" dirty="0"/>
            <a:t>APM 2.0</a:t>
          </a:r>
        </a:p>
      </dgm:t>
    </dgm:pt>
    <dgm:pt modelId="{D71CEF3F-4C04-41B4-8E4E-5DDEC540797E}" type="parTrans" cxnId="{F5F31E64-76BF-46BD-BBF6-30607C45F155}">
      <dgm:prSet/>
      <dgm:spPr/>
      <dgm:t>
        <a:bodyPr/>
        <a:lstStyle/>
        <a:p>
          <a:endParaRPr lang="en-US"/>
        </a:p>
      </dgm:t>
    </dgm:pt>
    <dgm:pt modelId="{4D90E2EE-6ED9-49AA-82ED-B2815ABE5E75}" type="sibTrans" cxnId="{F5F31E64-76BF-46BD-BBF6-30607C45F155}">
      <dgm:prSet/>
      <dgm:spPr/>
      <dgm:t>
        <a:bodyPr/>
        <a:lstStyle/>
        <a:p>
          <a:endParaRPr lang="en-US"/>
        </a:p>
      </dgm:t>
    </dgm:pt>
    <dgm:pt modelId="{3E8BAE12-50B2-4E1D-A6B2-E3ABA5A95D22}" type="pres">
      <dgm:prSet presAssocID="{9CB9AE8F-797D-43AE-B835-007460A177F2}" presName="Name0" presStyleCnt="0">
        <dgm:presLayoutVars>
          <dgm:dir/>
          <dgm:animLvl val="lvl"/>
          <dgm:resizeHandles val="exact"/>
        </dgm:presLayoutVars>
      </dgm:prSet>
      <dgm:spPr/>
    </dgm:pt>
    <dgm:pt modelId="{FF2C3BE6-3761-40E9-8D18-F2415C1EE1CD}" type="pres">
      <dgm:prSet presAssocID="{D7CA44E6-ED41-4483-B497-E38A32A0FBD3}" presName="parTxOnly" presStyleLbl="node1" presStyleIdx="0" presStyleCnt="3">
        <dgm:presLayoutVars>
          <dgm:chMax val="0"/>
          <dgm:chPref val="0"/>
          <dgm:bulletEnabled val="1"/>
        </dgm:presLayoutVars>
      </dgm:prSet>
      <dgm:spPr/>
    </dgm:pt>
    <dgm:pt modelId="{8A18AC53-CFB7-4D94-808F-A5BEAAD520E5}" type="pres">
      <dgm:prSet presAssocID="{7B875F0D-D854-4D15-BB34-8C51ECD4D9D9}" presName="parTxOnlySpace" presStyleCnt="0"/>
      <dgm:spPr/>
    </dgm:pt>
    <dgm:pt modelId="{67A0DC99-F65B-4F5D-871D-01F3D4F61572}" type="pres">
      <dgm:prSet presAssocID="{DD104A99-24CF-4A35-A99C-795C87597A48}" presName="parTxOnly" presStyleLbl="node1" presStyleIdx="1" presStyleCnt="3">
        <dgm:presLayoutVars>
          <dgm:chMax val="0"/>
          <dgm:chPref val="0"/>
          <dgm:bulletEnabled val="1"/>
        </dgm:presLayoutVars>
      </dgm:prSet>
      <dgm:spPr/>
    </dgm:pt>
    <dgm:pt modelId="{B9F5B8DC-83B8-416E-B52C-968F16B6E09C}" type="pres">
      <dgm:prSet presAssocID="{44EF0804-414C-47DD-B077-ACD2C0DBABA9}" presName="parTxOnlySpace" presStyleCnt="0"/>
      <dgm:spPr/>
    </dgm:pt>
    <dgm:pt modelId="{122333D6-25BF-46C7-A063-78CAAE138F29}" type="pres">
      <dgm:prSet presAssocID="{C0523B28-E1E8-4B02-AD9E-2EB37E2103E3}" presName="parTxOnly" presStyleLbl="node1" presStyleIdx="2" presStyleCnt="3">
        <dgm:presLayoutVars>
          <dgm:chMax val="0"/>
          <dgm:chPref val="0"/>
          <dgm:bulletEnabled val="1"/>
        </dgm:presLayoutVars>
      </dgm:prSet>
      <dgm:spPr/>
    </dgm:pt>
  </dgm:ptLst>
  <dgm:cxnLst>
    <dgm:cxn modelId="{A809E50B-9331-4A90-8AD8-C37476ED811E}" type="presOf" srcId="{C0523B28-E1E8-4B02-AD9E-2EB37E2103E3}" destId="{122333D6-25BF-46C7-A063-78CAAE138F29}" srcOrd="0" destOrd="0" presId="urn:microsoft.com/office/officeart/2005/8/layout/chevron1"/>
    <dgm:cxn modelId="{61081E63-2944-46D3-96D5-D7214988F1FF}" type="presOf" srcId="{DD104A99-24CF-4A35-A99C-795C87597A48}" destId="{67A0DC99-F65B-4F5D-871D-01F3D4F61572}" srcOrd="0" destOrd="0" presId="urn:microsoft.com/office/officeart/2005/8/layout/chevron1"/>
    <dgm:cxn modelId="{F5F31E64-76BF-46BD-BBF6-30607C45F155}" srcId="{9CB9AE8F-797D-43AE-B835-007460A177F2}" destId="{C0523B28-E1E8-4B02-AD9E-2EB37E2103E3}" srcOrd="2" destOrd="0" parTransId="{D71CEF3F-4C04-41B4-8E4E-5DDEC540797E}" sibTransId="{4D90E2EE-6ED9-49AA-82ED-B2815ABE5E75}"/>
    <dgm:cxn modelId="{641C7C65-7E43-4E25-B0DF-750FAE3B89F9}" srcId="{9CB9AE8F-797D-43AE-B835-007460A177F2}" destId="{D7CA44E6-ED41-4483-B497-E38A32A0FBD3}" srcOrd="0" destOrd="0" parTransId="{74DC974A-9B5C-4658-81D7-AAFFFD28D513}" sibTransId="{7B875F0D-D854-4D15-BB34-8C51ECD4D9D9}"/>
    <dgm:cxn modelId="{36D5E877-CD29-427B-85C0-C19FF055C92C}" srcId="{9CB9AE8F-797D-43AE-B835-007460A177F2}" destId="{DD104A99-24CF-4A35-A99C-795C87597A48}" srcOrd="1" destOrd="0" parTransId="{6327B12C-34C7-4AC0-8D47-55970AAB0DA8}" sibTransId="{44EF0804-414C-47DD-B077-ACD2C0DBABA9}"/>
    <dgm:cxn modelId="{C92BF998-A45C-486D-8FF6-A6314F566212}" type="presOf" srcId="{D7CA44E6-ED41-4483-B497-E38A32A0FBD3}" destId="{FF2C3BE6-3761-40E9-8D18-F2415C1EE1CD}" srcOrd="0" destOrd="0" presId="urn:microsoft.com/office/officeart/2005/8/layout/chevron1"/>
    <dgm:cxn modelId="{26AA0DEC-ACB4-476B-8302-2F47A8A6AB07}" type="presOf" srcId="{9CB9AE8F-797D-43AE-B835-007460A177F2}" destId="{3E8BAE12-50B2-4E1D-A6B2-E3ABA5A95D22}" srcOrd="0" destOrd="0" presId="urn:microsoft.com/office/officeart/2005/8/layout/chevron1"/>
    <dgm:cxn modelId="{F2696CC6-CA51-445A-87CA-0AB0D0BF31EC}" type="presParOf" srcId="{3E8BAE12-50B2-4E1D-A6B2-E3ABA5A95D22}" destId="{FF2C3BE6-3761-40E9-8D18-F2415C1EE1CD}" srcOrd="0" destOrd="0" presId="urn:microsoft.com/office/officeart/2005/8/layout/chevron1"/>
    <dgm:cxn modelId="{D51C42DC-B9BE-4437-AFA0-3063E4112EF7}" type="presParOf" srcId="{3E8BAE12-50B2-4E1D-A6B2-E3ABA5A95D22}" destId="{8A18AC53-CFB7-4D94-808F-A5BEAAD520E5}" srcOrd="1" destOrd="0" presId="urn:microsoft.com/office/officeart/2005/8/layout/chevron1"/>
    <dgm:cxn modelId="{B79DDA43-2A58-4134-B5DF-1E5AF34B42C6}" type="presParOf" srcId="{3E8BAE12-50B2-4E1D-A6B2-E3ABA5A95D22}" destId="{67A0DC99-F65B-4F5D-871D-01F3D4F61572}" srcOrd="2" destOrd="0" presId="urn:microsoft.com/office/officeart/2005/8/layout/chevron1"/>
    <dgm:cxn modelId="{D2530D28-AA0F-4618-9113-A4BBE626790E}" type="presParOf" srcId="{3E8BAE12-50B2-4E1D-A6B2-E3ABA5A95D22}" destId="{B9F5B8DC-83B8-416E-B52C-968F16B6E09C}" srcOrd="3" destOrd="0" presId="urn:microsoft.com/office/officeart/2005/8/layout/chevron1"/>
    <dgm:cxn modelId="{48C5CE1F-8A6B-4869-BCE2-7FB5C5B4190A}" type="presParOf" srcId="{3E8BAE12-50B2-4E1D-A6B2-E3ABA5A95D22}" destId="{122333D6-25BF-46C7-A063-78CAAE138F29}" srcOrd="4" destOrd="0" presId="urn:microsoft.com/office/officeart/2005/8/layout/chevron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5829F-27E2-42A7-A7B2-991EE8C1928D}">
      <dsp:nvSpPr>
        <dsp:cNvPr id="0" name=""/>
        <dsp:cNvSpPr/>
      </dsp:nvSpPr>
      <dsp:spPr>
        <a:xfrm>
          <a:off x="2946"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32E3F5-0846-44A4-A330-0D5E92B1AB68}">
      <dsp:nvSpPr>
        <dsp:cNvPr id="0" name=""/>
        <dsp:cNvSpPr/>
      </dsp:nvSpPr>
      <dsp:spPr>
        <a:xfrm>
          <a:off x="236726"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Short-Term Provider Stability</a:t>
          </a:r>
        </a:p>
      </dsp:txBody>
      <dsp:txXfrm>
        <a:off x="275858" y="1375193"/>
        <a:ext cx="2025748" cy="1257784"/>
      </dsp:txXfrm>
    </dsp:sp>
    <dsp:sp modelId="{854D78E7-E4CC-43BA-8B7C-E4D0A5E4C42C}">
      <dsp:nvSpPr>
        <dsp:cNvPr id="0" name=""/>
        <dsp:cNvSpPr/>
      </dsp:nvSpPr>
      <dsp:spPr>
        <a:xfrm>
          <a:off x="2574518"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9CB74E-1AFF-4788-8FC0-7E567A6255ED}">
      <dsp:nvSpPr>
        <dsp:cNvPr id="0" name=""/>
        <dsp:cNvSpPr/>
      </dsp:nvSpPr>
      <dsp:spPr>
        <a:xfrm>
          <a:off x="2808297"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a:latin typeface="Montserrat"/>
            </a:rPr>
            <a:t>Impact of</a:t>
          </a:r>
          <a:r>
            <a:rPr lang="en-US" sz="1900" kern="1200"/>
            <a:t> Regulatory Environment</a:t>
          </a:r>
          <a:r>
            <a:rPr lang="en-US" sz="1900" kern="1200">
              <a:latin typeface="Montserrat"/>
            </a:rPr>
            <a:t> on Stability</a:t>
          </a:r>
          <a:endParaRPr lang="en-US" sz="1900" kern="1200" dirty="0"/>
        </a:p>
      </dsp:txBody>
      <dsp:txXfrm>
        <a:off x="2847429" y="1375193"/>
        <a:ext cx="2025748" cy="1257784"/>
      </dsp:txXfrm>
    </dsp:sp>
    <dsp:sp modelId="{B017FC8E-790F-48BA-A794-CC00FE8E1241}">
      <dsp:nvSpPr>
        <dsp:cNvPr id="0" name=""/>
        <dsp:cNvSpPr/>
      </dsp:nvSpPr>
      <dsp:spPr>
        <a:xfrm>
          <a:off x="5146089"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6A4599-C1A5-4C46-8420-A0BD1BBBA4EA}">
      <dsp:nvSpPr>
        <dsp:cNvPr id="0" name=""/>
        <dsp:cNvSpPr/>
      </dsp:nvSpPr>
      <dsp:spPr>
        <a:xfrm>
          <a:off x="5379868"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Financial and Care Model</a:t>
          </a:r>
        </a:p>
      </dsp:txBody>
      <dsp:txXfrm>
        <a:off x="5419000" y="1375193"/>
        <a:ext cx="2025748" cy="1257784"/>
      </dsp:txXfrm>
    </dsp:sp>
    <dsp:sp modelId="{DC430CFB-76AE-4829-88A7-64593D21E88F}">
      <dsp:nvSpPr>
        <dsp:cNvPr id="0" name=""/>
        <dsp:cNvSpPr/>
      </dsp:nvSpPr>
      <dsp:spPr>
        <a:xfrm>
          <a:off x="7717661"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60618-BB73-435A-A319-7B820D28B109}">
      <dsp:nvSpPr>
        <dsp:cNvPr id="0" name=""/>
        <dsp:cNvSpPr/>
      </dsp:nvSpPr>
      <dsp:spPr>
        <a:xfrm>
          <a:off x="7951440"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Model for Long-Term Hospital Stability</a:t>
          </a:r>
        </a:p>
      </dsp:txBody>
      <dsp:txXfrm>
        <a:off x="7990572" y="1375193"/>
        <a:ext cx="2025748" cy="1257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C3BE6-3761-40E9-8D18-F2415C1EE1CD}">
      <dsp:nvSpPr>
        <dsp:cNvPr id="0" name=""/>
        <dsp:cNvSpPr/>
      </dsp:nvSpPr>
      <dsp:spPr>
        <a:xfrm>
          <a:off x="2474" y="0"/>
          <a:ext cx="3015341" cy="776551"/>
        </a:xfrm>
        <a:prstGeom prst="chevron">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t>APM 1.0</a:t>
          </a:r>
        </a:p>
      </dsp:txBody>
      <dsp:txXfrm>
        <a:off x="390750" y="0"/>
        <a:ext cx="2238790" cy="776551"/>
      </dsp:txXfrm>
    </dsp:sp>
    <dsp:sp modelId="{67A0DC99-F65B-4F5D-871D-01F3D4F61572}">
      <dsp:nvSpPr>
        <dsp:cNvPr id="0" name=""/>
        <dsp:cNvSpPr/>
      </dsp:nvSpPr>
      <dsp:spPr>
        <a:xfrm>
          <a:off x="2716282" y="0"/>
          <a:ext cx="3015341" cy="776551"/>
        </a:xfrm>
        <a:prstGeom prst="chevron">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t>Transition</a:t>
          </a:r>
        </a:p>
      </dsp:txBody>
      <dsp:txXfrm>
        <a:off x="3104558" y="0"/>
        <a:ext cx="2238790" cy="776551"/>
      </dsp:txXfrm>
    </dsp:sp>
    <dsp:sp modelId="{122333D6-25BF-46C7-A063-78CAAE138F29}">
      <dsp:nvSpPr>
        <dsp:cNvPr id="0" name=""/>
        <dsp:cNvSpPr/>
      </dsp:nvSpPr>
      <dsp:spPr>
        <a:xfrm>
          <a:off x="5430090" y="0"/>
          <a:ext cx="3015341" cy="776551"/>
        </a:xfrm>
        <a:prstGeom prst="chevron">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t>APM 2.0</a:t>
          </a:r>
        </a:p>
      </dsp:txBody>
      <dsp:txXfrm>
        <a:off x="5818366" y="0"/>
        <a:ext cx="2238790" cy="7765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615F2742-3D89-4A23-A7A2-2EF8EDB51DC4}" type="datetimeFigureOut">
              <a:rPr lang="en-US" smtClean="0"/>
              <a:t>8/25/2022</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DC8D8993-E59F-48DD-B78A-E9AA5D32AF1B}" type="slidenum">
              <a:rPr lang="en-US" smtClean="0"/>
              <a:t>‹#›</a:t>
            </a:fld>
            <a:endParaRPr lang="en-US"/>
          </a:p>
        </p:txBody>
      </p:sp>
    </p:spTree>
    <p:extLst>
      <p:ext uri="{BB962C8B-B14F-4D97-AF65-F5344CB8AC3E}">
        <p14:creationId xmlns:p14="http://schemas.microsoft.com/office/powerpoint/2010/main" val="97437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499426-E765-4157-9578-BD15F3DBC169}" type="slidenum">
              <a:rPr lang="en-US" smtClean="0"/>
              <a:t>1</a:t>
            </a:fld>
            <a:endParaRPr lang="en-US"/>
          </a:p>
        </p:txBody>
      </p:sp>
    </p:spTree>
    <p:extLst>
      <p:ext uri="{BB962C8B-B14F-4D97-AF65-F5344CB8AC3E}">
        <p14:creationId xmlns:p14="http://schemas.microsoft.com/office/powerpoint/2010/main" val="317377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499426-E765-4157-9578-BD15F3DBC169}" type="slidenum">
              <a:rPr lang="en-US" smtClean="0"/>
              <a:t>3</a:t>
            </a:fld>
            <a:endParaRPr lang="en-US"/>
          </a:p>
        </p:txBody>
      </p:sp>
    </p:spTree>
    <p:extLst>
      <p:ext uri="{BB962C8B-B14F-4D97-AF65-F5344CB8AC3E}">
        <p14:creationId xmlns:p14="http://schemas.microsoft.com/office/powerpoint/2010/main" val="2175572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60583">
              <a:defRPr/>
            </a:pPr>
            <a:fld id="{D7A4B730-34A8-4201-809C-92E7ED960E95}" type="slidenum">
              <a:rPr lang="en-US">
                <a:solidFill>
                  <a:prstClr val="black"/>
                </a:solidFill>
                <a:latin typeface="Calibri" panose="020F0502020204030204"/>
              </a:rPr>
              <a:pPr defTabSz="460583">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14911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3BA9EF3C-8236-49CF-AF5C-A6B83B7A0D99}"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4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9EF3C-8236-49CF-AF5C-A6B83B7A0D99}"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spTree>
    <p:extLst>
      <p:ext uri="{BB962C8B-B14F-4D97-AF65-F5344CB8AC3E}">
        <p14:creationId xmlns:p14="http://schemas.microsoft.com/office/powerpoint/2010/main" val="667585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A9EF3C-8236-49CF-AF5C-A6B83B7A0D99}" type="datetimeFigureOut">
              <a:rPr lang="en-US" smtClean="0"/>
              <a:t>8/25/2022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4104C8-5BC6-4788-BB31-1022DBEA0CF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85470"/>
      </p:ext>
    </p:extLst>
  </p:cSld>
  <p:clrMap bg1="lt1" tx1="dk1" bg2="lt2" tx2="dk2" accent1="accent1" accent2="accent2" accent3="accent3" accent4="accent4" accent5="accent5" accent6="accent6" hlink="hlink" folHlink="folHlink"/>
  <p:sldLayoutIdLst>
    <p:sldLayoutId id="2147483697" r:id="rId1"/>
    <p:sldLayoutId id="2147483698"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ms.gov/sites/default/files/2022-04/Health%20Equity%20Pillar%20Fact%20Sheet_1.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ms.gov/sites/default/files/2022-04/Health%20Equity%20Pillar%20Fact%20Sheet_1.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cromero@bailit-healt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21A2-8668-49A6-8562-3AC1A86EE228}"/>
              </a:ext>
            </a:extLst>
          </p:cNvPr>
          <p:cNvSpPr>
            <a:spLocks noGrp="1"/>
          </p:cNvSpPr>
          <p:nvPr>
            <p:ph type="ctrTitle"/>
          </p:nvPr>
        </p:nvSpPr>
        <p:spPr/>
        <p:txBody>
          <a:bodyPr>
            <a:normAutofit/>
          </a:bodyPr>
          <a:lstStyle/>
          <a:p>
            <a:br>
              <a:rPr lang="en-US" sz="4400" dirty="0"/>
            </a:br>
            <a:br>
              <a:rPr lang="en-US" sz="4400" dirty="0"/>
            </a:br>
            <a:r>
              <a:rPr lang="en-US" sz="4400" dirty="0"/>
              <a:t>Health Care </a:t>
            </a:r>
            <a:r>
              <a:rPr lang="en-US" sz="4400" dirty="0">
                <a:solidFill>
                  <a:schemeClr val="tx1">
                    <a:lumMod val="75000"/>
                    <a:lumOff val="25000"/>
                  </a:schemeClr>
                </a:solidFill>
              </a:rPr>
              <a:t>Reform</a:t>
            </a:r>
            <a:r>
              <a:rPr lang="en-US" sz="4400" dirty="0"/>
              <a:t> Work Group</a:t>
            </a:r>
          </a:p>
        </p:txBody>
      </p:sp>
      <p:sp>
        <p:nvSpPr>
          <p:cNvPr id="3" name="Subtitle 2">
            <a:extLst>
              <a:ext uri="{FF2B5EF4-FFF2-40B4-BE49-F238E27FC236}">
                <a16:creationId xmlns:a16="http://schemas.microsoft.com/office/drawing/2014/main" id="{9514D914-DC5E-4905-A56A-C2F4A25F9D6E}"/>
              </a:ext>
            </a:extLst>
          </p:cNvPr>
          <p:cNvSpPr>
            <a:spLocks noGrp="1"/>
          </p:cNvSpPr>
          <p:nvPr>
            <p:ph type="subTitle" idx="1"/>
          </p:nvPr>
        </p:nvSpPr>
        <p:spPr/>
        <p:txBody>
          <a:bodyPr/>
          <a:lstStyle/>
          <a:p>
            <a:r>
              <a:rPr lang="en-US" dirty="0"/>
              <a:t>August 25, 2022 Meeting</a:t>
            </a:r>
            <a:endParaRPr lang="en-US" sz="2400" dirty="0"/>
          </a:p>
        </p:txBody>
      </p:sp>
    </p:spTree>
    <p:extLst>
      <p:ext uri="{BB962C8B-B14F-4D97-AF65-F5344CB8AC3E}">
        <p14:creationId xmlns:p14="http://schemas.microsoft.com/office/powerpoint/2010/main" val="3026469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9" y="286603"/>
            <a:ext cx="10422059" cy="1450757"/>
          </a:xfrm>
        </p:spPr>
        <p:txBody>
          <a:bodyPr>
            <a:normAutofit/>
          </a:bodyPr>
          <a:lstStyle/>
          <a:p>
            <a:r>
              <a:rPr lang="en-US" dirty="0"/>
              <a:t>Subgroup Recommendations:  Revenue (1 of 2)</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06704" y="1845733"/>
            <a:ext cx="11178591" cy="4614052"/>
          </a:xfrm>
        </p:spPr>
        <p:txBody>
          <a:bodyPr vert="horz" lIns="0" tIns="45720" rIns="0" bIns="45720" rtlCol="0" anchor="t">
            <a:noAutofit/>
          </a:bodyPr>
          <a:lstStyle/>
          <a:p>
            <a:pPr marL="657860" lvl="1" indent="-457200">
              <a:spcAft>
                <a:spcPts val="1200"/>
              </a:spcAft>
              <a:buFont typeface="+mj-lt"/>
              <a:buAutoNum type="arabicPeriod"/>
            </a:pPr>
            <a:r>
              <a:rPr lang="en-US" sz="2000" dirty="0"/>
              <a:t>Update rate methodologies and potentially rules to address inflationary costs, including staffing, within cost-based rate methodologies for Skilled Nursing Facilities, Private Non-Medical Institutions, and other residential care providers through the Division of Rate Setting at the Department of Vermont Health Access (DVHA). (Fall, 2022 – Anticipated Budget Item)</a:t>
            </a:r>
          </a:p>
          <a:p>
            <a:pPr marL="657860" lvl="1" indent="-457200">
              <a:spcAft>
                <a:spcPts val="1200"/>
              </a:spcAft>
              <a:buFont typeface="+mj-lt"/>
              <a:buAutoNum type="arabicPeriod"/>
            </a:pPr>
            <a:r>
              <a:rPr lang="en-US" sz="2000" dirty="0"/>
              <a:t>Conduct rate studies to evaluate Choices for Care rates to determine the sustainability of the program. (Fall, 2022 – Anticipated Budget Item)</a:t>
            </a:r>
          </a:p>
          <a:p>
            <a:pPr marL="657860" lvl="1" indent="-457200">
              <a:spcAft>
                <a:spcPts val="1200"/>
              </a:spcAft>
              <a:buFont typeface="+mj-lt"/>
              <a:buAutoNum type="arabicPeriod"/>
            </a:pPr>
            <a:r>
              <a:rPr lang="en-US" sz="2000" dirty="0"/>
              <a:t>Provide a one-time increased Disproportionate Share Hospital (DSH) payment </a:t>
            </a:r>
            <a:r>
              <a:rPr lang="en-US" sz="2000"/>
              <a:t>to hospitals. </a:t>
            </a:r>
            <a:r>
              <a:rPr lang="en-US" sz="2000" dirty="0"/>
              <a:t>(September 2022)</a:t>
            </a:r>
          </a:p>
          <a:p>
            <a:pPr marL="657860" lvl="1" indent="-457200">
              <a:spcAft>
                <a:spcPts val="1200"/>
              </a:spcAft>
              <a:buFont typeface="+mj-lt"/>
              <a:buAutoNum type="arabicPeriod"/>
            </a:pPr>
            <a:r>
              <a:rPr lang="en-US" sz="2000" dirty="0"/>
              <a:t>Increase to the maximum federal allowance, GME payment to UVMHN utilizing enhance intergovernmental transfers from the University of Vermont. (September 2022)</a:t>
            </a:r>
          </a:p>
          <a:p>
            <a:pPr marL="0" indent="0">
              <a:buNone/>
            </a:pPr>
            <a:endParaRPr lang="en-US" dirty="0"/>
          </a:p>
          <a:p>
            <a:pPr marL="840740" lvl="2" indent="-457200">
              <a:spcAft>
                <a:spcPts val="800"/>
              </a:spcAft>
              <a:buFont typeface="+mj-lt"/>
              <a:buAutoNum type="alphaLcParenR"/>
            </a:pPr>
            <a:endParaRPr lang="en-US"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10</a:t>
            </a:fld>
            <a:endParaRPr lang="en-US" dirty="0"/>
          </a:p>
        </p:txBody>
      </p:sp>
    </p:spTree>
    <p:extLst>
      <p:ext uri="{BB962C8B-B14F-4D97-AF65-F5344CB8AC3E}">
        <p14:creationId xmlns:p14="http://schemas.microsoft.com/office/powerpoint/2010/main" val="394195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9" y="286603"/>
            <a:ext cx="10422059" cy="1450757"/>
          </a:xfrm>
        </p:spPr>
        <p:txBody>
          <a:bodyPr>
            <a:normAutofit/>
          </a:bodyPr>
          <a:lstStyle/>
          <a:p>
            <a:r>
              <a:rPr lang="en-US" dirty="0"/>
              <a:t>Subgroup Recommendations:  Revenue (2 of 2)</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06704" y="1845733"/>
            <a:ext cx="11178591" cy="4614052"/>
          </a:xfrm>
        </p:spPr>
        <p:txBody>
          <a:bodyPr vert="horz" lIns="0" tIns="45720" rIns="0" bIns="45720" rtlCol="0" anchor="t">
            <a:noAutofit/>
          </a:bodyPr>
          <a:lstStyle/>
          <a:p>
            <a:pPr marL="657860" lvl="1" indent="-457200">
              <a:spcAft>
                <a:spcPts val="1200"/>
              </a:spcAft>
              <a:buFont typeface="+mj-lt"/>
              <a:buAutoNum type="arabicPeriod" startAt="5"/>
            </a:pPr>
            <a:r>
              <a:rPr lang="en-US" sz="2000" dirty="0">
                <a:ea typeface="Calibri" panose="020F0502020204030204" pitchFamily="34" charset="0"/>
                <a:cs typeface="Times New Roman" panose="02020603050405020304" pitchFamily="18" charset="0"/>
              </a:rPr>
              <a:t>Study the trend in revenues from the provider tax including the impact of the pandemic compared to the trend in provider rate increases. Determine if there is an opportunity for short-term one-time relief. Forecast long-term provider tax revenue.</a:t>
            </a:r>
            <a:r>
              <a:rPr lang="en-US" sz="2000" dirty="0"/>
              <a:t> (Fall, 2022 – Anticipated Budget Item)</a:t>
            </a:r>
          </a:p>
          <a:p>
            <a:pPr marL="657860" lvl="1" indent="-457200">
              <a:spcAft>
                <a:spcPts val="1200"/>
              </a:spcAft>
              <a:buFont typeface="+mj-lt"/>
              <a:buAutoNum type="arabicPeriod" startAt="5"/>
            </a:pPr>
            <a:r>
              <a:rPr lang="en-US" sz="2000" dirty="0"/>
              <a:t>Explore inpatient psychiatric rates. </a:t>
            </a:r>
            <a:endParaRPr lang="en-US"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11</a:t>
            </a:fld>
            <a:endParaRPr lang="en-US" dirty="0"/>
          </a:p>
        </p:txBody>
      </p:sp>
    </p:spTree>
    <p:extLst>
      <p:ext uri="{BB962C8B-B14F-4D97-AF65-F5344CB8AC3E}">
        <p14:creationId xmlns:p14="http://schemas.microsoft.com/office/powerpoint/2010/main" val="124301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149235" y="741634"/>
            <a:ext cx="10058400" cy="3566160"/>
          </a:xfrm>
        </p:spPr>
        <p:txBody>
          <a:bodyPr>
            <a:normAutofit/>
          </a:bodyPr>
          <a:lstStyle/>
          <a:p>
            <a:r>
              <a:rPr lang="en-US" sz="4800" dirty="0">
                <a:solidFill>
                  <a:schemeClr val="tx1">
                    <a:lumMod val="75000"/>
                    <a:lumOff val="25000"/>
                  </a:schemeClr>
                </a:solidFill>
              </a:rPr>
              <a:t>2. CMMI’s Seven Priorities for its New Multi-State All-Payer Model</a:t>
            </a:r>
          </a:p>
        </p:txBody>
      </p:sp>
      <p:sp>
        <p:nvSpPr>
          <p:cNvPr id="5" name="TextBox 4">
            <a:extLst>
              <a:ext uri="{FF2B5EF4-FFF2-40B4-BE49-F238E27FC236}">
                <a16:creationId xmlns:a16="http://schemas.microsoft.com/office/drawing/2014/main" id="{9BCAE5C3-2BB7-7C73-E90B-FA29EF32B1F4}"/>
              </a:ext>
            </a:extLst>
          </p:cNvPr>
          <p:cNvSpPr txBox="1"/>
          <p:nvPr/>
        </p:nvSpPr>
        <p:spPr>
          <a:xfrm>
            <a:off x="10991850" y="6535392"/>
            <a:ext cx="645215" cy="253916"/>
          </a:xfrm>
          <a:prstGeom prst="rect">
            <a:avLst/>
          </a:prstGeom>
          <a:noFill/>
        </p:spPr>
        <p:txBody>
          <a:bodyPr wrap="square">
            <a:spAutoFit/>
          </a:bodyPr>
          <a:lstStyle/>
          <a:p>
            <a:fld id="{2D4104C8-5BC6-4788-BB31-1022DBEA0CFF}" type="slidenum">
              <a:rPr lang="en-US" sz="1050" smtClean="0">
                <a:solidFill>
                  <a:schemeClr val="bg1"/>
                </a:solidFill>
              </a:rPr>
              <a:pPr/>
              <a:t>12</a:t>
            </a:fld>
            <a:endParaRPr lang="en-US" sz="1050" dirty="0">
              <a:solidFill>
                <a:schemeClr val="bg1"/>
              </a:solidFill>
            </a:endParaRPr>
          </a:p>
        </p:txBody>
      </p:sp>
    </p:spTree>
    <p:extLst>
      <p:ext uri="{BB962C8B-B14F-4D97-AF65-F5344CB8AC3E}">
        <p14:creationId xmlns:p14="http://schemas.microsoft.com/office/powerpoint/2010/main" val="1305689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E17236-9750-46EE-AB24-4D356AAF3775}"/>
              </a:ext>
            </a:extLst>
          </p:cNvPr>
          <p:cNvSpPr>
            <a:spLocks noGrp="1"/>
          </p:cNvSpPr>
          <p:nvPr>
            <p:ph type="sldNum" sz="quarter" idx="12"/>
          </p:nvPr>
        </p:nvSpPr>
        <p:spPr/>
        <p:txBody>
          <a:bodyPr/>
          <a:lstStyle/>
          <a:p>
            <a:fld id="{B50A04D7-452B-4628-BC5C-774F3290A092}" type="slidenum">
              <a:rPr lang="en-US" smtClean="0"/>
              <a:pPr/>
              <a:t>13</a:t>
            </a:fld>
            <a:endParaRPr lang="en-US"/>
          </a:p>
        </p:txBody>
      </p:sp>
      <p:sp>
        <p:nvSpPr>
          <p:cNvPr id="43" name="Title 1">
            <a:extLst>
              <a:ext uri="{FF2B5EF4-FFF2-40B4-BE49-F238E27FC236}">
                <a16:creationId xmlns:a16="http://schemas.microsoft.com/office/drawing/2014/main" id="{7B360715-6C7D-4BA2-B474-A25D94B4ABEC}"/>
              </a:ext>
            </a:extLst>
          </p:cNvPr>
          <p:cNvSpPr txBox="1">
            <a:spLocks/>
          </p:cNvSpPr>
          <p:nvPr/>
        </p:nvSpPr>
        <p:spPr>
          <a:xfrm>
            <a:off x="1028701" y="188921"/>
            <a:ext cx="10183782" cy="17732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4800" b="0" dirty="0">
                <a:solidFill>
                  <a:schemeClr val="tx1">
                    <a:lumMod val="75000"/>
                    <a:lumOff val="25000"/>
                  </a:schemeClr>
                </a:solidFill>
              </a:rPr>
              <a:t>Working with CMS on APM Evolution</a:t>
            </a:r>
          </a:p>
        </p:txBody>
      </p:sp>
      <p:graphicFrame>
        <p:nvGraphicFramePr>
          <p:cNvPr id="2" name="Diagram 1">
            <a:extLst>
              <a:ext uri="{FF2B5EF4-FFF2-40B4-BE49-F238E27FC236}">
                <a16:creationId xmlns:a16="http://schemas.microsoft.com/office/drawing/2014/main" id="{509B362E-F89B-4250-B361-7A1E7EC46418}"/>
              </a:ext>
            </a:extLst>
          </p:cNvPr>
          <p:cNvGraphicFramePr/>
          <p:nvPr>
            <p:extLst>
              <p:ext uri="{D42A27DB-BD31-4B8C-83A1-F6EECF244321}">
                <p14:modId xmlns:p14="http://schemas.microsoft.com/office/powerpoint/2010/main" val="2921061967"/>
              </p:ext>
            </p:extLst>
          </p:nvPr>
        </p:nvGraphicFramePr>
        <p:xfrm>
          <a:off x="1872046" y="1819512"/>
          <a:ext cx="8447907" cy="776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TextBox 23">
            <a:extLst>
              <a:ext uri="{FF2B5EF4-FFF2-40B4-BE49-F238E27FC236}">
                <a16:creationId xmlns:a16="http://schemas.microsoft.com/office/drawing/2014/main" id="{3B032C87-FC78-4C05-8B4B-A0631BAAED7F}"/>
              </a:ext>
            </a:extLst>
          </p:cNvPr>
          <p:cNvSpPr txBox="1"/>
          <p:nvPr/>
        </p:nvSpPr>
        <p:spPr>
          <a:xfrm>
            <a:off x="1995830" y="2631827"/>
            <a:ext cx="2650839" cy="2831544"/>
          </a:xfrm>
          <a:prstGeom prst="rect">
            <a:avLst/>
          </a:prstGeom>
          <a:solidFill>
            <a:srgbClr val="E2E2E2"/>
          </a:solidFill>
        </p:spPr>
        <p:txBody>
          <a:bodyPr wrap="square" rtlCol="0">
            <a:spAutoFit/>
          </a:bodyPr>
          <a:lstStyle/>
          <a:p>
            <a:pPr algn="ctr" eaLnBrk="0" fontAlgn="base" hangingPunct="0">
              <a:spcBef>
                <a:spcPts val="600"/>
              </a:spcBef>
              <a:spcAft>
                <a:spcPts val="1200"/>
              </a:spcAft>
              <a:defRPr/>
            </a:pPr>
            <a:r>
              <a:rPr lang="en-US" sz="1400" b="1" dirty="0">
                <a:solidFill>
                  <a:schemeClr val="tx1">
                    <a:lumMod val="75000"/>
                    <a:lumOff val="25000"/>
                  </a:schemeClr>
                </a:solidFill>
                <a:latin typeface="Calibri"/>
              </a:rPr>
              <a:t>2018-2022 (PY1-5)</a:t>
            </a:r>
            <a:br>
              <a:rPr lang="en-US" sz="1400" dirty="0">
                <a:solidFill>
                  <a:schemeClr val="tx1">
                    <a:lumMod val="75000"/>
                    <a:lumOff val="25000"/>
                  </a:schemeClr>
                </a:solidFill>
                <a:latin typeface="Calibri"/>
              </a:rPr>
            </a:br>
            <a:r>
              <a:rPr lang="en-US" sz="1400" b="1" i="1" dirty="0">
                <a:solidFill>
                  <a:schemeClr val="tx1">
                    <a:lumMod val="75000"/>
                    <a:lumOff val="25000"/>
                  </a:schemeClr>
                </a:solidFill>
                <a:latin typeface="Calibri"/>
              </a:rPr>
              <a:t>Vermont All-Payer ACO Model</a:t>
            </a:r>
          </a:p>
          <a:p>
            <a:pPr algn="ctr" eaLnBrk="0" fontAlgn="base" hangingPunct="0">
              <a:spcBef>
                <a:spcPct val="0"/>
              </a:spcBef>
              <a:spcAft>
                <a:spcPct val="0"/>
              </a:spcAft>
              <a:defRPr/>
            </a:pPr>
            <a:r>
              <a:rPr lang="en-US" sz="1400" dirty="0">
                <a:solidFill>
                  <a:schemeClr val="tx1">
                    <a:lumMod val="75000"/>
                    <a:lumOff val="25000"/>
                  </a:schemeClr>
                </a:solidFill>
                <a:latin typeface="Calibri"/>
              </a:rPr>
              <a:t>Vermont is implementing an ACO-driven model where Medicare, Medicaid, and commercial payers provide value-based payments to ACO-participating providers to curb health care cost growth, maintain quality of care, and improve the health of Vermonters. The model is set to expire on December 31, 2022.</a:t>
            </a:r>
          </a:p>
        </p:txBody>
      </p:sp>
      <p:sp>
        <p:nvSpPr>
          <p:cNvPr id="27" name="TextBox 26">
            <a:extLst>
              <a:ext uri="{FF2B5EF4-FFF2-40B4-BE49-F238E27FC236}">
                <a16:creationId xmlns:a16="http://schemas.microsoft.com/office/drawing/2014/main" id="{1DD1EB29-B775-4FB0-9069-C2527989A347}"/>
              </a:ext>
            </a:extLst>
          </p:cNvPr>
          <p:cNvSpPr txBox="1"/>
          <p:nvPr/>
        </p:nvSpPr>
        <p:spPr>
          <a:xfrm>
            <a:off x="4724573" y="2635067"/>
            <a:ext cx="2650839" cy="2477601"/>
          </a:xfrm>
          <a:prstGeom prst="rect">
            <a:avLst/>
          </a:prstGeom>
          <a:solidFill>
            <a:srgbClr val="E2E2E2"/>
          </a:solidFill>
        </p:spPr>
        <p:txBody>
          <a:bodyPr wrap="square" rtlCol="0">
            <a:spAutoFit/>
          </a:bodyPr>
          <a:lstStyle/>
          <a:p>
            <a:pPr algn="ctr" eaLnBrk="0" fontAlgn="base" hangingPunct="0">
              <a:spcBef>
                <a:spcPts val="600"/>
              </a:spcBef>
              <a:spcAft>
                <a:spcPts val="600"/>
              </a:spcAft>
              <a:defRPr/>
            </a:pPr>
            <a:r>
              <a:rPr lang="en-US" sz="1400" b="1" dirty="0">
                <a:solidFill>
                  <a:schemeClr val="tx1">
                    <a:lumMod val="75000"/>
                    <a:lumOff val="25000"/>
                  </a:schemeClr>
                </a:solidFill>
                <a:latin typeface="Calibri"/>
              </a:rPr>
              <a:t>2023-2024 (PY6-7)</a:t>
            </a:r>
            <a:br>
              <a:rPr lang="en-US" sz="1400" dirty="0">
                <a:solidFill>
                  <a:schemeClr val="tx1">
                    <a:lumMod val="75000"/>
                    <a:lumOff val="25000"/>
                  </a:schemeClr>
                </a:solidFill>
                <a:latin typeface="Calibri"/>
              </a:rPr>
            </a:br>
            <a:r>
              <a:rPr lang="en-US" sz="1400" b="1" i="1" dirty="0">
                <a:solidFill>
                  <a:schemeClr val="tx1">
                    <a:lumMod val="75000"/>
                    <a:lumOff val="25000"/>
                  </a:schemeClr>
                </a:solidFill>
                <a:latin typeface="Calibri"/>
              </a:rPr>
              <a:t>Extension of current agreement</a:t>
            </a:r>
          </a:p>
          <a:p>
            <a:pPr algn="ctr" eaLnBrk="0" fontAlgn="base" hangingPunct="0">
              <a:spcBef>
                <a:spcPts val="600"/>
              </a:spcBef>
              <a:spcAft>
                <a:spcPts val="600"/>
              </a:spcAft>
              <a:defRPr/>
            </a:pPr>
            <a:r>
              <a:rPr lang="en-US" sz="1400" dirty="0">
                <a:solidFill>
                  <a:schemeClr val="tx1">
                    <a:lumMod val="75000"/>
                    <a:lumOff val="25000"/>
                  </a:schemeClr>
                </a:solidFill>
                <a:latin typeface="Calibri"/>
              </a:rPr>
              <a:t>Vermont is currently negotiating with CMS on the All-Payer ACO Model Agreement extension. The terms of the extension will  remain similar to the current agreement.</a:t>
            </a:r>
          </a:p>
          <a:p>
            <a:pPr algn="ctr" eaLnBrk="0" fontAlgn="base" hangingPunct="0">
              <a:spcBef>
                <a:spcPct val="0"/>
              </a:spcBef>
              <a:spcAft>
                <a:spcPct val="0"/>
              </a:spcAft>
              <a:defRPr/>
            </a:pPr>
            <a:endParaRPr lang="en-US" sz="1400" dirty="0">
              <a:solidFill>
                <a:srgbClr val="000000"/>
              </a:solidFill>
              <a:latin typeface="Calibri"/>
            </a:endParaRPr>
          </a:p>
          <a:p>
            <a:pPr algn="ctr" eaLnBrk="0" fontAlgn="base" hangingPunct="0">
              <a:spcBef>
                <a:spcPct val="0"/>
              </a:spcBef>
              <a:spcAft>
                <a:spcPct val="0"/>
              </a:spcAft>
              <a:defRPr/>
            </a:pPr>
            <a:endParaRPr lang="en-US" sz="1400" dirty="0">
              <a:solidFill>
                <a:srgbClr val="000000"/>
              </a:solidFill>
              <a:latin typeface="Calibri"/>
            </a:endParaRPr>
          </a:p>
        </p:txBody>
      </p:sp>
      <p:sp>
        <p:nvSpPr>
          <p:cNvPr id="28" name="TextBox 27">
            <a:extLst>
              <a:ext uri="{FF2B5EF4-FFF2-40B4-BE49-F238E27FC236}">
                <a16:creationId xmlns:a16="http://schemas.microsoft.com/office/drawing/2014/main" id="{645AA844-1BF1-4828-A7A1-49A0F615F288}"/>
              </a:ext>
            </a:extLst>
          </p:cNvPr>
          <p:cNvSpPr txBox="1"/>
          <p:nvPr/>
        </p:nvSpPr>
        <p:spPr>
          <a:xfrm>
            <a:off x="7453316" y="2631827"/>
            <a:ext cx="2919669" cy="3554819"/>
          </a:xfrm>
          <a:prstGeom prst="rect">
            <a:avLst/>
          </a:prstGeom>
          <a:solidFill>
            <a:srgbClr val="E2E2E2"/>
          </a:solidFill>
        </p:spPr>
        <p:txBody>
          <a:bodyPr wrap="square" rtlCol="0">
            <a:spAutoFit/>
          </a:bodyPr>
          <a:lstStyle/>
          <a:p>
            <a:pPr algn="ctr" eaLnBrk="0" fontAlgn="base" hangingPunct="0">
              <a:spcBef>
                <a:spcPts val="600"/>
              </a:spcBef>
              <a:spcAft>
                <a:spcPts val="600"/>
              </a:spcAft>
              <a:defRPr/>
            </a:pPr>
            <a:r>
              <a:rPr lang="en-US" sz="1400" b="1" dirty="0">
                <a:solidFill>
                  <a:schemeClr val="tx1">
                    <a:lumMod val="75000"/>
                    <a:lumOff val="25000"/>
                  </a:schemeClr>
                </a:solidFill>
                <a:latin typeface="Calibri"/>
              </a:rPr>
              <a:t>2025-?</a:t>
            </a:r>
            <a:br>
              <a:rPr lang="en-US" sz="1400" dirty="0">
                <a:solidFill>
                  <a:schemeClr val="tx1">
                    <a:lumMod val="75000"/>
                    <a:lumOff val="25000"/>
                  </a:schemeClr>
                </a:solidFill>
                <a:latin typeface="Calibri"/>
              </a:rPr>
            </a:br>
            <a:r>
              <a:rPr lang="en-US" sz="1400" b="1" i="1" dirty="0">
                <a:solidFill>
                  <a:schemeClr val="tx1">
                    <a:lumMod val="75000"/>
                    <a:lumOff val="25000"/>
                  </a:schemeClr>
                </a:solidFill>
                <a:latin typeface="Calibri"/>
              </a:rPr>
              <a:t>APM 2.0</a:t>
            </a:r>
            <a:endParaRPr lang="en-US" sz="1400" dirty="0">
              <a:solidFill>
                <a:schemeClr val="tx1">
                  <a:lumMod val="75000"/>
                  <a:lumOff val="25000"/>
                </a:schemeClr>
              </a:solidFill>
              <a:latin typeface="Calibri"/>
            </a:endParaRPr>
          </a:p>
          <a:p>
            <a:pPr algn="ctr" eaLnBrk="0" fontAlgn="base" hangingPunct="0">
              <a:spcBef>
                <a:spcPts val="600"/>
              </a:spcBef>
              <a:spcAft>
                <a:spcPct val="0"/>
              </a:spcAft>
              <a:defRPr/>
            </a:pPr>
            <a:r>
              <a:rPr lang="en-US" sz="1400" dirty="0">
                <a:solidFill>
                  <a:schemeClr val="tx1">
                    <a:lumMod val="75000"/>
                    <a:lumOff val="25000"/>
                  </a:schemeClr>
                </a:solidFill>
                <a:latin typeface="Calibri"/>
              </a:rPr>
              <a:t>Vermont aims to improve on the current model, building on our experience in APM 1.0 and recommendations from the Implementation Improvement Plan.</a:t>
            </a:r>
          </a:p>
          <a:p>
            <a:pPr algn="ctr" eaLnBrk="0" fontAlgn="base" hangingPunct="0">
              <a:spcBef>
                <a:spcPts val="600"/>
              </a:spcBef>
              <a:spcAft>
                <a:spcPct val="0"/>
              </a:spcAft>
              <a:defRPr/>
            </a:pPr>
            <a:r>
              <a:rPr lang="en-US" sz="1400" dirty="0">
                <a:solidFill>
                  <a:schemeClr val="tx1">
                    <a:lumMod val="75000"/>
                    <a:lumOff val="25000"/>
                  </a:schemeClr>
                </a:solidFill>
                <a:latin typeface="Calibri"/>
              </a:rPr>
              <a:t>CMS is currently developing a new model for multiple states that will likely include Medicare global budgets for hospitals. Vermont is seeking to influence the CMS design to ensure the federal design meets Vermont’s needs and supports larger reform efforts.</a:t>
            </a:r>
          </a:p>
        </p:txBody>
      </p:sp>
      <p:sp>
        <p:nvSpPr>
          <p:cNvPr id="34" name="Rectangle 33">
            <a:extLst>
              <a:ext uri="{FF2B5EF4-FFF2-40B4-BE49-F238E27FC236}">
                <a16:creationId xmlns:a16="http://schemas.microsoft.com/office/drawing/2014/main" id="{4291B04B-5F28-4268-BA44-0650D97093BE}"/>
              </a:ext>
            </a:extLst>
          </p:cNvPr>
          <p:cNvSpPr/>
          <p:nvPr/>
        </p:nvSpPr>
        <p:spPr bwMode="auto">
          <a:xfrm>
            <a:off x="4591382" y="6000750"/>
            <a:ext cx="2466643" cy="304392"/>
          </a:xfrm>
          <a:prstGeom prst="rect">
            <a:avLst/>
          </a:prstGeom>
          <a:noFill/>
          <a:ln>
            <a:noFill/>
          </a:ln>
          <a:effectLst/>
        </p:spPr>
        <p:txBody>
          <a:bodyPr lIns="91440" tIns="91440" rIns="91440" bIns="91440" rtlCol="0" anchor="ctr" anchorCtr="0">
            <a:noAutofit/>
          </a:bodyPr>
          <a:lstStyle/>
          <a:p>
            <a:pPr lvl="0" eaLnBrk="1" hangingPunct="1">
              <a:defRPr/>
            </a:pPr>
            <a:r>
              <a:rPr lang="en-US" sz="1600" b="1" dirty="0">
                <a:solidFill>
                  <a:schemeClr val="tx1">
                    <a:lumMod val="75000"/>
                    <a:lumOff val="25000"/>
                  </a:schemeClr>
                </a:solidFill>
                <a:latin typeface="Calibri"/>
              </a:rPr>
              <a:t>Focus of today’s discussion</a:t>
            </a:r>
          </a:p>
        </p:txBody>
      </p:sp>
      <p:cxnSp>
        <p:nvCxnSpPr>
          <p:cNvPr id="5" name="Straight Arrow Connector 4">
            <a:extLst>
              <a:ext uri="{FF2B5EF4-FFF2-40B4-BE49-F238E27FC236}">
                <a16:creationId xmlns:a16="http://schemas.microsoft.com/office/drawing/2014/main" id="{6D44711C-D6AE-9053-38E9-D088800D334C}"/>
              </a:ext>
            </a:extLst>
          </p:cNvPr>
          <p:cNvCxnSpPr>
            <a:cxnSpLocks/>
          </p:cNvCxnSpPr>
          <p:nvPr/>
        </p:nvCxnSpPr>
        <p:spPr>
          <a:xfrm flipV="1">
            <a:off x="7032512" y="6000750"/>
            <a:ext cx="685800" cy="1858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36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200150" y="484187"/>
            <a:ext cx="9963149" cy="1180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CMS Innovation Center’s Design Criteria</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754535" y="6323690"/>
            <a:ext cx="2057400" cy="365125"/>
          </a:xfrm>
        </p:spPr>
        <p:txBody>
          <a:bodyPr/>
          <a:lstStyle/>
          <a:p>
            <a:pPr algn="l" defTabSz="457200">
              <a:defRPr/>
            </a:pPr>
            <a:fld id="{B50A04D7-452B-4628-BC5C-774F3290A092}" type="slidenum">
              <a:rPr lang="en-US" sz="1200">
                <a:solidFill>
                  <a:prstClr val="black">
                    <a:tint val="75000"/>
                  </a:prstClr>
                </a:solidFill>
                <a:latin typeface="Calibri" panose="020F0502020204030204"/>
              </a:rPr>
              <a:pPr algn="l" defTabSz="457200">
                <a:defRPr/>
              </a:pPr>
              <a:t>14</a:t>
            </a:fld>
            <a:endParaRPr lang="en-US" sz="1200" dirty="0">
              <a:solidFill>
                <a:prstClr val="black">
                  <a:tint val="75000"/>
                </a:prstClr>
              </a:solidFill>
              <a:latin typeface="Calibri" panose="020F0502020204030204"/>
            </a:endParaRP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754535" y="2940649"/>
            <a:ext cx="8549745" cy="3024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Include global budgets for hospitals.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Include TCOC target/approach.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Be All-Payer.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Include goals for minimum investment in primary care.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Include safety net providers from the start.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Address mental health, substance use disorder and social determinants of health. </a:t>
            </a:r>
          </a:p>
          <a:p>
            <a:pPr marL="342900" lvl="2" indent="-342900">
              <a:spcBef>
                <a:spcPts val="0"/>
              </a:spcBef>
              <a:spcAft>
                <a:spcPts val="600"/>
              </a:spcAft>
              <a:buClr>
                <a:prstClr val="black"/>
              </a:buClr>
              <a:buSzPct val="100000"/>
              <a:buFont typeface="+mj-lt"/>
              <a:buAutoNum type="arabicPeriod"/>
              <a:defRPr/>
            </a:pPr>
            <a:r>
              <a:rPr lang="en-US" sz="1800" dirty="0">
                <a:solidFill>
                  <a:schemeClr val="tx1">
                    <a:lumMod val="75000"/>
                    <a:lumOff val="25000"/>
                  </a:schemeClr>
                </a:solidFill>
                <a:latin typeface="+mj-lt"/>
              </a:rPr>
              <a:t>Address health equity. </a:t>
            </a:r>
            <a:endParaRPr lang="en-US" sz="1800" dirty="0">
              <a:solidFill>
                <a:schemeClr val="tx1">
                  <a:lumMod val="75000"/>
                  <a:lumOff val="25000"/>
                </a:schemeClr>
              </a:solidFill>
              <a:highlight>
                <a:srgbClr val="FFFF00"/>
              </a:highlight>
              <a:latin typeface="+mj-lt"/>
            </a:endParaRPr>
          </a:p>
        </p:txBody>
      </p:sp>
      <p:sp>
        <p:nvSpPr>
          <p:cNvPr id="8" name="Rectangle 7">
            <a:extLst>
              <a:ext uri="{FF2B5EF4-FFF2-40B4-BE49-F238E27FC236}">
                <a16:creationId xmlns:a16="http://schemas.microsoft.com/office/drawing/2014/main" id="{3724C57C-B02C-4A27-ADC4-0344CFE74D09}"/>
              </a:ext>
            </a:extLst>
          </p:cNvPr>
          <p:cNvSpPr/>
          <p:nvPr/>
        </p:nvSpPr>
        <p:spPr>
          <a:xfrm>
            <a:off x="1200150" y="1809750"/>
            <a:ext cx="9963150" cy="1029460"/>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sz="1600" dirty="0">
                <a:solidFill>
                  <a:schemeClr val="tx1">
                    <a:lumMod val="75000"/>
                    <a:lumOff val="25000"/>
                  </a:schemeClr>
                </a:solidFill>
                <a:latin typeface="+mj-lt"/>
              </a:rPr>
              <a:t>CMS has indicated that development of the successor to Vermont’s current All-Payer ACO will be informed by a cohort of states’ experiences (MD, PA, WA, OR, VT, RI). </a:t>
            </a:r>
          </a:p>
          <a:p>
            <a:pPr algn="ctr" defTabSz="457200">
              <a:defRPr/>
            </a:pPr>
            <a:r>
              <a:rPr lang="en-US" sz="1600" dirty="0">
                <a:solidFill>
                  <a:schemeClr val="tx1">
                    <a:lumMod val="75000"/>
                    <a:lumOff val="25000"/>
                  </a:schemeClr>
                </a:solidFill>
                <a:latin typeface="+mj-lt"/>
              </a:rPr>
              <a:t>CMMI is signaling it will produce a design to span multiple states from 2025 that will address seven priorities:</a:t>
            </a:r>
            <a:r>
              <a:rPr lang="en-US" sz="1600" b="1" dirty="0">
                <a:solidFill>
                  <a:prstClr val="black"/>
                </a:solidFill>
                <a:latin typeface="Calibri" panose="020F0502020204030204"/>
              </a:rPr>
              <a:t> </a:t>
            </a:r>
          </a:p>
        </p:txBody>
      </p:sp>
      <p:sp>
        <p:nvSpPr>
          <p:cNvPr id="2" name="Rectangle 1">
            <a:extLst>
              <a:ext uri="{FF2B5EF4-FFF2-40B4-BE49-F238E27FC236}">
                <a16:creationId xmlns:a16="http://schemas.microsoft.com/office/drawing/2014/main" id="{F97BDA15-A161-4E62-9929-739F777C5D12}"/>
              </a:ext>
            </a:extLst>
          </p:cNvPr>
          <p:cNvSpPr/>
          <p:nvPr/>
        </p:nvSpPr>
        <p:spPr>
          <a:xfrm>
            <a:off x="1290053" y="5693088"/>
            <a:ext cx="9873247" cy="850587"/>
          </a:xfrm>
          <a:prstGeom prst="rect">
            <a:avLst/>
          </a:prstGeom>
          <a:solidFill>
            <a:schemeClr val="accent1">
              <a:lumMod val="20000"/>
              <a:lumOff val="80000"/>
            </a:schemeClr>
          </a:solidFill>
          <a:ln w="38100">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solidFill>
                  <a:schemeClr val="tx1">
                    <a:lumMod val="75000"/>
                    <a:lumOff val="25000"/>
                  </a:schemeClr>
                </a:solidFill>
              </a:rPr>
              <a:t>The slides that follow present CMS’ perspective so far on each concept. </a:t>
            </a:r>
          </a:p>
          <a:p>
            <a:pPr algn="ctr"/>
            <a:r>
              <a:rPr lang="en-US" sz="1600" dirty="0">
                <a:solidFill>
                  <a:schemeClr val="tx1">
                    <a:lumMod val="75000"/>
                    <a:lumOff val="25000"/>
                  </a:schemeClr>
                </a:solidFill>
              </a:rPr>
              <a:t>In future sessions, we will take a deeper dive into each concept and the Work Group will be asked to help hone Vermont-focused priorities corresponding to each concept.</a:t>
            </a:r>
          </a:p>
        </p:txBody>
      </p:sp>
      <p:sp>
        <p:nvSpPr>
          <p:cNvPr id="4" name="TextBox 3">
            <a:extLst>
              <a:ext uri="{FF2B5EF4-FFF2-40B4-BE49-F238E27FC236}">
                <a16:creationId xmlns:a16="http://schemas.microsoft.com/office/drawing/2014/main" id="{AF7F507E-F934-3521-C3A6-22A4D8C74EC3}"/>
              </a:ext>
            </a:extLst>
          </p:cNvPr>
          <p:cNvSpPr txBox="1"/>
          <p:nvPr/>
        </p:nvSpPr>
        <p:spPr>
          <a:xfrm>
            <a:off x="11199157" y="6488668"/>
            <a:ext cx="857250" cy="253916"/>
          </a:xfrm>
          <a:prstGeom prst="rect">
            <a:avLst/>
          </a:prstGeom>
          <a:noFill/>
        </p:spPr>
        <p:txBody>
          <a:bodyPr wrap="square">
            <a:spAutoFit/>
          </a:bodyPr>
          <a:lstStyle/>
          <a:p>
            <a:fld id="{2D4104C8-5BC6-4788-BB31-1022DBEA0CFF}" type="slidenum">
              <a:rPr lang="en-US" sz="1050" smtClean="0">
                <a:solidFill>
                  <a:schemeClr val="bg1"/>
                </a:solidFill>
              </a:rPr>
              <a:pPr/>
              <a:t>14</a:t>
            </a:fld>
            <a:endParaRPr lang="en-US" sz="1050" dirty="0"/>
          </a:p>
        </p:txBody>
      </p:sp>
    </p:spTree>
    <p:extLst>
      <p:ext uri="{BB962C8B-B14F-4D97-AF65-F5344CB8AC3E}">
        <p14:creationId xmlns:p14="http://schemas.microsoft.com/office/powerpoint/2010/main" val="749246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52525" y="188921"/>
            <a:ext cx="996315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#1. Include Global Budgets for Hospitals</a:t>
            </a: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940842" y="2841480"/>
            <a:ext cx="4023360" cy="4016520"/>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The rationale for hospital global budgets is that they decouple hospitals from volume incentives, particularly for specialty and elective procedures that may be at low demand, and instead allow hospitals more flexibility to add service lines that are not traditional profit centers but support community population health needs. </a:t>
            </a:r>
          </a:p>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Global budgets already exist in Maryland for all hospitals, and in Pennsylvania for rural hospitals. Other states are beginning to pilot global budgets under the CMS “CHART” model.</a:t>
            </a:r>
          </a:p>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Revenue destabilization since COVID 19 has increased CMS’ interest in scaling hospital global budgets nationally.</a:t>
            </a:r>
          </a:p>
          <a:p>
            <a:pPr marL="0" lvl="2" indent="0">
              <a:spcBef>
                <a:spcPts val="0"/>
              </a:spcBef>
              <a:spcAft>
                <a:spcPts val="600"/>
              </a:spcAft>
              <a:buClr>
                <a:prstClr val="black"/>
              </a:buClr>
              <a:buNone/>
              <a:defRPr/>
            </a:pPr>
            <a:endParaRPr lang="en-US" sz="1600" dirty="0">
              <a:solidFill>
                <a:schemeClr val="tx1">
                  <a:lumMod val="75000"/>
                  <a:lumOff val="25000"/>
                </a:schemeClr>
              </a:solidFill>
              <a:latin typeface="+mj-lt"/>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0" name="Content Placeholder 3">
            <a:extLst>
              <a:ext uri="{FF2B5EF4-FFF2-40B4-BE49-F238E27FC236}">
                <a16:creationId xmlns:a16="http://schemas.microsoft.com/office/drawing/2014/main" id="{2DEFB80A-EAD6-40F7-BABF-8209FAC13427}"/>
              </a:ext>
            </a:extLst>
          </p:cNvPr>
          <p:cNvSpPr txBox="1">
            <a:spLocks/>
          </p:cNvSpPr>
          <p:nvPr/>
        </p:nvSpPr>
        <p:spPr bwMode="auto">
          <a:xfrm>
            <a:off x="6229827" y="2841480"/>
            <a:ext cx="4021331" cy="4016520"/>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Vermont (AHS, GMCB and the legislature via Act 167) have agreed to explore with stakeholders a transition to global budgets, particularly as a means to provide more predictable funding to hospitals. </a:t>
            </a:r>
            <a:endParaRPr lang="en-US" sz="1400" dirty="0">
              <a:solidFill>
                <a:schemeClr val="tx1">
                  <a:lumMod val="75000"/>
                  <a:lumOff val="25000"/>
                </a:schemeClr>
              </a:solidFill>
              <a:highlight>
                <a:srgbClr val="FFFF00"/>
              </a:highlight>
              <a:latin typeface="+mj-lt"/>
            </a:endParaRPr>
          </a:p>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Vermont is interested in building on its current model to be more inclusive than hospital-only.</a:t>
            </a:r>
          </a:p>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Vermont will want to influence CMS approaches, particularly to ensure they are appropriate for a statewide rural health system.</a:t>
            </a:r>
          </a:p>
          <a:p>
            <a:pPr marL="285750" lvl="2" indent="-285750">
              <a:spcBef>
                <a:spcPts val="0"/>
              </a:spcBef>
              <a:spcAft>
                <a:spcPts val="600"/>
              </a:spcAft>
              <a:buClr>
                <a:prstClr val="black"/>
              </a:buClr>
              <a:buFont typeface="Arial" panose="020B0604020202020204" pitchFamily="34" charset="0"/>
              <a:buChar char="•"/>
              <a:defRPr/>
            </a:pPr>
            <a:r>
              <a:rPr lang="en-US" sz="1400" dirty="0">
                <a:solidFill>
                  <a:schemeClr val="tx1">
                    <a:lumMod val="75000"/>
                    <a:lumOff val="25000"/>
                  </a:schemeClr>
                </a:solidFill>
                <a:latin typeface="+mj-lt"/>
              </a:rPr>
              <a:t>Vermont will join a multi-state collaborative to partner with other states in shaping CMS’ approach.</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4" name="Rectangle 13">
            <a:extLst>
              <a:ext uri="{FF2B5EF4-FFF2-40B4-BE49-F238E27FC236}">
                <a16:creationId xmlns:a16="http://schemas.microsoft.com/office/drawing/2014/main" id="{477EA56E-AC3B-48FE-8F59-9C611A262F81}"/>
              </a:ext>
            </a:extLst>
          </p:cNvPr>
          <p:cNvSpPr/>
          <p:nvPr/>
        </p:nvSpPr>
        <p:spPr>
          <a:xfrm>
            <a:off x="1654092" y="1547092"/>
            <a:ext cx="9147412"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defTabSz="1019175" fontAlgn="base">
              <a:spcAft>
                <a:spcPts val="600"/>
              </a:spcAft>
              <a:buClr>
                <a:prstClr val="black"/>
              </a:buClr>
              <a:buSzPct val="75000"/>
              <a:defRPr/>
            </a:pPr>
            <a:r>
              <a:rPr lang="en-US" sz="1600" b="1" dirty="0">
                <a:solidFill>
                  <a:prstClr val="black"/>
                </a:solidFill>
                <a:latin typeface="Calibri" panose="020F0502020204030204"/>
              </a:rPr>
              <a:t> </a:t>
            </a:r>
            <a:r>
              <a:rPr lang="en-US" b="1" dirty="0">
                <a:solidFill>
                  <a:schemeClr val="tx1">
                    <a:lumMod val="75000"/>
                    <a:lumOff val="25000"/>
                  </a:schemeClr>
                </a:solidFill>
                <a:latin typeface="+mj-lt"/>
              </a:rPr>
              <a:t>CMS has indicated that it is looking to scale the national footprint of hospital global budgets, including through its proposed new state model that is intended to launch in 2025.</a:t>
            </a:r>
          </a:p>
        </p:txBody>
      </p:sp>
      <p:grpSp>
        <p:nvGrpSpPr>
          <p:cNvPr id="2" name="Group 1">
            <a:extLst>
              <a:ext uri="{FF2B5EF4-FFF2-40B4-BE49-F238E27FC236}">
                <a16:creationId xmlns:a16="http://schemas.microsoft.com/office/drawing/2014/main" id="{C3358C9A-E208-43F7-8715-F1E7128596D6}"/>
              </a:ext>
            </a:extLst>
          </p:cNvPr>
          <p:cNvGrpSpPr/>
          <p:nvPr/>
        </p:nvGrpSpPr>
        <p:grpSpPr>
          <a:xfrm>
            <a:off x="1940842" y="2411257"/>
            <a:ext cx="4023360" cy="437705"/>
            <a:chOff x="437668" y="2004126"/>
            <a:chExt cx="4023360" cy="466885"/>
          </a:xfrm>
        </p:grpSpPr>
        <p:sp>
          <p:nvSpPr>
            <p:cNvPr id="13" name="TextBox 12">
              <a:extLst>
                <a:ext uri="{FF2B5EF4-FFF2-40B4-BE49-F238E27FC236}">
                  <a16:creationId xmlns:a16="http://schemas.microsoft.com/office/drawing/2014/main" id="{3F496658-6375-460A-9A44-68655CE6FD3A}"/>
                </a:ext>
              </a:extLst>
            </p:cNvPr>
            <p:cNvSpPr txBox="1"/>
            <p:nvPr/>
          </p:nvSpPr>
          <p:spPr>
            <a:xfrm>
              <a:off x="437668" y="2086262"/>
              <a:ext cx="4023360" cy="361124"/>
            </a:xfrm>
            <a:prstGeom prst="rect">
              <a:avLst/>
            </a:prstGeom>
            <a:solidFill>
              <a:schemeClr val="accent1"/>
            </a:solid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CMS Perspective</a:t>
              </a:r>
            </a:p>
          </p:txBody>
        </p:sp>
        <p:pic>
          <p:nvPicPr>
            <p:cNvPr id="11" name="Picture 10">
              <a:extLst>
                <a:ext uri="{FF2B5EF4-FFF2-40B4-BE49-F238E27FC236}">
                  <a16:creationId xmlns:a16="http://schemas.microsoft.com/office/drawing/2014/main" id="{A682CF8F-3C7A-4E13-B77F-496218BE0E45}"/>
                </a:ext>
              </a:extLst>
            </p:cNvPr>
            <p:cNvPicPr>
              <a:picLocks noChangeAspect="1"/>
            </p:cNvPicPr>
            <p:nvPr/>
          </p:nvPicPr>
          <p:blipFill>
            <a:blip r:embed="rId2"/>
            <a:stretch>
              <a:fillRect/>
            </a:stretch>
          </p:blipFill>
          <p:spPr>
            <a:xfrm>
              <a:off x="437668" y="2004126"/>
              <a:ext cx="1085449" cy="466885"/>
            </a:xfrm>
            <a:prstGeom prst="rect">
              <a:avLst/>
            </a:prstGeom>
          </p:spPr>
        </p:pic>
      </p:grpSp>
      <p:grpSp>
        <p:nvGrpSpPr>
          <p:cNvPr id="3" name="Group 2">
            <a:extLst>
              <a:ext uri="{FF2B5EF4-FFF2-40B4-BE49-F238E27FC236}">
                <a16:creationId xmlns:a16="http://schemas.microsoft.com/office/drawing/2014/main" id="{70DB42C8-D41A-43BA-A22A-C3CE135D3D8F}"/>
              </a:ext>
            </a:extLst>
          </p:cNvPr>
          <p:cNvGrpSpPr/>
          <p:nvPr/>
        </p:nvGrpSpPr>
        <p:grpSpPr>
          <a:xfrm>
            <a:off x="6227798" y="2459320"/>
            <a:ext cx="4023360" cy="420756"/>
            <a:chOff x="4691528" y="1925388"/>
            <a:chExt cx="4005279" cy="448468"/>
          </a:xfrm>
        </p:grpSpPr>
        <p:sp>
          <p:nvSpPr>
            <p:cNvPr id="15" name="TextBox 14">
              <a:extLst>
                <a:ext uri="{FF2B5EF4-FFF2-40B4-BE49-F238E27FC236}">
                  <a16:creationId xmlns:a16="http://schemas.microsoft.com/office/drawing/2014/main" id="{AF877D9B-0F3A-4237-BB53-3BC049AC968D}"/>
                </a:ext>
              </a:extLst>
            </p:cNvPr>
            <p:cNvSpPr txBox="1"/>
            <p:nvPr/>
          </p:nvSpPr>
          <p:spPr>
            <a:xfrm>
              <a:off x="4691528" y="1979841"/>
              <a:ext cx="4005279" cy="360852"/>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latin typeface="Calibri" panose="020F0502020204030204"/>
                </a:rPr>
                <a:t> </a:t>
              </a:r>
              <a:r>
                <a:rPr lang="en-US" sz="1600" b="1" kern="0" dirty="0">
                  <a:solidFill>
                    <a:schemeClr val="bg1"/>
                  </a:solidFill>
                  <a:latin typeface="+mj-lt"/>
                </a:rPr>
                <a:t>Considerations</a:t>
              </a:r>
            </a:p>
          </p:txBody>
        </p:sp>
        <p:pic>
          <p:nvPicPr>
            <p:cNvPr id="12" name="Picture 11">
              <a:extLst>
                <a:ext uri="{FF2B5EF4-FFF2-40B4-BE49-F238E27FC236}">
                  <a16:creationId xmlns:a16="http://schemas.microsoft.com/office/drawing/2014/main" id="{B04C07C1-AF5E-4677-88C0-17D2257F846B}"/>
                </a:ext>
              </a:extLst>
            </p:cNvPr>
            <p:cNvPicPr>
              <a:picLocks noChangeAspect="1"/>
            </p:cNvPicPr>
            <p:nvPr/>
          </p:nvPicPr>
          <p:blipFill>
            <a:blip r:embed="rId3"/>
            <a:stretch>
              <a:fillRect/>
            </a:stretch>
          </p:blipFill>
          <p:spPr>
            <a:xfrm>
              <a:off x="4691528" y="1925388"/>
              <a:ext cx="1172532" cy="448468"/>
            </a:xfrm>
            <a:prstGeom prst="rect">
              <a:avLst/>
            </a:prstGeom>
          </p:spPr>
        </p:pic>
      </p:grpSp>
      <p:sp>
        <p:nvSpPr>
          <p:cNvPr id="5" name="TextBox 4">
            <a:extLst>
              <a:ext uri="{FF2B5EF4-FFF2-40B4-BE49-F238E27FC236}">
                <a16:creationId xmlns:a16="http://schemas.microsoft.com/office/drawing/2014/main" id="{933247E6-0EFB-8D86-8A35-15BB498FE9B5}"/>
              </a:ext>
            </a:extLst>
          </p:cNvPr>
          <p:cNvSpPr txBox="1"/>
          <p:nvPr/>
        </p:nvSpPr>
        <p:spPr>
          <a:xfrm>
            <a:off x="10973983" y="6542121"/>
            <a:ext cx="647700" cy="253916"/>
          </a:xfrm>
          <a:prstGeom prst="rect">
            <a:avLst/>
          </a:prstGeom>
          <a:noFill/>
        </p:spPr>
        <p:txBody>
          <a:bodyPr wrap="square">
            <a:spAutoFit/>
          </a:bodyPr>
          <a:lstStyle/>
          <a:p>
            <a:fld id="{2D4104C8-5BC6-4788-BB31-1022DBEA0CFF}" type="slidenum">
              <a:rPr lang="en-US" sz="1050" smtClean="0">
                <a:solidFill>
                  <a:schemeClr val="bg1"/>
                </a:solidFill>
              </a:rPr>
              <a:pPr/>
              <a:t>15</a:t>
            </a:fld>
            <a:endParaRPr lang="en-US" sz="1050" dirty="0"/>
          </a:p>
        </p:txBody>
      </p:sp>
    </p:spTree>
    <p:extLst>
      <p:ext uri="{BB962C8B-B14F-4D97-AF65-F5344CB8AC3E}">
        <p14:creationId xmlns:p14="http://schemas.microsoft.com/office/powerpoint/2010/main" val="1030088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58897" y="317210"/>
            <a:ext cx="9490053"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#2. Include Total Cost of Care (TCOC) Target/Approach</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0960504" y="6443415"/>
            <a:ext cx="500842" cy="414585"/>
          </a:xfrm>
        </p:spPr>
        <p:txBody>
          <a:bodyPr/>
          <a:lstStyle/>
          <a:p>
            <a:pPr algn="l" defTabSz="457200">
              <a:defRPr/>
            </a:pPr>
            <a:fld id="{B50A04D7-452B-4628-BC5C-774F3290A092}" type="slidenum">
              <a:rPr lang="en-US">
                <a:solidFill>
                  <a:schemeClr val="bg1"/>
                </a:solidFill>
                <a:latin typeface="+mj-lt"/>
              </a:rPr>
              <a:pPr algn="l" defTabSz="457200">
                <a:defRPr/>
              </a:pPr>
              <a:t>16</a:t>
            </a:fld>
            <a:endParaRPr lang="en-US" dirty="0">
              <a:solidFill>
                <a:schemeClr val="bg1"/>
              </a:solidFill>
              <a:latin typeface="+mj-lt"/>
            </a:endParaRP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996037" y="2919352"/>
            <a:ext cx="3999296" cy="3391092"/>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When combined with hospital global budgets, TCOC assesses spending both inside and outside the global budget.</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will continue to measure Medicare total cost of care under the new model, as under the ACO model today, and will continue to tie provider incentives to TCOC. </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will expect participating states and payers to also continue to measure TCOC.</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0" name="Content Placeholder 3">
            <a:extLst>
              <a:ext uri="{FF2B5EF4-FFF2-40B4-BE49-F238E27FC236}">
                <a16:creationId xmlns:a16="http://schemas.microsoft.com/office/drawing/2014/main" id="{2DEFB80A-EAD6-40F7-BABF-8209FAC13427}"/>
              </a:ext>
            </a:extLst>
          </p:cNvPr>
          <p:cNvSpPr txBox="1">
            <a:spLocks/>
          </p:cNvSpPr>
          <p:nvPr/>
        </p:nvSpPr>
        <p:spPr bwMode="auto">
          <a:xfrm>
            <a:off x="6165259" y="2919352"/>
            <a:ext cx="4023360" cy="3391092"/>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Vermont’s current model includes statewide TCOC targets.</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sees that a TCOC overlay on top of global budgets can incentivize providers to strive for optimal utilization statewide.</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is interested in also developing a concept of shared incentives across alternative payment models (e.g., Mental Health and Primary Care) to incent specific goals like coordination.</a:t>
            </a:r>
          </a:p>
          <a:p>
            <a:pPr marL="0" lvl="2" indent="0">
              <a:spcBef>
                <a:spcPts val="0"/>
              </a:spcBef>
              <a:spcAft>
                <a:spcPts val="600"/>
              </a:spcAft>
              <a:buClr>
                <a:prstClr val="black"/>
              </a:buClr>
              <a:buNone/>
              <a:defRPr/>
            </a:pPr>
            <a:endParaRPr lang="en-US" sz="1600" dirty="0">
              <a:latin typeface="+mj-lt"/>
            </a:endParaRPr>
          </a:p>
          <a:p>
            <a:pPr marL="0" lvl="2" indent="0">
              <a:spcBef>
                <a:spcPts val="0"/>
              </a:spcBef>
              <a:spcAft>
                <a:spcPts val="600"/>
              </a:spcAft>
              <a:buClr>
                <a:prstClr val="black"/>
              </a:buClr>
              <a:buNone/>
              <a:defRPr/>
            </a:pPr>
            <a:endParaRPr lang="en-US" sz="1600" dirty="0">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2" name="Rectangle 11">
            <a:extLst>
              <a:ext uri="{FF2B5EF4-FFF2-40B4-BE49-F238E27FC236}">
                <a16:creationId xmlns:a16="http://schemas.microsoft.com/office/drawing/2014/main" id="{49A06061-F8E8-4CA5-9098-9A765E6776C4}"/>
              </a:ext>
            </a:extLst>
          </p:cNvPr>
          <p:cNvSpPr/>
          <p:nvPr/>
        </p:nvSpPr>
        <p:spPr>
          <a:xfrm>
            <a:off x="1257300" y="1760826"/>
            <a:ext cx="9820275" cy="664798"/>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CMS has indicated an interest in combining the global budget approach with </a:t>
            </a:r>
          </a:p>
          <a:p>
            <a:pPr algn="ctr" defTabSz="457200">
              <a:defRPr/>
            </a:pPr>
            <a:r>
              <a:rPr lang="en-US" b="1" dirty="0">
                <a:solidFill>
                  <a:schemeClr val="tx1">
                    <a:lumMod val="75000"/>
                    <a:lumOff val="25000"/>
                  </a:schemeClr>
                </a:solidFill>
                <a:latin typeface="+mj-lt"/>
              </a:rPr>
              <a:t>measurement of TCOC across all health spending.</a:t>
            </a:r>
          </a:p>
        </p:txBody>
      </p:sp>
      <p:grpSp>
        <p:nvGrpSpPr>
          <p:cNvPr id="19" name="Group 18">
            <a:extLst>
              <a:ext uri="{FF2B5EF4-FFF2-40B4-BE49-F238E27FC236}">
                <a16:creationId xmlns:a16="http://schemas.microsoft.com/office/drawing/2014/main" id="{D225EF72-C1D0-4117-9EEA-8378D9332BCE}"/>
              </a:ext>
            </a:extLst>
          </p:cNvPr>
          <p:cNvGrpSpPr/>
          <p:nvPr/>
        </p:nvGrpSpPr>
        <p:grpSpPr>
          <a:xfrm>
            <a:off x="1971973" y="2500438"/>
            <a:ext cx="4023360" cy="437705"/>
            <a:chOff x="437668" y="2030652"/>
            <a:chExt cx="4023360" cy="466885"/>
          </a:xfrm>
        </p:grpSpPr>
        <p:sp>
          <p:nvSpPr>
            <p:cNvPr id="20" name="TextBox 19">
              <a:extLst>
                <a:ext uri="{FF2B5EF4-FFF2-40B4-BE49-F238E27FC236}">
                  <a16:creationId xmlns:a16="http://schemas.microsoft.com/office/drawing/2014/main" id="{8079C70D-E5C3-4396-B9B2-666BCBD5C226}"/>
                </a:ext>
              </a:extLst>
            </p:cNvPr>
            <p:cNvSpPr txBox="1"/>
            <p:nvPr/>
          </p:nvSpPr>
          <p:spPr>
            <a:xfrm>
              <a:off x="437668" y="2086262"/>
              <a:ext cx="4023360" cy="361124"/>
            </a:xfrm>
            <a:prstGeom prst="rect">
              <a:avLst/>
            </a:prstGeom>
            <a:solidFill>
              <a:schemeClr val="accent1"/>
            </a:solid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 CMS Perspective</a:t>
              </a:r>
            </a:p>
          </p:txBody>
        </p:sp>
        <p:pic>
          <p:nvPicPr>
            <p:cNvPr id="21" name="Picture 20">
              <a:extLst>
                <a:ext uri="{FF2B5EF4-FFF2-40B4-BE49-F238E27FC236}">
                  <a16:creationId xmlns:a16="http://schemas.microsoft.com/office/drawing/2014/main" id="{1AC171BE-5AC8-4F08-9D58-5632DEAA99C0}"/>
                </a:ext>
              </a:extLst>
            </p:cNvPr>
            <p:cNvPicPr>
              <a:picLocks noChangeAspect="1"/>
            </p:cNvPicPr>
            <p:nvPr/>
          </p:nvPicPr>
          <p:blipFill>
            <a:blip r:embed="rId2"/>
            <a:stretch>
              <a:fillRect/>
            </a:stretch>
          </p:blipFill>
          <p:spPr>
            <a:xfrm>
              <a:off x="461732" y="2030652"/>
              <a:ext cx="1085449" cy="466885"/>
            </a:xfrm>
            <a:prstGeom prst="rect">
              <a:avLst/>
            </a:prstGeom>
          </p:spPr>
        </p:pic>
      </p:grpSp>
      <p:grpSp>
        <p:nvGrpSpPr>
          <p:cNvPr id="22" name="Group 21">
            <a:extLst>
              <a:ext uri="{FF2B5EF4-FFF2-40B4-BE49-F238E27FC236}">
                <a16:creationId xmlns:a16="http://schemas.microsoft.com/office/drawing/2014/main" id="{8929AED6-80AE-4C4F-860E-B7C52F00B769}"/>
              </a:ext>
            </a:extLst>
          </p:cNvPr>
          <p:cNvGrpSpPr/>
          <p:nvPr/>
        </p:nvGrpSpPr>
        <p:grpSpPr>
          <a:xfrm>
            <a:off x="6165259" y="2517388"/>
            <a:ext cx="4023360" cy="420756"/>
            <a:chOff x="4691528" y="1918472"/>
            <a:chExt cx="4005279" cy="448468"/>
          </a:xfrm>
        </p:grpSpPr>
        <p:sp>
          <p:nvSpPr>
            <p:cNvPr id="23" name="TextBox 22">
              <a:extLst>
                <a:ext uri="{FF2B5EF4-FFF2-40B4-BE49-F238E27FC236}">
                  <a16:creationId xmlns:a16="http://schemas.microsoft.com/office/drawing/2014/main" id="{840FC583-43F1-4AAB-8C92-57242A9447DE}"/>
                </a:ext>
              </a:extLst>
            </p:cNvPr>
            <p:cNvSpPr txBox="1"/>
            <p:nvPr/>
          </p:nvSpPr>
          <p:spPr>
            <a:xfrm>
              <a:off x="4691528" y="1979841"/>
              <a:ext cx="4005279" cy="360852"/>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solidFill>
                    <a:schemeClr val="bg1"/>
                  </a:solidFill>
                  <a:latin typeface="+mj-lt"/>
                </a:rPr>
                <a:t>Considerations</a:t>
              </a:r>
            </a:p>
          </p:txBody>
        </p:sp>
        <p:pic>
          <p:nvPicPr>
            <p:cNvPr id="24" name="Picture 23">
              <a:extLst>
                <a:ext uri="{FF2B5EF4-FFF2-40B4-BE49-F238E27FC236}">
                  <a16:creationId xmlns:a16="http://schemas.microsoft.com/office/drawing/2014/main" id="{EE86E7BF-3D1B-40A7-AD09-0208576A7B83}"/>
                </a:ext>
              </a:extLst>
            </p:cNvPr>
            <p:cNvPicPr>
              <a:picLocks noChangeAspect="1"/>
            </p:cNvPicPr>
            <p:nvPr/>
          </p:nvPicPr>
          <p:blipFill>
            <a:blip r:embed="rId3"/>
            <a:stretch>
              <a:fillRect/>
            </a:stretch>
          </p:blipFill>
          <p:spPr>
            <a:xfrm>
              <a:off x="4691528" y="1918472"/>
              <a:ext cx="1172532" cy="448468"/>
            </a:xfrm>
            <a:prstGeom prst="rect">
              <a:avLst/>
            </a:prstGeom>
          </p:spPr>
        </p:pic>
      </p:grpSp>
    </p:spTree>
    <p:extLst>
      <p:ext uri="{BB962C8B-B14F-4D97-AF65-F5344CB8AC3E}">
        <p14:creationId xmlns:p14="http://schemas.microsoft.com/office/powerpoint/2010/main" val="1438225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34520" y="814195"/>
            <a:ext cx="9463666" cy="11525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#3. All-Payer Participation</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0972800" y="6534150"/>
            <a:ext cx="504825" cy="323850"/>
          </a:xfrm>
        </p:spPr>
        <p:txBody>
          <a:bodyPr/>
          <a:lstStyle/>
          <a:p>
            <a:pPr algn="l" defTabSz="457200">
              <a:defRPr/>
            </a:pPr>
            <a:fld id="{B50A04D7-452B-4628-BC5C-774F3290A092}" type="slidenum">
              <a:rPr lang="en-US">
                <a:solidFill>
                  <a:schemeClr val="bg1"/>
                </a:solidFill>
                <a:latin typeface="+mj-lt"/>
              </a:rPr>
              <a:pPr algn="l" defTabSz="457200">
                <a:defRPr/>
              </a:pPr>
              <a:t>17</a:t>
            </a:fld>
            <a:endParaRPr lang="en-US" dirty="0">
              <a:solidFill>
                <a:schemeClr val="bg1"/>
              </a:solidFill>
              <a:latin typeface="+mj-lt"/>
            </a:endParaRP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825647" y="3095533"/>
            <a:ext cx="4023360" cy="3074039"/>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will continue to be responsible for Medicare Parts A/B alternative payments under the new state model.</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will expect states participating in the new model to engage multiple payers in:</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Aligned payments</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Aligned quality measures</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Aligned data sharing approaches</a:t>
            </a:r>
          </a:p>
          <a:p>
            <a:pPr marL="285750" lvl="2" indent="-285750">
              <a:spcBef>
                <a:spcPts val="0"/>
              </a:spcBef>
              <a:spcAft>
                <a:spcPts val="600"/>
              </a:spcAft>
              <a:buClr>
                <a:prstClr val="black"/>
              </a:buClr>
              <a:buFont typeface="Arial" panose="020B0604020202020204" pitchFamily="34" charset="0"/>
              <a:buChar char="•"/>
              <a:defRPr/>
            </a:pPr>
            <a:endParaRPr lang="en-US" sz="1600" b="1" dirty="0">
              <a:solidFill>
                <a:prstClr val="black"/>
              </a:solidFill>
              <a:latin typeface="+mj-lt"/>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0" name="Content Placeholder 3">
            <a:extLst>
              <a:ext uri="{FF2B5EF4-FFF2-40B4-BE49-F238E27FC236}">
                <a16:creationId xmlns:a16="http://schemas.microsoft.com/office/drawing/2014/main" id="{2DEFB80A-EAD6-40F7-BABF-8209FAC13427}"/>
              </a:ext>
            </a:extLst>
          </p:cNvPr>
          <p:cNvSpPr txBox="1">
            <a:spLocks/>
          </p:cNvSpPr>
          <p:nvPr/>
        </p:nvSpPr>
        <p:spPr bwMode="auto">
          <a:xfrm>
            <a:off x="6325648" y="3096836"/>
            <a:ext cx="4023360" cy="3074039"/>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model currently includes participants from all three major payer categories.</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will seek to include </a:t>
            </a:r>
            <a:r>
              <a:rPr lang="en-US" sz="1600" b="1" dirty="0">
                <a:solidFill>
                  <a:schemeClr val="tx1">
                    <a:lumMod val="75000"/>
                    <a:lumOff val="25000"/>
                  </a:schemeClr>
                </a:solidFill>
                <a:latin typeface="+mj-lt"/>
              </a:rPr>
              <a:t>all</a:t>
            </a:r>
            <a:r>
              <a:rPr lang="en-US" sz="1600" dirty="0">
                <a:solidFill>
                  <a:schemeClr val="tx1">
                    <a:lumMod val="75000"/>
                    <a:lumOff val="25000"/>
                  </a:schemeClr>
                </a:solidFill>
                <a:latin typeface="+mj-lt"/>
              </a:rPr>
              <a:t> payers (Medicaid, Medicare, commercial) within APM 2.0 at the outset, to the greatest extent possible. </a:t>
            </a:r>
          </a:p>
          <a:p>
            <a:pPr marL="0" lvl="2" indent="0">
              <a:spcBef>
                <a:spcPts val="0"/>
              </a:spcBef>
              <a:spcAft>
                <a:spcPts val="600"/>
              </a:spcAft>
              <a:buClr>
                <a:prstClr val="black"/>
              </a:buClr>
              <a:buNone/>
              <a:defRPr/>
            </a:pPr>
            <a:endParaRPr lang="en-US" sz="1600" dirty="0">
              <a:solidFill>
                <a:schemeClr val="tx1">
                  <a:lumMod val="75000"/>
                  <a:lumOff val="25000"/>
                </a:schemeClr>
              </a:solidFill>
              <a:latin typeface="+mj-lt"/>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2" name="Rectangle 11">
            <a:extLst>
              <a:ext uri="{FF2B5EF4-FFF2-40B4-BE49-F238E27FC236}">
                <a16:creationId xmlns:a16="http://schemas.microsoft.com/office/drawing/2014/main" id="{E76B44BD-F4F6-48B6-BACD-DB8CB95AB04F}"/>
              </a:ext>
            </a:extLst>
          </p:cNvPr>
          <p:cNvSpPr/>
          <p:nvPr/>
        </p:nvSpPr>
        <p:spPr>
          <a:xfrm>
            <a:off x="1682256" y="1771786"/>
            <a:ext cx="9144000"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CMMI will require state participants to engage Medicaid and as much participation across all other payers as possible.</a:t>
            </a:r>
          </a:p>
        </p:txBody>
      </p:sp>
      <p:grpSp>
        <p:nvGrpSpPr>
          <p:cNvPr id="14" name="Group 13">
            <a:extLst>
              <a:ext uri="{FF2B5EF4-FFF2-40B4-BE49-F238E27FC236}">
                <a16:creationId xmlns:a16="http://schemas.microsoft.com/office/drawing/2014/main" id="{35763349-B5FB-4B58-B877-2C215AFE4557}"/>
              </a:ext>
            </a:extLst>
          </p:cNvPr>
          <p:cNvGrpSpPr/>
          <p:nvPr/>
        </p:nvGrpSpPr>
        <p:grpSpPr>
          <a:xfrm>
            <a:off x="1842992" y="2681619"/>
            <a:ext cx="4023361" cy="437705"/>
            <a:chOff x="437667" y="2000142"/>
            <a:chExt cx="4023361" cy="466885"/>
          </a:xfrm>
        </p:grpSpPr>
        <p:sp>
          <p:nvSpPr>
            <p:cNvPr id="15" name="TextBox 14">
              <a:extLst>
                <a:ext uri="{FF2B5EF4-FFF2-40B4-BE49-F238E27FC236}">
                  <a16:creationId xmlns:a16="http://schemas.microsoft.com/office/drawing/2014/main" id="{1470009E-E5CF-4983-B060-0C8EFDD3E8A6}"/>
                </a:ext>
              </a:extLst>
            </p:cNvPr>
            <p:cNvSpPr txBox="1"/>
            <p:nvPr/>
          </p:nvSpPr>
          <p:spPr>
            <a:xfrm>
              <a:off x="437668" y="2086262"/>
              <a:ext cx="4023360" cy="361124"/>
            </a:xfrm>
            <a:prstGeom prst="rect">
              <a:avLst/>
            </a:prstGeom>
            <a:solidFill>
              <a:schemeClr val="accent1"/>
            </a:solid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 CMS Perspective</a:t>
              </a:r>
            </a:p>
          </p:txBody>
        </p:sp>
        <p:pic>
          <p:nvPicPr>
            <p:cNvPr id="16" name="Picture 15">
              <a:extLst>
                <a:ext uri="{FF2B5EF4-FFF2-40B4-BE49-F238E27FC236}">
                  <a16:creationId xmlns:a16="http://schemas.microsoft.com/office/drawing/2014/main" id="{8112A9C0-6128-4882-86F3-C48CFA58643A}"/>
                </a:ext>
              </a:extLst>
            </p:cNvPr>
            <p:cNvPicPr>
              <a:picLocks noChangeAspect="1"/>
            </p:cNvPicPr>
            <p:nvPr/>
          </p:nvPicPr>
          <p:blipFill>
            <a:blip r:embed="rId2"/>
            <a:stretch>
              <a:fillRect/>
            </a:stretch>
          </p:blipFill>
          <p:spPr>
            <a:xfrm>
              <a:off x="437667" y="2000142"/>
              <a:ext cx="1109514" cy="466885"/>
            </a:xfrm>
            <a:prstGeom prst="rect">
              <a:avLst/>
            </a:prstGeom>
          </p:spPr>
        </p:pic>
      </p:grpSp>
      <p:grpSp>
        <p:nvGrpSpPr>
          <p:cNvPr id="17" name="Group 16">
            <a:extLst>
              <a:ext uri="{FF2B5EF4-FFF2-40B4-BE49-F238E27FC236}">
                <a16:creationId xmlns:a16="http://schemas.microsoft.com/office/drawing/2014/main" id="{DCD2C7C2-B6A7-44F1-A71C-DA1DEE9B000D}"/>
              </a:ext>
            </a:extLst>
          </p:cNvPr>
          <p:cNvGrpSpPr/>
          <p:nvPr/>
        </p:nvGrpSpPr>
        <p:grpSpPr>
          <a:xfrm>
            <a:off x="6325646" y="2700316"/>
            <a:ext cx="4023361" cy="437705"/>
            <a:chOff x="4691527" y="1913713"/>
            <a:chExt cx="4005280" cy="466533"/>
          </a:xfrm>
        </p:grpSpPr>
        <p:sp>
          <p:nvSpPr>
            <p:cNvPr id="18" name="TextBox 17">
              <a:extLst>
                <a:ext uri="{FF2B5EF4-FFF2-40B4-BE49-F238E27FC236}">
                  <a16:creationId xmlns:a16="http://schemas.microsoft.com/office/drawing/2014/main" id="{E48057A0-6010-435B-8CDE-34EC2E0BB3EC}"/>
                </a:ext>
              </a:extLst>
            </p:cNvPr>
            <p:cNvSpPr txBox="1"/>
            <p:nvPr/>
          </p:nvSpPr>
          <p:spPr>
            <a:xfrm>
              <a:off x="4691528" y="1979841"/>
              <a:ext cx="4005279" cy="360852"/>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solidFill>
                    <a:schemeClr val="bg1"/>
                  </a:solidFill>
                  <a:latin typeface="+mj-lt"/>
                </a:rPr>
                <a:t>Considerations</a:t>
              </a:r>
            </a:p>
          </p:txBody>
        </p:sp>
        <p:pic>
          <p:nvPicPr>
            <p:cNvPr id="19" name="Picture 18">
              <a:extLst>
                <a:ext uri="{FF2B5EF4-FFF2-40B4-BE49-F238E27FC236}">
                  <a16:creationId xmlns:a16="http://schemas.microsoft.com/office/drawing/2014/main" id="{CC78F994-5FAF-45AA-977C-ADC59FCF0EFD}"/>
                </a:ext>
              </a:extLst>
            </p:cNvPr>
            <p:cNvPicPr>
              <a:picLocks noChangeAspect="1"/>
            </p:cNvPicPr>
            <p:nvPr/>
          </p:nvPicPr>
          <p:blipFill>
            <a:blip r:embed="rId3"/>
            <a:stretch>
              <a:fillRect/>
            </a:stretch>
          </p:blipFill>
          <p:spPr>
            <a:xfrm>
              <a:off x="4691527" y="1913713"/>
              <a:ext cx="1172532" cy="466533"/>
            </a:xfrm>
            <a:prstGeom prst="rect">
              <a:avLst/>
            </a:prstGeom>
          </p:spPr>
        </p:pic>
      </p:grpSp>
    </p:spTree>
    <p:extLst>
      <p:ext uri="{BB962C8B-B14F-4D97-AF65-F5344CB8AC3E}">
        <p14:creationId xmlns:p14="http://schemas.microsoft.com/office/powerpoint/2010/main" val="1424707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77159" y="188921"/>
            <a:ext cx="9505707" cy="11445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#4. Minimum Investment in Primary Care</a:t>
            </a: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915446" y="2651722"/>
            <a:ext cx="4036118" cy="3651110"/>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Wingdings" panose="05000000000000000000" pitchFamily="2" charset="2"/>
              <a:buChar char="§"/>
              <a:defRPr/>
            </a:pPr>
            <a:r>
              <a:rPr lang="en-US" sz="1600" dirty="0">
                <a:solidFill>
                  <a:schemeClr val="tx1">
                    <a:lumMod val="75000"/>
                    <a:lumOff val="25000"/>
                  </a:schemeClr>
                </a:solidFill>
              </a:rPr>
              <a:t>CMS’ new state model may offer Medicare PMPM payments to participating practices.</a:t>
            </a:r>
          </a:p>
          <a:p>
            <a:pPr marL="285750" lvl="2" indent="-285750">
              <a:spcBef>
                <a:spcPts val="0"/>
              </a:spcBef>
              <a:spcAft>
                <a:spcPts val="600"/>
              </a:spcAft>
              <a:buClr>
                <a:prstClr val="black"/>
              </a:buClr>
              <a:buFont typeface="Wingdings" panose="05000000000000000000" pitchFamily="2" charset="2"/>
              <a:buChar char="§"/>
              <a:defRPr/>
            </a:pPr>
            <a:r>
              <a:rPr lang="en-US" sz="1600" dirty="0">
                <a:solidFill>
                  <a:schemeClr val="tx1">
                    <a:lumMod val="75000"/>
                    <a:lumOff val="25000"/>
                  </a:schemeClr>
                </a:solidFill>
              </a:rPr>
              <a:t>CMS may contemplate minimum investment requirements.</a:t>
            </a:r>
          </a:p>
          <a:p>
            <a:pPr marL="285750" lvl="2" indent="-285750">
              <a:spcBef>
                <a:spcPts val="0"/>
              </a:spcBef>
              <a:spcAft>
                <a:spcPts val="600"/>
              </a:spcAft>
              <a:buClr>
                <a:prstClr val="black"/>
              </a:buClr>
              <a:buFont typeface="Wingdings" panose="05000000000000000000" pitchFamily="2" charset="2"/>
              <a:buChar char="§"/>
              <a:defRPr/>
            </a:pPr>
            <a:r>
              <a:rPr lang="en-US" sz="1600" dirty="0">
                <a:solidFill>
                  <a:schemeClr val="tx1">
                    <a:lumMod val="75000"/>
                    <a:lumOff val="25000"/>
                  </a:schemeClr>
                </a:solidFill>
              </a:rPr>
              <a:t>CMS will likely expect states participating in the new model to engage multiple payers in:</a:t>
            </a:r>
          </a:p>
          <a:p>
            <a:pPr marL="631825" lvl="3" indent="-285750">
              <a:spcBef>
                <a:spcPts val="0"/>
              </a:spcBef>
              <a:spcAft>
                <a:spcPts val="0"/>
              </a:spcAft>
              <a:buClr>
                <a:prstClr val="black"/>
              </a:buClr>
              <a:buSzPct val="75000"/>
              <a:buFont typeface="Calibri" panose="020F0502020204030204" pitchFamily="34" charset="0"/>
              <a:buChar char="–"/>
              <a:defRPr/>
            </a:pPr>
            <a:r>
              <a:rPr lang="en-US" sz="1600" dirty="0">
                <a:solidFill>
                  <a:schemeClr val="tx1">
                    <a:lumMod val="75000"/>
                    <a:lumOff val="25000"/>
                  </a:schemeClr>
                </a:solidFill>
              </a:rPr>
              <a:t>Aligned payments to primary care medical homes</a:t>
            </a:r>
          </a:p>
          <a:p>
            <a:pPr marL="631825" lvl="3" indent="-285750">
              <a:spcBef>
                <a:spcPts val="0"/>
              </a:spcBef>
              <a:spcAft>
                <a:spcPts val="0"/>
              </a:spcAft>
              <a:buClr>
                <a:prstClr val="black"/>
              </a:buClr>
              <a:buSzPct val="75000"/>
              <a:buFont typeface="Calibri" panose="020F0502020204030204" pitchFamily="34" charset="0"/>
              <a:buChar char="–"/>
              <a:defRPr/>
            </a:pPr>
            <a:r>
              <a:rPr lang="en-US" sz="1600" dirty="0">
                <a:solidFill>
                  <a:schemeClr val="tx1">
                    <a:lumMod val="75000"/>
                    <a:lumOff val="25000"/>
                  </a:schemeClr>
                </a:solidFill>
              </a:rPr>
              <a:t>Aligned quality measures for PCPs</a:t>
            </a:r>
          </a:p>
          <a:p>
            <a:pPr marL="631825" lvl="3" indent="-285750">
              <a:spcBef>
                <a:spcPts val="0"/>
              </a:spcBef>
              <a:spcAft>
                <a:spcPts val="0"/>
              </a:spcAft>
              <a:buClr>
                <a:prstClr val="black"/>
              </a:buClr>
              <a:buSzPct val="75000"/>
              <a:buFont typeface="Calibri" panose="020F0502020204030204" pitchFamily="34" charset="0"/>
              <a:buChar char="–"/>
              <a:defRPr/>
            </a:pPr>
            <a:r>
              <a:rPr lang="en-US" sz="1600" dirty="0">
                <a:solidFill>
                  <a:schemeClr val="tx1">
                    <a:lumMod val="75000"/>
                    <a:lumOff val="25000"/>
                  </a:schemeClr>
                </a:solidFill>
              </a:rPr>
              <a:t>Aligned data sharing approaches with PCPs</a:t>
            </a:r>
          </a:p>
        </p:txBody>
      </p:sp>
      <p:sp>
        <p:nvSpPr>
          <p:cNvPr id="10" name="Content Placeholder 3">
            <a:extLst>
              <a:ext uri="{FF2B5EF4-FFF2-40B4-BE49-F238E27FC236}">
                <a16:creationId xmlns:a16="http://schemas.microsoft.com/office/drawing/2014/main" id="{2DEFB80A-EAD6-40F7-BABF-8209FAC13427}"/>
              </a:ext>
            </a:extLst>
          </p:cNvPr>
          <p:cNvSpPr txBox="1">
            <a:spLocks/>
          </p:cNvSpPr>
          <p:nvPr/>
        </p:nvSpPr>
        <p:spPr bwMode="auto">
          <a:xfrm>
            <a:off x="6278621" y="2624488"/>
            <a:ext cx="3997933" cy="3702740"/>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defRPr/>
            </a:pPr>
            <a:r>
              <a:rPr lang="en-US" sz="1600" dirty="0">
                <a:solidFill>
                  <a:schemeClr val="tx1">
                    <a:lumMod val="75000"/>
                    <a:lumOff val="25000"/>
                  </a:schemeClr>
                </a:solidFill>
                <a:latin typeface="+mj-lt"/>
              </a:rPr>
              <a:t>Vermont has a strong existing foundation for investing in and supporting primary care through the Blueprint for Health which is an aligned all-payer model.</a:t>
            </a:r>
          </a:p>
          <a:p>
            <a:pPr marL="285750" lvl="2" indent="-285750">
              <a:spcBef>
                <a:spcPts val="0"/>
              </a:spcBef>
              <a:spcAft>
                <a:spcPts val="600"/>
              </a:spcAft>
              <a:buClr>
                <a:prstClr val="black"/>
              </a:buClr>
              <a:defRPr/>
            </a:pPr>
            <a:endParaRPr lang="en-US" sz="1600" dirty="0">
              <a:solidFill>
                <a:schemeClr val="tx1">
                  <a:lumMod val="75000"/>
                  <a:lumOff val="25000"/>
                </a:schemeClr>
              </a:solidFill>
              <a:latin typeface="+mj-lt"/>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1" name="Rectangle 10">
            <a:extLst>
              <a:ext uri="{FF2B5EF4-FFF2-40B4-BE49-F238E27FC236}">
                <a16:creationId xmlns:a16="http://schemas.microsoft.com/office/drawing/2014/main" id="{FDC98B7B-4F10-44EC-A640-1B8E354542F0}"/>
              </a:ext>
            </a:extLst>
          </p:cNvPr>
          <p:cNvSpPr/>
          <p:nvPr/>
        </p:nvSpPr>
        <p:spPr>
          <a:xfrm>
            <a:off x="1672014" y="1408638"/>
            <a:ext cx="9164483"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CMS has indicated that the new state model will prioritize primary care investment goals and improvement.</a:t>
            </a:r>
          </a:p>
        </p:txBody>
      </p:sp>
      <p:grpSp>
        <p:nvGrpSpPr>
          <p:cNvPr id="12" name="Group 11">
            <a:extLst>
              <a:ext uri="{FF2B5EF4-FFF2-40B4-BE49-F238E27FC236}">
                <a16:creationId xmlns:a16="http://schemas.microsoft.com/office/drawing/2014/main" id="{138F0CA0-42D3-447D-9E46-ED80B4B70665}"/>
              </a:ext>
            </a:extLst>
          </p:cNvPr>
          <p:cNvGrpSpPr/>
          <p:nvPr/>
        </p:nvGrpSpPr>
        <p:grpSpPr>
          <a:xfrm>
            <a:off x="1923272" y="2201894"/>
            <a:ext cx="4020466" cy="437705"/>
            <a:chOff x="437668" y="2030652"/>
            <a:chExt cx="4023360" cy="428591"/>
          </a:xfrm>
          <a:solidFill>
            <a:schemeClr val="accent1"/>
          </a:solidFill>
        </p:grpSpPr>
        <p:sp>
          <p:nvSpPr>
            <p:cNvPr id="14" name="TextBox 13">
              <a:extLst>
                <a:ext uri="{FF2B5EF4-FFF2-40B4-BE49-F238E27FC236}">
                  <a16:creationId xmlns:a16="http://schemas.microsoft.com/office/drawing/2014/main" id="{CF42CB79-016D-46CB-8EE3-F2879DCADF78}"/>
                </a:ext>
              </a:extLst>
            </p:cNvPr>
            <p:cNvSpPr txBox="1"/>
            <p:nvPr/>
          </p:nvSpPr>
          <p:spPr>
            <a:xfrm>
              <a:off x="437668" y="2101072"/>
              <a:ext cx="4023360" cy="331505"/>
            </a:xfrm>
            <a:prstGeom prst="rect">
              <a:avLst/>
            </a:prstGeom>
            <a:grp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 CMS Perspective</a:t>
              </a:r>
            </a:p>
          </p:txBody>
        </p:sp>
        <p:pic>
          <p:nvPicPr>
            <p:cNvPr id="15" name="Picture 14">
              <a:extLst>
                <a:ext uri="{FF2B5EF4-FFF2-40B4-BE49-F238E27FC236}">
                  <a16:creationId xmlns:a16="http://schemas.microsoft.com/office/drawing/2014/main" id="{3B0F62D5-66A4-4FBD-9200-C41D907C36C0}"/>
                </a:ext>
              </a:extLst>
            </p:cNvPr>
            <p:cNvPicPr>
              <a:picLocks noChangeAspect="1"/>
            </p:cNvPicPr>
            <p:nvPr/>
          </p:nvPicPr>
          <p:blipFill>
            <a:blip r:embed="rId2"/>
            <a:stretch>
              <a:fillRect/>
            </a:stretch>
          </p:blipFill>
          <p:spPr>
            <a:xfrm>
              <a:off x="437668" y="2030652"/>
              <a:ext cx="1109513" cy="428591"/>
            </a:xfrm>
            <a:prstGeom prst="rect">
              <a:avLst/>
            </a:prstGeom>
            <a:grpFill/>
          </p:spPr>
        </p:pic>
      </p:grpSp>
      <p:grpSp>
        <p:nvGrpSpPr>
          <p:cNvPr id="16" name="Group 15">
            <a:extLst>
              <a:ext uri="{FF2B5EF4-FFF2-40B4-BE49-F238E27FC236}">
                <a16:creationId xmlns:a16="http://schemas.microsoft.com/office/drawing/2014/main" id="{0EF27C6D-B228-44A0-903F-380A0EBEAA3A}"/>
              </a:ext>
            </a:extLst>
          </p:cNvPr>
          <p:cNvGrpSpPr/>
          <p:nvPr/>
        </p:nvGrpSpPr>
        <p:grpSpPr>
          <a:xfrm>
            <a:off x="6278621" y="2214017"/>
            <a:ext cx="3976763" cy="437705"/>
            <a:chOff x="4704185" y="1979841"/>
            <a:chExt cx="3958891" cy="887967"/>
          </a:xfrm>
        </p:grpSpPr>
        <p:sp>
          <p:nvSpPr>
            <p:cNvPr id="17" name="TextBox 16">
              <a:extLst>
                <a:ext uri="{FF2B5EF4-FFF2-40B4-BE49-F238E27FC236}">
                  <a16:creationId xmlns:a16="http://schemas.microsoft.com/office/drawing/2014/main" id="{1284AE17-1CDF-4258-9AD5-D0960B1A598B}"/>
                </a:ext>
              </a:extLst>
            </p:cNvPr>
            <p:cNvSpPr txBox="1"/>
            <p:nvPr/>
          </p:nvSpPr>
          <p:spPr>
            <a:xfrm>
              <a:off x="4704185" y="2129607"/>
              <a:ext cx="3958891" cy="686820"/>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solidFill>
                    <a:schemeClr val="bg1"/>
                  </a:solidFill>
                  <a:latin typeface="+mj-lt"/>
                </a:rPr>
                <a:t> Considerations</a:t>
              </a:r>
            </a:p>
          </p:txBody>
        </p:sp>
        <p:pic>
          <p:nvPicPr>
            <p:cNvPr id="18" name="Picture 17">
              <a:extLst>
                <a:ext uri="{FF2B5EF4-FFF2-40B4-BE49-F238E27FC236}">
                  <a16:creationId xmlns:a16="http://schemas.microsoft.com/office/drawing/2014/main" id="{5B2ED419-D3C4-4D45-AD20-BFABF62887FF}"/>
                </a:ext>
              </a:extLst>
            </p:cNvPr>
            <p:cNvPicPr>
              <a:picLocks noChangeAspect="1"/>
            </p:cNvPicPr>
            <p:nvPr/>
          </p:nvPicPr>
          <p:blipFill>
            <a:blip r:embed="rId3"/>
            <a:stretch>
              <a:fillRect/>
            </a:stretch>
          </p:blipFill>
          <p:spPr>
            <a:xfrm>
              <a:off x="4705753" y="1979841"/>
              <a:ext cx="1172532" cy="887967"/>
            </a:xfrm>
            <a:prstGeom prst="rect">
              <a:avLst/>
            </a:prstGeom>
          </p:spPr>
        </p:pic>
      </p:grpSp>
      <p:sp>
        <p:nvSpPr>
          <p:cNvPr id="3" name="TextBox 2">
            <a:extLst>
              <a:ext uri="{FF2B5EF4-FFF2-40B4-BE49-F238E27FC236}">
                <a16:creationId xmlns:a16="http://schemas.microsoft.com/office/drawing/2014/main" id="{E4B3FB94-7558-DA55-A499-F5E7760FA395}"/>
              </a:ext>
            </a:extLst>
          </p:cNvPr>
          <p:cNvSpPr txBox="1"/>
          <p:nvPr/>
        </p:nvSpPr>
        <p:spPr>
          <a:xfrm>
            <a:off x="10973378" y="6526768"/>
            <a:ext cx="561975" cy="253916"/>
          </a:xfrm>
          <a:prstGeom prst="rect">
            <a:avLst/>
          </a:prstGeom>
          <a:noFill/>
        </p:spPr>
        <p:txBody>
          <a:bodyPr wrap="square">
            <a:spAutoFit/>
          </a:bodyPr>
          <a:lstStyle/>
          <a:p>
            <a:fld id="{2D4104C8-5BC6-4788-BB31-1022DBEA0CFF}" type="slidenum">
              <a:rPr lang="en-US" sz="1050" smtClean="0">
                <a:solidFill>
                  <a:schemeClr val="bg1"/>
                </a:solidFill>
              </a:rPr>
              <a:pPr/>
              <a:t>18</a:t>
            </a:fld>
            <a:endParaRPr lang="en-US" sz="1050" dirty="0"/>
          </a:p>
        </p:txBody>
      </p:sp>
    </p:spTree>
    <p:extLst>
      <p:ext uri="{BB962C8B-B14F-4D97-AF65-F5344CB8AC3E}">
        <p14:creationId xmlns:p14="http://schemas.microsoft.com/office/powerpoint/2010/main" val="1114745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84516" y="548318"/>
            <a:ext cx="9998491" cy="5993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#5. Include Safety Net Providers from the Start</a:t>
            </a:r>
          </a:p>
        </p:txBody>
      </p:sp>
      <p:sp>
        <p:nvSpPr>
          <p:cNvPr id="8" name="Rectangle 7">
            <a:extLst>
              <a:ext uri="{FF2B5EF4-FFF2-40B4-BE49-F238E27FC236}">
                <a16:creationId xmlns:a16="http://schemas.microsoft.com/office/drawing/2014/main" id="{1A2B38E0-5AE6-4D58-8288-FEA0609D05DA}"/>
              </a:ext>
            </a:extLst>
          </p:cNvPr>
          <p:cNvSpPr/>
          <p:nvPr/>
        </p:nvSpPr>
        <p:spPr>
          <a:xfrm>
            <a:off x="1721643" y="1566618"/>
            <a:ext cx="9144000"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CMS is emphasizing inclusion of Medicaid-focused providers, </a:t>
            </a:r>
          </a:p>
          <a:p>
            <a:pPr algn="ctr" defTabSz="457200">
              <a:defRPr/>
            </a:pPr>
            <a:r>
              <a:rPr lang="en-US" b="1" dirty="0">
                <a:solidFill>
                  <a:schemeClr val="tx1">
                    <a:lumMod val="75000"/>
                    <a:lumOff val="25000"/>
                  </a:schemeClr>
                </a:solidFill>
                <a:latin typeface="+mj-lt"/>
              </a:rPr>
              <a:t>and/or those that have not traditionally been participants in APMs. </a:t>
            </a:r>
          </a:p>
        </p:txBody>
      </p:sp>
      <p:sp>
        <p:nvSpPr>
          <p:cNvPr id="11" name="Content Placeholder 3">
            <a:extLst>
              <a:ext uri="{FF2B5EF4-FFF2-40B4-BE49-F238E27FC236}">
                <a16:creationId xmlns:a16="http://schemas.microsoft.com/office/drawing/2014/main" id="{FE2BE0EA-72AC-4C31-8847-42206AAFE82F}"/>
              </a:ext>
            </a:extLst>
          </p:cNvPr>
          <p:cNvSpPr txBox="1">
            <a:spLocks/>
          </p:cNvSpPr>
          <p:nvPr/>
        </p:nvSpPr>
        <p:spPr bwMode="auto">
          <a:xfrm>
            <a:off x="1891304" y="2816994"/>
            <a:ext cx="4023360" cy="3457466"/>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is focused on ensuring that policies across the agency support safety net providers (e.g., </a:t>
            </a:r>
            <a:r>
              <a:rPr lang="en-US" sz="1600" dirty="0">
                <a:solidFill>
                  <a:prstClr val="black"/>
                </a:solidFill>
                <a:latin typeface="+mj-lt"/>
                <a:hlinkClick r:id="rId2" invalidUrl="https://www.cms.gov/sites/default/files/2022-04/Health Equity Pillar Fact Sheet_1.pdf"/>
              </a:rPr>
              <a:t>Equity Strategy</a:t>
            </a:r>
            <a:r>
              <a:rPr lang="en-US" sz="1600" dirty="0">
                <a:solidFill>
                  <a:schemeClr val="tx1">
                    <a:lumMod val="75000"/>
                    <a:lumOff val="25000"/>
                  </a:schemeClr>
                </a:solidFill>
                <a:latin typeface="+mj-lt"/>
              </a:rPr>
              <a:t>). </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recognizes that safety net providers are currently underrepresented in APM participation nationally relative to other providers, contributing to further underinvestment.</a:t>
            </a:r>
          </a:p>
          <a:p>
            <a:pPr marL="631825" lvl="3" indent="-285750">
              <a:spcBef>
                <a:spcPts val="0"/>
              </a:spcBef>
              <a:spcAft>
                <a:spcPts val="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FQHCs</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Critical Access Hospitals</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3" name="Content Placeholder 3">
            <a:extLst>
              <a:ext uri="{FF2B5EF4-FFF2-40B4-BE49-F238E27FC236}">
                <a16:creationId xmlns:a16="http://schemas.microsoft.com/office/drawing/2014/main" id="{4EE6AD32-84D9-46D7-858E-096A1A9D0D41}"/>
              </a:ext>
            </a:extLst>
          </p:cNvPr>
          <p:cNvSpPr txBox="1">
            <a:spLocks/>
          </p:cNvSpPr>
          <p:nvPr/>
        </p:nvSpPr>
        <p:spPr bwMode="auto">
          <a:xfrm>
            <a:off x="6325648" y="2833146"/>
            <a:ext cx="4023360" cy="3457466"/>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defRPr/>
            </a:pPr>
            <a:r>
              <a:rPr lang="en-US" sz="1600" dirty="0">
                <a:solidFill>
                  <a:schemeClr val="tx1">
                    <a:lumMod val="75000"/>
                    <a:lumOff val="25000"/>
                  </a:schemeClr>
                </a:solidFill>
                <a:latin typeface="+mj-lt"/>
              </a:rPr>
              <a:t>FQHCs and CAHs are current participants in Vermont’s statewide All-Payer Model. </a:t>
            </a:r>
          </a:p>
          <a:p>
            <a:pPr marL="285750" lvl="2" indent="-285750">
              <a:spcBef>
                <a:spcPts val="0"/>
              </a:spcBef>
              <a:spcAft>
                <a:spcPts val="600"/>
              </a:spcAft>
              <a:buClr>
                <a:prstClr val="black"/>
              </a:buClr>
              <a:defRPr/>
            </a:pPr>
            <a:r>
              <a:rPr lang="en-US" sz="1600" dirty="0">
                <a:solidFill>
                  <a:schemeClr val="tx1">
                    <a:lumMod val="75000"/>
                    <a:lumOff val="25000"/>
                  </a:schemeClr>
                </a:solidFill>
                <a:latin typeface="+mj-lt"/>
              </a:rPr>
              <a:t>There is variation in CAH participation by ACO payer program type.</a:t>
            </a:r>
          </a:p>
          <a:p>
            <a:pPr marL="285750" lvl="2" indent="-285750">
              <a:spcBef>
                <a:spcPts val="0"/>
              </a:spcBef>
              <a:spcAft>
                <a:spcPts val="600"/>
              </a:spcAft>
              <a:buClr>
                <a:prstClr val="black"/>
              </a:buClr>
              <a:defRPr/>
            </a:pPr>
            <a:r>
              <a:rPr lang="en-US" sz="1600" dirty="0">
                <a:solidFill>
                  <a:schemeClr val="tx1">
                    <a:lumMod val="75000"/>
                    <a:lumOff val="25000"/>
                  </a:schemeClr>
                </a:solidFill>
                <a:latin typeface="+mj-lt"/>
              </a:rPr>
              <a:t>Vermont is exploring a safety net provider model for mental health and substance use disorder treatment providers (Certified Community Behavioral Health Centers).</a:t>
            </a:r>
          </a:p>
          <a:p>
            <a:pPr marL="285750" lvl="2" indent="-285750">
              <a:spcBef>
                <a:spcPts val="0"/>
              </a:spcBef>
              <a:spcAft>
                <a:spcPts val="600"/>
              </a:spcAft>
              <a:buClr>
                <a:prstClr val="black"/>
              </a:buClr>
              <a:buFont typeface="Arial" panose="020B0604020202020204" pitchFamily="34" charset="0"/>
              <a:buChar char="•"/>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grpSp>
        <p:nvGrpSpPr>
          <p:cNvPr id="10" name="Group 9">
            <a:extLst>
              <a:ext uri="{FF2B5EF4-FFF2-40B4-BE49-F238E27FC236}">
                <a16:creationId xmlns:a16="http://schemas.microsoft.com/office/drawing/2014/main" id="{2E1768E8-CBE3-44B0-9988-1B1E5973626A}"/>
              </a:ext>
            </a:extLst>
          </p:cNvPr>
          <p:cNvGrpSpPr/>
          <p:nvPr/>
        </p:nvGrpSpPr>
        <p:grpSpPr>
          <a:xfrm>
            <a:off x="1891304" y="2395441"/>
            <a:ext cx="4023360" cy="437705"/>
            <a:chOff x="437668" y="2030652"/>
            <a:chExt cx="4023360" cy="466885"/>
          </a:xfrm>
        </p:grpSpPr>
        <p:sp>
          <p:nvSpPr>
            <p:cNvPr id="15" name="TextBox 14">
              <a:extLst>
                <a:ext uri="{FF2B5EF4-FFF2-40B4-BE49-F238E27FC236}">
                  <a16:creationId xmlns:a16="http://schemas.microsoft.com/office/drawing/2014/main" id="{FB9F6203-0FBE-4888-8050-1C72614E558B}"/>
                </a:ext>
              </a:extLst>
            </p:cNvPr>
            <p:cNvSpPr txBox="1"/>
            <p:nvPr/>
          </p:nvSpPr>
          <p:spPr>
            <a:xfrm>
              <a:off x="437668" y="2086262"/>
              <a:ext cx="4023360" cy="361124"/>
            </a:xfrm>
            <a:prstGeom prst="rect">
              <a:avLst/>
            </a:prstGeom>
            <a:solidFill>
              <a:schemeClr val="accent1"/>
            </a:solid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 CMS Perspective</a:t>
              </a:r>
            </a:p>
          </p:txBody>
        </p:sp>
        <p:pic>
          <p:nvPicPr>
            <p:cNvPr id="16" name="Picture 15">
              <a:extLst>
                <a:ext uri="{FF2B5EF4-FFF2-40B4-BE49-F238E27FC236}">
                  <a16:creationId xmlns:a16="http://schemas.microsoft.com/office/drawing/2014/main" id="{3623A640-307A-4AD3-9633-7FF919EC953B}"/>
                </a:ext>
              </a:extLst>
            </p:cNvPr>
            <p:cNvPicPr>
              <a:picLocks noChangeAspect="1"/>
            </p:cNvPicPr>
            <p:nvPr/>
          </p:nvPicPr>
          <p:blipFill>
            <a:blip r:embed="rId3"/>
            <a:stretch>
              <a:fillRect/>
            </a:stretch>
          </p:blipFill>
          <p:spPr>
            <a:xfrm>
              <a:off x="437668" y="2030652"/>
              <a:ext cx="1109513" cy="466885"/>
            </a:xfrm>
            <a:prstGeom prst="rect">
              <a:avLst/>
            </a:prstGeom>
          </p:spPr>
        </p:pic>
      </p:grpSp>
      <p:grpSp>
        <p:nvGrpSpPr>
          <p:cNvPr id="17" name="Group 16">
            <a:extLst>
              <a:ext uri="{FF2B5EF4-FFF2-40B4-BE49-F238E27FC236}">
                <a16:creationId xmlns:a16="http://schemas.microsoft.com/office/drawing/2014/main" id="{26F4F7C2-A352-4627-92B7-5D3BEC893E03}"/>
              </a:ext>
            </a:extLst>
          </p:cNvPr>
          <p:cNvGrpSpPr/>
          <p:nvPr/>
        </p:nvGrpSpPr>
        <p:grpSpPr>
          <a:xfrm>
            <a:off x="6325648" y="2447575"/>
            <a:ext cx="4023360" cy="420756"/>
            <a:chOff x="4705753" y="2470455"/>
            <a:chExt cx="4005279" cy="448468"/>
          </a:xfrm>
        </p:grpSpPr>
        <p:sp>
          <p:nvSpPr>
            <p:cNvPr id="18" name="TextBox 17">
              <a:extLst>
                <a:ext uri="{FF2B5EF4-FFF2-40B4-BE49-F238E27FC236}">
                  <a16:creationId xmlns:a16="http://schemas.microsoft.com/office/drawing/2014/main" id="{9D755BF5-D2BB-4E90-86FA-910E603A49A5}"/>
                </a:ext>
              </a:extLst>
            </p:cNvPr>
            <p:cNvSpPr txBox="1"/>
            <p:nvPr/>
          </p:nvSpPr>
          <p:spPr>
            <a:xfrm>
              <a:off x="4705753" y="2530760"/>
              <a:ext cx="4005279" cy="360852"/>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latin typeface="Calibri" panose="020F0502020204030204"/>
                </a:rPr>
                <a:t> </a:t>
              </a:r>
              <a:r>
                <a:rPr lang="en-US" sz="1600" b="1" kern="0" dirty="0">
                  <a:solidFill>
                    <a:schemeClr val="bg1"/>
                  </a:solidFill>
                  <a:latin typeface="+mj-lt"/>
                </a:rPr>
                <a:t>Considerations</a:t>
              </a:r>
            </a:p>
          </p:txBody>
        </p:sp>
        <p:pic>
          <p:nvPicPr>
            <p:cNvPr id="19" name="Picture 18">
              <a:extLst>
                <a:ext uri="{FF2B5EF4-FFF2-40B4-BE49-F238E27FC236}">
                  <a16:creationId xmlns:a16="http://schemas.microsoft.com/office/drawing/2014/main" id="{EBC7D406-323F-4FB8-9B97-3806E3679584}"/>
                </a:ext>
              </a:extLst>
            </p:cNvPr>
            <p:cNvPicPr>
              <a:picLocks noChangeAspect="1"/>
            </p:cNvPicPr>
            <p:nvPr/>
          </p:nvPicPr>
          <p:blipFill>
            <a:blip r:embed="rId4"/>
            <a:stretch>
              <a:fillRect/>
            </a:stretch>
          </p:blipFill>
          <p:spPr>
            <a:xfrm>
              <a:off x="4705753" y="2470455"/>
              <a:ext cx="1172532" cy="448468"/>
            </a:xfrm>
            <a:prstGeom prst="rect">
              <a:avLst/>
            </a:prstGeom>
          </p:spPr>
        </p:pic>
      </p:grpSp>
      <p:sp>
        <p:nvSpPr>
          <p:cNvPr id="3" name="TextBox 2">
            <a:extLst>
              <a:ext uri="{FF2B5EF4-FFF2-40B4-BE49-F238E27FC236}">
                <a16:creationId xmlns:a16="http://schemas.microsoft.com/office/drawing/2014/main" id="{9F10F008-0880-7170-9F7F-9D1D9254DEB0}"/>
              </a:ext>
            </a:extLst>
          </p:cNvPr>
          <p:cNvSpPr txBox="1"/>
          <p:nvPr/>
        </p:nvSpPr>
        <p:spPr>
          <a:xfrm>
            <a:off x="10973457" y="6486524"/>
            <a:ext cx="419100" cy="253916"/>
          </a:xfrm>
          <a:prstGeom prst="rect">
            <a:avLst/>
          </a:prstGeom>
          <a:noFill/>
        </p:spPr>
        <p:txBody>
          <a:bodyPr wrap="square">
            <a:spAutoFit/>
          </a:bodyPr>
          <a:lstStyle/>
          <a:p>
            <a:fld id="{2D4104C8-5BC6-4788-BB31-1022DBEA0CFF}" type="slidenum">
              <a:rPr lang="en-US" sz="1050" smtClean="0">
                <a:solidFill>
                  <a:schemeClr val="bg1"/>
                </a:solidFill>
              </a:rPr>
              <a:pPr/>
              <a:t>19</a:t>
            </a:fld>
            <a:endParaRPr lang="en-US" sz="1050" dirty="0"/>
          </a:p>
        </p:txBody>
      </p:sp>
    </p:spTree>
    <p:extLst>
      <p:ext uri="{BB962C8B-B14F-4D97-AF65-F5344CB8AC3E}">
        <p14:creationId xmlns:p14="http://schemas.microsoft.com/office/powerpoint/2010/main" val="1012465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4E56-F0CE-684C-3DEB-01FD953C4E84}"/>
              </a:ext>
            </a:extLst>
          </p:cNvPr>
          <p:cNvSpPr>
            <a:spLocks noGrp="1"/>
          </p:cNvSpPr>
          <p:nvPr>
            <p:ph type="title"/>
          </p:nvPr>
        </p:nvSpPr>
        <p:spPr/>
        <p:txBody>
          <a:bodyPr/>
          <a:lstStyle/>
          <a:p>
            <a:r>
              <a:rPr lang="en-US" dirty="0"/>
              <a:t>Meeting Agenda</a:t>
            </a:r>
          </a:p>
        </p:txBody>
      </p:sp>
      <p:sp>
        <p:nvSpPr>
          <p:cNvPr id="3" name="Content Placeholder 2">
            <a:extLst>
              <a:ext uri="{FF2B5EF4-FFF2-40B4-BE49-F238E27FC236}">
                <a16:creationId xmlns:a16="http://schemas.microsoft.com/office/drawing/2014/main" id="{26D4CFBA-F4B9-82FA-C29D-57D4AF14AC21}"/>
              </a:ext>
            </a:extLst>
          </p:cNvPr>
          <p:cNvSpPr>
            <a:spLocks noGrp="1"/>
          </p:cNvSpPr>
          <p:nvPr>
            <p:ph idx="1"/>
          </p:nvPr>
        </p:nvSpPr>
        <p:spPr/>
        <p:txBody>
          <a:bodyPr vert="horz" lIns="0" tIns="45720" rIns="0" bIns="45720" rtlCol="0" anchor="t">
            <a:normAutofit/>
          </a:bodyPr>
          <a:lstStyle/>
          <a:p>
            <a:pPr marL="457200" indent="-457200">
              <a:buFont typeface="+mj-lt"/>
              <a:buAutoNum type="arabicPeriod"/>
            </a:pPr>
            <a:r>
              <a:rPr lang="en-US" dirty="0"/>
              <a:t>Subgroup on System Stabilization meeting results</a:t>
            </a:r>
          </a:p>
          <a:p>
            <a:pPr marL="457200" indent="-457200">
              <a:buFont typeface="+mj-lt"/>
              <a:buAutoNum type="arabicPeriod"/>
            </a:pPr>
            <a:r>
              <a:rPr lang="en-US" dirty="0"/>
              <a:t>CMMI’s seven priorities for its new multi-state all-payer model</a:t>
            </a:r>
          </a:p>
          <a:p>
            <a:pPr marL="457200" indent="-457200">
              <a:buFont typeface="+mj-lt"/>
              <a:buAutoNum type="arabicPeriod"/>
            </a:pPr>
            <a:r>
              <a:rPr lang="en-US" dirty="0"/>
              <a:t>Draft principles to guide health care reform planning</a:t>
            </a:r>
          </a:p>
          <a:p>
            <a:pPr marL="457200" indent="-457200">
              <a:buFont typeface="+mj-lt"/>
              <a:buAutoNum type="arabicPeriod"/>
            </a:pPr>
            <a:r>
              <a:rPr lang="en-US" dirty="0"/>
              <a:t>Plans for next meeting</a:t>
            </a:r>
          </a:p>
        </p:txBody>
      </p:sp>
      <p:sp>
        <p:nvSpPr>
          <p:cNvPr id="4" name="Slide Number Placeholder 3">
            <a:extLst>
              <a:ext uri="{FF2B5EF4-FFF2-40B4-BE49-F238E27FC236}">
                <a16:creationId xmlns:a16="http://schemas.microsoft.com/office/drawing/2014/main" id="{6B7B4432-9E47-4585-EDEE-D47CA2A9614D}"/>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2</a:t>
            </a:fld>
            <a:endParaRPr lang="en-US" dirty="0"/>
          </a:p>
        </p:txBody>
      </p:sp>
    </p:spTree>
    <p:extLst>
      <p:ext uri="{BB962C8B-B14F-4D97-AF65-F5344CB8AC3E}">
        <p14:creationId xmlns:p14="http://schemas.microsoft.com/office/powerpoint/2010/main" val="3438892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49372" y="548362"/>
            <a:ext cx="9937728" cy="3039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#6. Address the Social Determinants of Health</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1008518" y="6496050"/>
            <a:ext cx="411957" cy="273049"/>
          </a:xfrm>
        </p:spPr>
        <p:txBody>
          <a:bodyPr/>
          <a:lstStyle/>
          <a:p>
            <a:pPr algn="l" defTabSz="457200">
              <a:defRPr/>
            </a:pPr>
            <a:fld id="{B50A04D7-452B-4628-BC5C-774F3290A092}" type="slidenum">
              <a:rPr lang="en-US">
                <a:solidFill>
                  <a:schemeClr val="bg1"/>
                </a:solidFill>
                <a:latin typeface="+mj-lt"/>
              </a:rPr>
              <a:pPr algn="l" defTabSz="457200">
                <a:defRPr/>
              </a:pPr>
              <a:t>20</a:t>
            </a:fld>
            <a:endParaRPr lang="en-US" dirty="0">
              <a:solidFill>
                <a:schemeClr val="bg1"/>
              </a:solidFill>
              <a:latin typeface="+mj-lt"/>
            </a:endParaRPr>
          </a:p>
        </p:txBody>
      </p:sp>
      <p:sp>
        <p:nvSpPr>
          <p:cNvPr id="8" name="Rectangle 7">
            <a:extLst>
              <a:ext uri="{FF2B5EF4-FFF2-40B4-BE49-F238E27FC236}">
                <a16:creationId xmlns:a16="http://schemas.microsoft.com/office/drawing/2014/main" id="{1A2B38E0-5AE6-4D58-8288-FEA0609D05DA}"/>
              </a:ext>
            </a:extLst>
          </p:cNvPr>
          <p:cNvSpPr/>
          <p:nvPr/>
        </p:nvSpPr>
        <p:spPr>
          <a:xfrm>
            <a:off x="1538866" y="1291919"/>
            <a:ext cx="9144000"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a:spcBef>
                <a:spcPts val="0"/>
              </a:spcBef>
              <a:spcAft>
                <a:spcPts val="0"/>
              </a:spcAft>
            </a:pPr>
            <a:r>
              <a:rPr lang="en-US" sz="1800" b="1" dirty="0">
                <a:solidFill>
                  <a:schemeClr val="tx1">
                    <a:lumMod val="75000"/>
                    <a:lumOff val="25000"/>
                  </a:schemeClr>
                </a:solidFill>
                <a:effectLst/>
                <a:latin typeface="+mj-lt"/>
                <a:ea typeface="Times New Roman" panose="02020603050405020304" pitchFamily="18" charset="0"/>
              </a:rPr>
              <a:t>CMS has indicated support for states’ efforts to invest in mental health and substance use disorder services and to intervene on SDOH as part of ongoing health care reform. </a:t>
            </a:r>
            <a:endParaRPr lang="en-US" sz="1800" b="1" dirty="0">
              <a:solidFill>
                <a:schemeClr val="tx1">
                  <a:lumMod val="75000"/>
                  <a:lumOff val="25000"/>
                </a:schemeClr>
              </a:solidFill>
              <a:effectLst/>
              <a:latin typeface="+mj-lt"/>
              <a:ea typeface="Calibri" panose="020F0502020204030204" pitchFamily="34" charset="0"/>
            </a:endParaRPr>
          </a:p>
        </p:txBody>
      </p:sp>
      <p:sp>
        <p:nvSpPr>
          <p:cNvPr id="11" name="Content Placeholder 3">
            <a:extLst>
              <a:ext uri="{FF2B5EF4-FFF2-40B4-BE49-F238E27FC236}">
                <a16:creationId xmlns:a16="http://schemas.microsoft.com/office/drawing/2014/main" id="{FE2BE0EA-72AC-4C31-8847-42206AAFE82F}"/>
              </a:ext>
            </a:extLst>
          </p:cNvPr>
          <p:cNvSpPr txBox="1">
            <a:spLocks/>
          </p:cNvSpPr>
          <p:nvPr/>
        </p:nvSpPr>
        <p:spPr bwMode="auto">
          <a:xfrm>
            <a:off x="1825646" y="2551774"/>
            <a:ext cx="4089018" cy="3757557"/>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is committed to payment models that provide flexibility and incentives for provider organizations to address SDOH.</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Based on current CMMI efforts, this could include options for reinvestment of shared savings, learning collaboratives, or potentially support for organizations that serve to link health care delivery with social services organizations, as is currently being tested in the Accountable Health Communities model.</a:t>
            </a:r>
          </a:p>
          <a:p>
            <a:pPr marL="0" lvl="2" indent="0">
              <a:spcBef>
                <a:spcPts val="0"/>
              </a:spcBef>
              <a:spcAft>
                <a:spcPts val="600"/>
              </a:spcAft>
              <a:buClr>
                <a:prstClr val="black"/>
              </a:buClr>
              <a:buNone/>
              <a:defRPr/>
            </a:pPr>
            <a:endParaRPr lang="en-US" sz="1600" dirty="0">
              <a:solidFill>
                <a:prstClr val="black"/>
              </a:solidFill>
              <a:latin typeface="+mj-lt"/>
            </a:endParaRPr>
          </a:p>
          <a:p>
            <a:pPr marL="0" lvl="2" indent="0">
              <a:spcBef>
                <a:spcPts val="0"/>
              </a:spcBef>
              <a:spcAft>
                <a:spcPts val="600"/>
              </a:spcAft>
              <a:buClr>
                <a:prstClr val="black"/>
              </a:buClr>
              <a:buNone/>
              <a:defRPr/>
            </a:pPr>
            <a:endParaRPr lang="en-US" sz="1600" dirty="0">
              <a:solidFill>
                <a:prstClr val="black"/>
              </a:solidFill>
              <a:latin typeface="+mj-lt"/>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3" name="Content Placeholder 3">
            <a:extLst>
              <a:ext uri="{FF2B5EF4-FFF2-40B4-BE49-F238E27FC236}">
                <a16:creationId xmlns:a16="http://schemas.microsoft.com/office/drawing/2014/main" id="{4EE6AD32-84D9-46D7-858E-096A1A9D0D41}"/>
              </a:ext>
            </a:extLst>
          </p:cNvPr>
          <p:cNvSpPr txBox="1">
            <a:spLocks/>
          </p:cNvSpPr>
          <p:nvPr/>
        </p:nvSpPr>
        <p:spPr bwMode="auto">
          <a:xfrm>
            <a:off x="6325648" y="2561912"/>
            <a:ext cx="4023360" cy="3747726"/>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Vermont’s existing Complex Care Model is a strength that can be built on to address Mental Health, Substance Use Disorder, and Social Determinants of Health.</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is interested in continuing efforts to incorporate SDOH data into risk models to drive global budget formation, TCOC targets and other financial aspects of the model.</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can leverage public-private partnership to strengthen approaches to MH, SUD and SDOH.</a:t>
            </a:r>
          </a:p>
          <a:p>
            <a:pPr marL="0" lvl="2" indent="0">
              <a:spcBef>
                <a:spcPts val="0"/>
              </a:spcBef>
              <a:spcAft>
                <a:spcPts val="600"/>
              </a:spcAft>
              <a:buClr>
                <a:prstClr val="black"/>
              </a:buClr>
              <a:buNone/>
              <a:defRPr/>
            </a:pPr>
            <a:endParaRPr lang="en-US" sz="1600" dirty="0">
              <a:solidFill>
                <a:prstClr val="black"/>
              </a:solidFill>
              <a:highlight>
                <a:srgbClr val="FFFF00"/>
              </a:highlight>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285750" lvl="2" indent="-285750">
              <a:spcBef>
                <a:spcPts val="0"/>
              </a:spcBef>
              <a:spcAft>
                <a:spcPts val="600"/>
              </a:spcAft>
              <a:buClr>
                <a:prstClr val="black"/>
              </a:buClr>
              <a:buFont typeface="Arial" panose="020B0604020202020204" pitchFamily="34" charset="0"/>
              <a:buChar char="•"/>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grpSp>
        <p:nvGrpSpPr>
          <p:cNvPr id="20" name="Group 19">
            <a:extLst>
              <a:ext uri="{FF2B5EF4-FFF2-40B4-BE49-F238E27FC236}">
                <a16:creationId xmlns:a16="http://schemas.microsoft.com/office/drawing/2014/main" id="{4597059D-6E6B-4BC9-BA5B-ADA5888B4CF0}"/>
              </a:ext>
            </a:extLst>
          </p:cNvPr>
          <p:cNvGrpSpPr/>
          <p:nvPr/>
        </p:nvGrpSpPr>
        <p:grpSpPr>
          <a:xfrm>
            <a:off x="1842993" y="2181226"/>
            <a:ext cx="4038842" cy="391097"/>
            <a:chOff x="422186" y="2030216"/>
            <a:chExt cx="4038842" cy="417170"/>
          </a:xfrm>
          <a:solidFill>
            <a:schemeClr val="accent1"/>
          </a:solidFill>
        </p:grpSpPr>
        <p:sp>
          <p:nvSpPr>
            <p:cNvPr id="21" name="TextBox 20">
              <a:extLst>
                <a:ext uri="{FF2B5EF4-FFF2-40B4-BE49-F238E27FC236}">
                  <a16:creationId xmlns:a16="http://schemas.microsoft.com/office/drawing/2014/main" id="{92D3E96D-C4F9-4188-A8A0-640E05ACB29D}"/>
                </a:ext>
              </a:extLst>
            </p:cNvPr>
            <p:cNvSpPr txBox="1"/>
            <p:nvPr/>
          </p:nvSpPr>
          <p:spPr>
            <a:xfrm>
              <a:off x="437668" y="2086262"/>
              <a:ext cx="4023360" cy="361124"/>
            </a:xfrm>
            <a:prstGeom prst="rect">
              <a:avLst/>
            </a:prstGeom>
            <a:grp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CMS Perspective</a:t>
              </a:r>
            </a:p>
          </p:txBody>
        </p:sp>
        <p:pic>
          <p:nvPicPr>
            <p:cNvPr id="22" name="Picture 21">
              <a:extLst>
                <a:ext uri="{FF2B5EF4-FFF2-40B4-BE49-F238E27FC236}">
                  <a16:creationId xmlns:a16="http://schemas.microsoft.com/office/drawing/2014/main" id="{F29A754E-8E77-4DE8-95AE-27C60189F2BE}"/>
                </a:ext>
              </a:extLst>
            </p:cNvPr>
            <p:cNvPicPr>
              <a:picLocks noChangeAspect="1"/>
            </p:cNvPicPr>
            <p:nvPr/>
          </p:nvPicPr>
          <p:blipFill>
            <a:blip r:embed="rId2"/>
            <a:stretch>
              <a:fillRect/>
            </a:stretch>
          </p:blipFill>
          <p:spPr>
            <a:xfrm>
              <a:off x="422186" y="2030216"/>
              <a:ext cx="1124996" cy="417170"/>
            </a:xfrm>
            <a:prstGeom prst="rect">
              <a:avLst/>
            </a:prstGeom>
            <a:grpFill/>
          </p:spPr>
        </p:pic>
      </p:grpSp>
      <p:grpSp>
        <p:nvGrpSpPr>
          <p:cNvPr id="23" name="Group 22">
            <a:extLst>
              <a:ext uri="{FF2B5EF4-FFF2-40B4-BE49-F238E27FC236}">
                <a16:creationId xmlns:a16="http://schemas.microsoft.com/office/drawing/2014/main" id="{A2090160-71A8-494C-97C5-872E77A65CC2}"/>
              </a:ext>
            </a:extLst>
          </p:cNvPr>
          <p:cNvGrpSpPr/>
          <p:nvPr/>
        </p:nvGrpSpPr>
        <p:grpSpPr>
          <a:xfrm>
            <a:off x="6325648" y="2162874"/>
            <a:ext cx="4023360" cy="420756"/>
            <a:chOff x="4705753" y="2144334"/>
            <a:chExt cx="4005279" cy="448468"/>
          </a:xfrm>
        </p:grpSpPr>
        <p:sp>
          <p:nvSpPr>
            <p:cNvPr id="24" name="TextBox 23">
              <a:extLst>
                <a:ext uri="{FF2B5EF4-FFF2-40B4-BE49-F238E27FC236}">
                  <a16:creationId xmlns:a16="http://schemas.microsoft.com/office/drawing/2014/main" id="{EC6952F3-1D8E-485D-9EC3-943E859A18BF}"/>
                </a:ext>
              </a:extLst>
            </p:cNvPr>
            <p:cNvSpPr txBox="1"/>
            <p:nvPr/>
          </p:nvSpPr>
          <p:spPr>
            <a:xfrm>
              <a:off x="4705753" y="2210961"/>
              <a:ext cx="4005279" cy="360852"/>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solidFill>
                    <a:schemeClr val="bg1"/>
                  </a:solidFill>
                  <a:latin typeface="+mj-lt"/>
                </a:rPr>
                <a:t>Considerations</a:t>
              </a:r>
            </a:p>
          </p:txBody>
        </p:sp>
        <p:pic>
          <p:nvPicPr>
            <p:cNvPr id="25" name="Picture 24">
              <a:extLst>
                <a:ext uri="{FF2B5EF4-FFF2-40B4-BE49-F238E27FC236}">
                  <a16:creationId xmlns:a16="http://schemas.microsoft.com/office/drawing/2014/main" id="{7AF5403C-458D-403C-88F5-C2624FACDFD6}"/>
                </a:ext>
              </a:extLst>
            </p:cNvPr>
            <p:cNvPicPr>
              <a:picLocks noChangeAspect="1"/>
            </p:cNvPicPr>
            <p:nvPr/>
          </p:nvPicPr>
          <p:blipFill>
            <a:blip r:embed="rId3"/>
            <a:stretch>
              <a:fillRect/>
            </a:stretch>
          </p:blipFill>
          <p:spPr>
            <a:xfrm>
              <a:off x="4705753" y="2144334"/>
              <a:ext cx="1172532" cy="448468"/>
            </a:xfrm>
            <a:prstGeom prst="rect">
              <a:avLst/>
            </a:prstGeom>
          </p:spPr>
        </p:pic>
      </p:grpSp>
    </p:spTree>
    <p:extLst>
      <p:ext uri="{BB962C8B-B14F-4D97-AF65-F5344CB8AC3E}">
        <p14:creationId xmlns:p14="http://schemas.microsoft.com/office/powerpoint/2010/main" val="896152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111272" y="955186"/>
            <a:ext cx="8857219" cy="4587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#7. Address Health Equity</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1024596" y="6474836"/>
            <a:ext cx="554832" cy="263524"/>
          </a:xfrm>
        </p:spPr>
        <p:txBody>
          <a:bodyPr/>
          <a:lstStyle/>
          <a:p>
            <a:pPr algn="l" defTabSz="457200">
              <a:defRPr/>
            </a:pPr>
            <a:fld id="{B50A04D7-452B-4628-BC5C-774F3290A092}" type="slidenum">
              <a:rPr lang="en-US">
                <a:solidFill>
                  <a:schemeClr val="bg1"/>
                </a:solidFill>
                <a:latin typeface="+mj-lt"/>
              </a:rPr>
              <a:pPr algn="l" defTabSz="457200">
                <a:defRPr/>
              </a:pPr>
              <a:t>21</a:t>
            </a:fld>
            <a:endParaRPr lang="en-US" dirty="0">
              <a:solidFill>
                <a:schemeClr val="bg1"/>
              </a:solidFill>
              <a:latin typeface="+mj-lt"/>
            </a:endParaRPr>
          </a:p>
        </p:txBody>
      </p:sp>
      <p:sp>
        <p:nvSpPr>
          <p:cNvPr id="8" name="Rectangle 7">
            <a:extLst>
              <a:ext uri="{FF2B5EF4-FFF2-40B4-BE49-F238E27FC236}">
                <a16:creationId xmlns:a16="http://schemas.microsoft.com/office/drawing/2014/main" id="{1A2B38E0-5AE6-4D58-8288-FEA0609D05DA}"/>
              </a:ext>
            </a:extLst>
          </p:cNvPr>
          <p:cNvSpPr/>
          <p:nvPr/>
        </p:nvSpPr>
        <p:spPr>
          <a:xfrm>
            <a:off x="1518383" y="1566618"/>
            <a:ext cx="9164483" cy="820239"/>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CMS is looking to incorporate equity into the design of each of its CMMI models. </a:t>
            </a:r>
          </a:p>
        </p:txBody>
      </p:sp>
      <p:sp>
        <p:nvSpPr>
          <p:cNvPr id="11" name="Content Placeholder 3">
            <a:extLst>
              <a:ext uri="{FF2B5EF4-FFF2-40B4-BE49-F238E27FC236}">
                <a16:creationId xmlns:a16="http://schemas.microsoft.com/office/drawing/2014/main" id="{FE2BE0EA-72AC-4C31-8847-42206AAFE82F}"/>
              </a:ext>
            </a:extLst>
          </p:cNvPr>
          <p:cNvSpPr txBox="1">
            <a:spLocks/>
          </p:cNvSpPr>
          <p:nvPr/>
        </p:nvSpPr>
        <p:spPr bwMode="auto">
          <a:xfrm>
            <a:off x="1842993" y="2874655"/>
            <a:ext cx="4023360" cy="3410409"/>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CMS is likely to incorporate into the model:</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Use of “health equity plans”</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Equity-focused weightings in quality measurement</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Increased collection of sociodemographic data as part of model</a:t>
            </a:r>
          </a:p>
          <a:p>
            <a:pPr marL="631825" lvl="3" indent="-285750">
              <a:spcBef>
                <a:spcPts val="0"/>
              </a:spcBef>
              <a:spcAft>
                <a:spcPts val="600"/>
              </a:spcAft>
              <a:buClr>
                <a:prstClr val="black"/>
              </a:buClr>
              <a:buSzPct val="75000"/>
              <a:buFont typeface="Arial" panose="020B0604020202020204" pitchFamily="34" charset="0"/>
              <a:buChar char="•"/>
              <a:defRPr/>
            </a:pPr>
            <a:r>
              <a:rPr lang="en-US" sz="1600" dirty="0">
                <a:solidFill>
                  <a:schemeClr val="tx1">
                    <a:lumMod val="75000"/>
                    <a:lumOff val="25000"/>
                  </a:schemeClr>
                </a:solidFill>
                <a:latin typeface="+mj-lt"/>
              </a:rPr>
              <a:t>Equity-focused measurements as part of independent evaluation</a:t>
            </a:r>
          </a:p>
          <a:p>
            <a:pPr marL="0" lvl="2" indent="0">
              <a:spcBef>
                <a:spcPts val="0"/>
              </a:spcBef>
              <a:spcAft>
                <a:spcPts val="600"/>
              </a:spcAft>
              <a:buClr>
                <a:prstClr val="black"/>
              </a:buClr>
              <a:buNone/>
              <a:defRPr/>
            </a:pPr>
            <a:r>
              <a:rPr lang="en-US" sz="1600" dirty="0">
                <a:solidFill>
                  <a:schemeClr val="tx1">
                    <a:lumMod val="75000"/>
                    <a:lumOff val="25000"/>
                  </a:schemeClr>
                </a:solidFill>
                <a:latin typeface="+mj-lt"/>
              </a:rPr>
              <a:t> (See </a:t>
            </a:r>
            <a:r>
              <a:rPr lang="en-US" sz="1600" dirty="0">
                <a:solidFill>
                  <a:prstClr val="black"/>
                </a:solidFill>
                <a:latin typeface="+mj-lt"/>
                <a:hlinkClick r:id="rId2" invalidUrl="https://www.cms.gov/sites/default/files/2022-04/Health Equity Pillar Fact Sheet_1.pdf"/>
              </a:rPr>
              <a:t>Equity Strategy</a:t>
            </a:r>
            <a:r>
              <a:rPr lang="en-US" sz="1600" dirty="0">
                <a:solidFill>
                  <a:schemeClr val="tx1">
                    <a:lumMod val="75000"/>
                    <a:lumOff val="25000"/>
                  </a:schemeClr>
                </a:solidFill>
                <a:latin typeface="+mj-lt"/>
              </a:rPr>
              <a:t>, 2022).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b="1"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sp>
        <p:nvSpPr>
          <p:cNvPr id="13" name="Content Placeholder 3">
            <a:extLst>
              <a:ext uri="{FF2B5EF4-FFF2-40B4-BE49-F238E27FC236}">
                <a16:creationId xmlns:a16="http://schemas.microsoft.com/office/drawing/2014/main" id="{4EE6AD32-84D9-46D7-858E-096A1A9D0D41}"/>
              </a:ext>
            </a:extLst>
          </p:cNvPr>
          <p:cNvSpPr txBox="1">
            <a:spLocks/>
          </p:cNvSpPr>
          <p:nvPr/>
        </p:nvSpPr>
        <p:spPr bwMode="auto">
          <a:xfrm>
            <a:off x="6325648" y="2874655"/>
            <a:ext cx="3975048" cy="3410410"/>
          </a:xfrm>
          <a:prstGeom prst="rect">
            <a:avLst/>
          </a:prstGeom>
          <a:solidFill>
            <a:schemeClr val="accent1">
              <a:lumMod val="20000"/>
              <a:lumOff val="80000"/>
            </a:schemeClr>
          </a:solidFill>
          <a:ln>
            <a:noFill/>
          </a:ln>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Vermont is currently engaged in improving collection and reporting of health equity data and metrics.</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Pandemic has further highlighted need to address rural inequity.</a:t>
            </a:r>
          </a:p>
          <a:p>
            <a:pPr marL="285750" lvl="2" indent="-285750">
              <a:spcBef>
                <a:spcPts val="0"/>
              </a:spcBef>
              <a:spcAft>
                <a:spcPts val="600"/>
              </a:spcAft>
              <a:buClr>
                <a:prstClr val="black"/>
              </a:buClr>
              <a:buFont typeface="Arial" panose="020B0604020202020204" pitchFamily="34" charset="0"/>
              <a:buChar char="•"/>
              <a:defRPr/>
            </a:pPr>
            <a:r>
              <a:rPr lang="en-US" sz="1600" dirty="0">
                <a:solidFill>
                  <a:schemeClr val="tx1">
                    <a:lumMod val="75000"/>
                    <a:lumOff val="25000"/>
                  </a:schemeClr>
                </a:solidFill>
                <a:latin typeface="+mj-lt"/>
              </a:rPr>
              <a:t>Per Act 167 Vermont will engage with BIPOC, disability, MH, SUD and LGBTQ+ communities to inform model development and approach to CMS.</a:t>
            </a:r>
          </a:p>
          <a:p>
            <a:pPr marL="0" lvl="2" indent="0">
              <a:spcBef>
                <a:spcPts val="0"/>
              </a:spcBef>
              <a:spcAft>
                <a:spcPts val="600"/>
              </a:spcAft>
              <a:buClr>
                <a:prstClr val="black"/>
              </a:buClr>
              <a:buNone/>
              <a:defRPr/>
            </a:pPr>
            <a:endParaRPr lang="en-US" sz="1600" dirty="0">
              <a:solidFill>
                <a:prstClr val="black"/>
              </a:solidFill>
              <a:highlight>
                <a:srgbClr val="FFFF00"/>
              </a:highlight>
              <a:latin typeface="+mj-lt"/>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285750" lvl="2" indent="-285750">
              <a:spcBef>
                <a:spcPts val="0"/>
              </a:spcBef>
              <a:spcAft>
                <a:spcPts val="600"/>
              </a:spcAft>
              <a:buClr>
                <a:prstClr val="black"/>
              </a:buClr>
              <a:buFont typeface="Arial" panose="020B0604020202020204" pitchFamily="34" charset="0"/>
              <a:buChar char="•"/>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r>
              <a:rPr lang="en-US" sz="1600" dirty="0">
                <a:solidFill>
                  <a:prstClr val="black"/>
                </a:solidFill>
                <a:latin typeface="Calibri" panose="020F0502020204030204"/>
              </a:rPr>
              <a:t> </a:t>
            </a: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a:p>
            <a:pPr marL="0" lvl="2" indent="0">
              <a:spcBef>
                <a:spcPts val="0"/>
              </a:spcBef>
              <a:spcAft>
                <a:spcPts val="600"/>
              </a:spcAft>
              <a:buClr>
                <a:prstClr val="black"/>
              </a:buClr>
              <a:buNone/>
              <a:defRPr/>
            </a:pPr>
            <a:endParaRPr lang="en-US" sz="1600" dirty="0">
              <a:solidFill>
                <a:prstClr val="black"/>
              </a:solidFill>
              <a:latin typeface="Calibri" panose="020F0502020204030204"/>
            </a:endParaRPr>
          </a:p>
        </p:txBody>
      </p:sp>
      <p:grpSp>
        <p:nvGrpSpPr>
          <p:cNvPr id="10" name="Group 9">
            <a:extLst>
              <a:ext uri="{FF2B5EF4-FFF2-40B4-BE49-F238E27FC236}">
                <a16:creationId xmlns:a16="http://schemas.microsoft.com/office/drawing/2014/main" id="{9800D383-441C-43A0-AC0E-320F300C2565}"/>
              </a:ext>
            </a:extLst>
          </p:cNvPr>
          <p:cNvGrpSpPr/>
          <p:nvPr/>
        </p:nvGrpSpPr>
        <p:grpSpPr>
          <a:xfrm>
            <a:off x="1842993" y="2476061"/>
            <a:ext cx="4023360" cy="437705"/>
            <a:chOff x="437668" y="2030652"/>
            <a:chExt cx="4023360" cy="466885"/>
          </a:xfrm>
        </p:grpSpPr>
        <p:sp>
          <p:nvSpPr>
            <p:cNvPr id="15" name="TextBox 14">
              <a:extLst>
                <a:ext uri="{FF2B5EF4-FFF2-40B4-BE49-F238E27FC236}">
                  <a16:creationId xmlns:a16="http://schemas.microsoft.com/office/drawing/2014/main" id="{9E5F6CDB-232E-46E9-B212-BCC9246AFC77}"/>
                </a:ext>
              </a:extLst>
            </p:cNvPr>
            <p:cNvSpPr txBox="1"/>
            <p:nvPr/>
          </p:nvSpPr>
          <p:spPr>
            <a:xfrm>
              <a:off x="437668" y="2086262"/>
              <a:ext cx="4023360" cy="361124"/>
            </a:xfrm>
            <a:prstGeom prst="rect">
              <a:avLst/>
            </a:prstGeom>
            <a:solidFill>
              <a:schemeClr val="accent1"/>
            </a:solidFill>
          </p:spPr>
          <p:txBody>
            <a:bodyPr wrap="square" rtlCol="0" anchor="ctr" anchorCtr="0">
              <a:spAutoFit/>
            </a:bodyPr>
            <a:lstStyle/>
            <a:p>
              <a:pPr algn="ctr" eaLnBrk="0" fontAlgn="base" hangingPunct="0">
                <a:spcBef>
                  <a:spcPct val="0"/>
                </a:spcBef>
                <a:spcAft>
                  <a:spcPct val="0"/>
                </a:spcAft>
                <a:defRPr/>
              </a:pPr>
              <a:r>
                <a:rPr lang="en-US" sz="1600" b="1" kern="0" dirty="0">
                  <a:solidFill>
                    <a:schemeClr val="bg1"/>
                  </a:solidFill>
                  <a:latin typeface="+mj-lt"/>
                </a:rPr>
                <a:t>CMS Perspective</a:t>
              </a:r>
            </a:p>
          </p:txBody>
        </p:sp>
        <p:pic>
          <p:nvPicPr>
            <p:cNvPr id="16" name="Picture 15">
              <a:extLst>
                <a:ext uri="{FF2B5EF4-FFF2-40B4-BE49-F238E27FC236}">
                  <a16:creationId xmlns:a16="http://schemas.microsoft.com/office/drawing/2014/main" id="{EAA1A50B-59F0-400B-B9FD-7EE24BC56958}"/>
                </a:ext>
              </a:extLst>
            </p:cNvPr>
            <p:cNvPicPr>
              <a:picLocks noChangeAspect="1"/>
            </p:cNvPicPr>
            <p:nvPr/>
          </p:nvPicPr>
          <p:blipFill>
            <a:blip r:embed="rId3"/>
            <a:stretch>
              <a:fillRect/>
            </a:stretch>
          </p:blipFill>
          <p:spPr>
            <a:xfrm>
              <a:off x="461732" y="2030652"/>
              <a:ext cx="1085449" cy="466885"/>
            </a:xfrm>
            <a:prstGeom prst="rect">
              <a:avLst/>
            </a:prstGeom>
          </p:spPr>
        </p:pic>
      </p:grpSp>
      <p:grpSp>
        <p:nvGrpSpPr>
          <p:cNvPr id="17" name="Group 16">
            <a:extLst>
              <a:ext uri="{FF2B5EF4-FFF2-40B4-BE49-F238E27FC236}">
                <a16:creationId xmlns:a16="http://schemas.microsoft.com/office/drawing/2014/main" id="{BECA5B8B-5F5C-4072-89A2-95A03DE54C81}"/>
              </a:ext>
            </a:extLst>
          </p:cNvPr>
          <p:cNvGrpSpPr/>
          <p:nvPr/>
        </p:nvGrpSpPr>
        <p:grpSpPr>
          <a:xfrm>
            <a:off x="6325648" y="2484535"/>
            <a:ext cx="3975048" cy="426191"/>
            <a:chOff x="4705753" y="2498521"/>
            <a:chExt cx="3957184" cy="454262"/>
          </a:xfrm>
        </p:grpSpPr>
        <p:sp>
          <p:nvSpPr>
            <p:cNvPr id="18" name="TextBox 17">
              <a:extLst>
                <a:ext uri="{FF2B5EF4-FFF2-40B4-BE49-F238E27FC236}">
                  <a16:creationId xmlns:a16="http://schemas.microsoft.com/office/drawing/2014/main" id="{CB0B06B2-5A53-4C1E-89EB-91BA1D94D66E}"/>
                </a:ext>
              </a:extLst>
            </p:cNvPr>
            <p:cNvSpPr txBox="1"/>
            <p:nvPr/>
          </p:nvSpPr>
          <p:spPr>
            <a:xfrm>
              <a:off x="4705753" y="2591930"/>
              <a:ext cx="3957184" cy="360853"/>
            </a:xfrm>
            <a:prstGeom prst="rect">
              <a:avLst/>
            </a:prstGeom>
            <a:solidFill>
              <a:schemeClr val="accent1"/>
            </a:solidFill>
          </p:spPr>
          <p:txBody>
            <a:bodyPr wrap="square" rtlCol="0">
              <a:spAutoFit/>
            </a:bodyPr>
            <a:lstStyle/>
            <a:p>
              <a:pPr algn="ctr" eaLnBrk="0" fontAlgn="base" hangingPunct="0">
                <a:spcBef>
                  <a:spcPct val="0"/>
                </a:spcBef>
                <a:spcAft>
                  <a:spcPct val="0"/>
                </a:spcAft>
                <a:defRPr/>
              </a:pPr>
              <a:r>
                <a:rPr lang="en-US" sz="1600" b="1" kern="0" dirty="0">
                  <a:solidFill>
                    <a:schemeClr val="bg1"/>
                  </a:solidFill>
                  <a:latin typeface="+mj-lt"/>
                </a:rPr>
                <a:t>Considerations</a:t>
              </a:r>
            </a:p>
          </p:txBody>
        </p:sp>
        <p:pic>
          <p:nvPicPr>
            <p:cNvPr id="19" name="Picture 18">
              <a:extLst>
                <a:ext uri="{FF2B5EF4-FFF2-40B4-BE49-F238E27FC236}">
                  <a16:creationId xmlns:a16="http://schemas.microsoft.com/office/drawing/2014/main" id="{70CBA01F-B2B1-4D81-B606-DBBB28401612}"/>
                </a:ext>
              </a:extLst>
            </p:cNvPr>
            <p:cNvPicPr>
              <a:picLocks noChangeAspect="1"/>
            </p:cNvPicPr>
            <p:nvPr/>
          </p:nvPicPr>
          <p:blipFill>
            <a:blip r:embed="rId4"/>
            <a:stretch>
              <a:fillRect/>
            </a:stretch>
          </p:blipFill>
          <p:spPr>
            <a:xfrm>
              <a:off x="4705753" y="2498521"/>
              <a:ext cx="1172532" cy="448468"/>
            </a:xfrm>
            <a:prstGeom prst="rect">
              <a:avLst/>
            </a:prstGeom>
          </p:spPr>
        </p:pic>
      </p:grpSp>
    </p:spTree>
    <p:extLst>
      <p:ext uri="{BB962C8B-B14F-4D97-AF65-F5344CB8AC3E}">
        <p14:creationId xmlns:p14="http://schemas.microsoft.com/office/powerpoint/2010/main" val="2055713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61AB763-9B44-4D34-A208-07E08A714CDF}"/>
              </a:ext>
            </a:extLst>
          </p:cNvPr>
          <p:cNvSpPr txBox="1">
            <a:spLocks/>
          </p:cNvSpPr>
          <p:nvPr/>
        </p:nvSpPr>
        <p:spPr>
          <a:xfrm>
            <a:off x="1021720" y="1125487"/>
            <a:ext cx="8438316" cy="5318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4800" dirty="0">
                <a:solidFill>
                  <a:schemeClr val="tx1">
                    <a:lumMod val="75000"/>
                    <a:lumOff val="25000"/>
                  </a:schemeClr>
                </a:solidFill>
              </a:rPr>
              <a:t>Discussion Questions</a:t>
            </a:r>
          </a:p>
        </p:txBody>
      </p:sp>
      <p:sp>
        <p:nvSpPr>
          <p:cNvPr id="21" name="Content Placeholder 3">
            <a:extLst>
              <a:ext uri="{FF2B5EF4-FFF2-40B4-BE49-F238E27FC236}">
                <a16:creationId xmlns:a16="http://schemas.microsoft.com/office/drawing/2014/main" id="{0413B663-9DF8-4433-9AF1-BE4B3370BD80}"/>
              </a:ext>
            </a:extLst>
          </p:cNvPr>
          <p:cNvSpPr txBox="1">
            <a:spLocks/>
          </p:cNvSpPr>
          <p:nvPr/>
        </p:nvSpPr>
        <p:spPr bwMode="auto">
          <a:xfrm>
            <a:off x="1109648" y="1955585"/>
            <a:ext cx="9972704"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spcAft>
                <a:spcPts val="1800"/>
              </a:spcAft>
              <a:buClr>
                <a:prstClr val="black"/>
              </a:buClr>
              <a:buFont typeface="Wingdings" panose="05000000000000000000" pitchFamily="2" charset="2"/>
              <a:buChar char="§"/>
              <a:defRPr/>
            </a:pPr>
            <a:r>
              <a:rPr lang="en-US" sz="2000" dirty="0">
                <a:solidFill>
                  <a:prstClr val="black"/>
                </a:solidFill>
                <a:latin typeface="+mj-lt"/>
              </a:rPr>
              <a:t>What are the Work Group’s reactions to CMMI’s stated priorities for the next state model?</a:t>
            </a:r>
          </a:p>
          <a:p>
            <a:pPr marL="285750" lvl="2" indent="-285750">
              <a:spcBef>
                <a:spcPts val="0"/>
              </a:spcBef>
              <a:spcAft>
                <a:spcPts val="600"/>
              </a:spcAft>
              <a:buClr>
                <a:prstClr val="black"/>
              </a:buClr>
              <a:buFont typeface="Wingdings" panose="05000000000000000000" pitchFamily="2" charset="2"/>
              <a:buChar char="§"/>
              <a:defRPr/>
            </a:pPr>
            <a:r>
              <a:rPr lang="en-US" sz="2000" dirty="0">
                <a:solidFill>
                  <a:prstClr val="black"/>
                </a:solidFill>
                <a:latin typeface="+mj-lt"/>
              </a:rPr>
              <a:t>What are the highest priorities for Vermont to seek to influence in design conversations with CMMI?</a:t>
            </a:r>
          </a:p>
          <a:p>
            <a:pPr marL="346075" lvl="3" indent="0">
              <a:spcBef>
                <a:spcPts val="0"/>
              </a:spcBef>
              <a:spcAft>
                <a:spcPts val="600"/>
              </a:spcAft>
              <a:buClr>
                <a:prstClr val="black"/>
              </a:buClr>
              <a:buSzPct val="75000"/>
              <a:buNone/>
              <a:defRPr/>
            </a:pPr>
            <a:endParaRPr lang="en-US" sz="2000" dirty="0">
              <a:solidFill>
                <a:prstClr val="black"/>
              </a:solidFill>
              <a:latin typeface="Calibri" panose="020F0502020204030204"/>
            </a:endParaRPr>
          </a:p>
        </p:txBody>
      </p:sp>
      <p:sp>
        <p:nvSpPr>
          <p:cNvPr id="25" name="Slide Number Placeholder 3">
            <a:extLst>
              <a:ext uri="{FF2B5EF4-FFF2-40B4-BE49-F238E27FC236}">
                <a16:creationId xmlns:a16="http://schemas.microsoft.com/office/drawing/2014/main" id="{E17DAFB8-9CC4-4411-A484-D1FD30696B15}"/>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solidFill>
                <a:latin typeface="+mj-lt"/>
              </a:rPr>
              <a:pPr algn="l" defTabSz="457200">
                <a:defRPr/>
              </a:pPr>
              <a:t>22</a:t>
            </a:fld>
            <a:endParaRPr lang="en-US" dirty="0">
              <a:solidFill>
                <a:schemeClr val="bg1"/>
              </a:solidFill>
              <a:latin typeface="+mj-lt"/>
            </a:endParaRPr>
          </a:p>
        </p:txBody>
      </p:sp>
    </p:spTree>
    <p:extLst>
      <p:ext uri="{BB962C8B-B14F-4D97-AF65-F5344CB8AC3E}">
        <p14:creationId xmlns:p14="http://schemas.microsoft.com/office/powerpoint/2010/main" val="2646836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073172" y="763442"/>
            <a:ext cx="8857219" cy="6302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800" b="0" dirty="0">
                <a:solidFill>
                  <a:schemeClr val="tx1">
                    <a:lumMod val="75000"/>
                    <a:lumOff val="25000"/>
                  </a:schemeClr>
                </a:solidFill>
                <a:latin typeface="+mj-lt"/>
              </a:rPr>
              <a:t>Proposed Timeline and Next Steps</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0968616" y="6475729"/>
            <a:ext cx="394709" cy="344489"/>
          </a:xfrm>
        </p:spPr>
        <p:txBody>
          <a:bodyPr/>
          <a:lstStyle/>
          <a:p>
            <a:pPr algn="l" defTabSz="457200">
              <a:defRPr/>
            </a:pPr>
            <a:fld id="{B50A04D7-452B-4628-BC5C-774F3290A092}" type="slidenum">
              <a:rPr lang="en-US" sz="1200">
                <a:solidFill>
                  <a:schemeClr val="bg1"/>
                </a:solidFill>
                <a:latin typeface="Calibri" panose="020F0502020204030204"/>
              </a:rPr>
              <a:pPr algn="l" defTabSz="457200">
                <a:defRPr/>
              </a:pPr>
              <a:t>23</a:t>
            </a:fld>
            <a:endParaRPr lang="en-US" sz="1200" dirty="0">
              <a:solidFill>
                <a:schemeClr val="bg1"/>
              </a:solidFill>
              <a:latin typeface="Calibri" panose="020F0502020204030204"/>
            </a:endParaRPr>
          </a:p>
        </p:txBody>
      </p:sp>
      <p:sp>
        <p:nvSpPr>
          <p:cNvPr id="2" name="Rectangle 1">
            <a:extLst>
              <a:ext uri="{FF2B5EF4-FFF2-40B4-BE49-F238E27FC236}">
                <a16:creationId xmlns:a16="http://schemas.microsoft.com/office/drawing/2014/main" id="{0355C557-F789-4F15-8E0D-9A3CF7660DED}"/>
              </a:ext>
            </a:extLst>
          </p:cNvPr>
          <p:cNvSpPr/>
          <p:nvPr/>
        </p:nvSpPr>
        <p:spPr>
          <a:xfrm>
            <a:off x="1878181" y="1781175"/>
            <a:ext cx="8752147" cy="1185865"/>
          </a:xfrm>
          <a:prstGeom prst="rect">
            <a:avLst/>
          </a:prstGeom>
          <a:solidFill>
            <a:schemeClr val="accent1">
              <a:lumMod val="20000"/>
              <a:lumOff val="80000"/>
            </a:schemeClr>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Over the next several weeks, the Health Care Reform Work Group will discuss Vermont’s vision for APM 2.0 and how it fits with CMMI’s priorities. Meeting topics may change depending on Work Group discussions.</a:t>
            </a:r>
          </a:p>
        </p:txBody>
      </p:sp>
      <p:graphicFrame>
        <p:nvGraphicFramePr>
          <p:cNvPr id="3" name="Table 3">
            <a:extLst>
              <a:ext uri="{FF2B5EF4-FFF2-40B4-BE49-F238E27FC236}">
                <a16:creationId xmlns:a16="http://schemas.microsoft.com/office/drawing/2014/main" id="{D9876BEE-7F8E-41E8-A251-376B62A4BF8C}"/>
              </a:ext>
            </a:extLst>
          </p:cNvPr>
          <p:cNvGraphicFramePr>
            <a:graphicFrameLocks noGrp="1"/>
          </p:cNvGraphicFramePr>
          <p:nvPr>
            <p:extLst>
              <p:ext uri="{D42A27DB-BD31-4B8C-83A1-F6EECF244321}">
                <p14:modId xmlns:p14="http://schemas.microsoft.com/office/powerpoint/2010/main" val="210893440"/>
              </p:ext>
            </p:extLst>
          </p:nvPr>
        </p:nvGraphicFramePr>
        <p:xfrm>
          <a:off x="1878181" y="3111819"/>
          <a:ext cx="8752147" cy="3220720"/>
        </p:xfrm>
        <a:graphic>
          <a:graphicData uri="http://schemas.openxmlformats.org/drawingml/2006/table">
            <a:tbl>
              <a:tblPr firstRow="1" bandRow="1">
                <a:tableStyleId>{5C22544A-7EE6-4342-B048-85BDC9FD1C3A}</a:tableStyleId>
              </a:tblPr>
              <a:tblGrid>
                <a:gridCol w="5126697">
                  <a:extLst>
                    <a:ext uri="{9D8B030D-6E8A-4147-A177-3AD203B41FA5}">
                      <a16:colId xmlns:a16="http://schemas.microsoft.com/office/drawing/2014/main" val="4269088657"/>
                    </a:ext>
                  </a:extLst>
                </a:gridCol>
                <a:gridCol w="3625450">
                  <a:extLst>
                    <a:ext uri="{9D8B030D-6E8A-4147-A177-3AD203B41FA5}">
                      <a16:colId xmlns:a16="http://schemas.microsoft.com/office/drawing/2014/main" val="3198916461"/>
                    </a:ext>
                  </a:extLst>
                </a:gridCol>
              </a:tblGrid>
              <a:tr h="370840">
                <a:tc>
                  <a:txBody>
                    <a:bodyPr/>
                    <a:lstStyle/>
                    <a:p>
                      <a:r>
                        <a:rPr lang="en-US" dirty="0"/>
                        <a:t>Topic </a:t>
                      </a:r>
                      <a:r>
                        <a:rPr lang="en-US" i="1" dirty="0"/>
                        <a:t>(subject to change)</a:t>
                      </a:r>
                      <a:endParaRPr lang="en-US" dirty="0"/>
                    </a:p>
                  </a:txBody>
                  <a:tcPr>
                    <a:solidFill>
                      <a:schemeClr val="accent1"/>
                    </a:solidFill>
                  </a:tcPr>
                </a:tc>
                <a:tc>
                  <a:txBody>
                    <a:bodyPr/>
                    <a:lstStyle/>
                    <a:p>
                      <a:r>
                        <a:rPr lang="en-US" dirty="0"/>
                        <a:t>Date</a:t>
                      </a:r>
                    </a:p>
                  </a:txBody>
                  <a:tcPr>
                    <a:solidFill>
                      <a:schemeClr val="accent1"/>
                    </a:solidFill>
                  </a:tcPr>
                </a:tc>
                <a:extLst>
                  <a:ext uri="{0D108BD9-81ED-4DB2-BD59-A6C34878D82A}">
                    <a16:rowId xmlns:a16="http://schemas.microsoft.com/office/drawing/2014/main" val="3270067250"/>
                  </a:ext>
                </a:extLst>
              </a:tr>
              <a:tr h="370840">
                <a:tc>
                  <a:txBody>
                    <a:bodyPr/>
                    <a:lstStyle/>
                    <a:p>
                      <a:r>
                        <a:rPr lang="en-US" dirty="0"/>
                        <a:t>Global Budgets (Pt. 1)</a:t>
                      </a:r>
                    </a:p>
                  </a:txBody>
                  <a:tcPr>
                    <a:noFill/>
                  </a:tcPr>
                </a:tc>
                <a:tc>
                  <a:txBody>
                    <a:bodyPr/>
                    <a:lstStyle/>
                    <a:p>
                      <a:r>
                        <a:rPr lang="en-US" dirty="0"/>
                        <a:t>Late August</a:t>
                      </a:r>
                    </a:p>
                  </a:txBody>
                  <a:tcPr>
                    <a:noFill/>
                  </a:tcPr>
                </a:tc>
                <a:extLst>
                  <a:ext uri="{0D108BD9-81ED-4DB2-BD59-A6C34878D82A}">
                    <a16:rowId xmlns:a16="http://schemas.microsoft.com/office/drawing/2014/main" val="3043944195"/>
                  </a:ext>
                </a:extLst>
              </a:tr>
              <a:tr h="370840">
                <a:tc>
                  <a:txBody>
                    <a:bodyPr/>
                    <a:lstStyle/>
                    <a:p>
                      <a:r>
                        <a:rPr lang="en-US" dirty="0"/>
                        <a:t>Global Budgets (Pt. 2), APM 2.0 Principles</a:t>
                      </a:r>
                    </a:p>
                  </a:txBody>
                  <a:tcPr>
                    <a:solidFill>
                      <a:schemeClr val="accent1">
                        <a:lumMod val="20000"/>
                        <a:lumOff val="80000"/>
                      </a:schemeClr>
                    </a:solidFill>
                  </a:tcPr>
                </a:tc>
                <a:tc>
                  <a:txBody>
                    <a:bodyPr/>
                    <a:lstStyle/>
                    <a:p>
                      <a:r>
                        <a:rPr lang="en-US" dirty="0"/>
                        <a:t>Early September</a:t>
                      </a:r>
                    </a:p>
                  </a:txBody>
                  <a:tcPr>
                    <a:solidFill>
                      <a:schemeClr val="accent1">
                        <a:lumMod val="20000"/>
                        <a:lumOff val="80000"/>
                      </a:schemeClr>
                    </a:solidFill>
                  </a:tcPr>
                </a:tc>
                <a:extLst>
                  <a:ext uri="{0D108BD9-81ED-4DB2-BD59-A6C34878D82A}">
                    <a16:rowId xmlns:a16="http://schemas.microsoft.com/office/drawing/2014/main" val="1653494657"/>
                  </a:ext>
                </a:extLst>
              </a:tr>
              <a:tr h="370840">
                <a:tc>
                  <a:txBody>
                    <a:bodyPr/>
                    <a:lstStyle/>
                    <a:p>
                      <a:r>
                        <a:rPr lang="en-US" dirty="0"/>
                        <a:t>Total Cost of Care, All-Payer Participation</a:t>
                      </a:r>
                    </a:p>
                  </a:txBody>
                  <a:tcPr>
                    <a:noFill/>
                  </a:tcPr>
                </a:tc>
                <a:tc>
                  <a:txBody>
                    <a:bodyPr/>
                    <a:lstStyle/>
                    <a:p>
                      <a:r>
                        <a:rPr lang="en-US" dirty="0"/>
                        <a:t>Mid September</a:t>
                      </a:r>
                    </a:p>
                  </a:txBody>
                  <a:tcPr>
                    <a:noFill/>
                  </a:tcPr>
                </a:tc>
                <a:extLst>
                  <a:ext uri="{0D108BD9-81ED-4DB2-BD59-A6C34878D82A}">
                    <a16:rowId xmlns:a16="http://schemas.microsoft.com/office/drawing/2014/main" val="185089459"/>
                  </a:ext>
                </a:extLst>
              </a:tr>
              <a:tr h="247915">
                <a:tc>
                  <a:txBody>
                    <a:bodyPr/>
                    <a:lstStyle/>
                    <a:p>
                      <a:r>
                        <a:rPr lang="en-US" dirty="0"/>
                        <a:t>Minimum Investment in Primary Care</a:t>
                      </a:r>
                    </a:p>
                  </a:txBody>
                  <a:tcPr>
                    <a:solidFill>
                      <a:schemeClr val="accent1">
                        <a:lumMod val="20000"/>
                        <a:lumOff val="80000"/>
                      </a:schemeClr>
                    </a:solidFill>
                  </a:tcPr>
                </a:tc>
                <a:tc>
                  <a:txBody>
                    <a:bodyPr/>
                    <a:lstStyle/>
                    <a:p>
                      <a:r>
                        <a:rPr lang="en-US" dirty="0"/>
                        <a:t>Late September</a:t>
                      </a:r>
                    </a:p>
                  </a:txBody>
                  <a:tcPr>
                    <a:solidFill>
                      <a:schemeClr val="accent1">
                        <a:lumMod val="20000"/>
                        <a:lumOff val="80000"/>
                      </a:schemeClr>
                    </a:solidFill>
                  </a:tcPr>
                </a:tc>
                <a:extLst>
                  <a:ext uri="{0D108BD9-81ED-4DB2-BD59-A6C34878D82A}">
                    <a16:rowId xmlns:a16="http://schemas.microsoft.com/office/drawing/2014/main" val="1943744822"/>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Safety Net Providers</a:t>
                      </a:r>
                    </a:p>
                  </a:txBody>
                  <a:tcPr>
                    <a:noFill/>
                  </a:tcPr>
                </a:tc>
                <a:tc>
                  <a:txBody>
                    <a:bodyPr/>
                    <a:lstStyle/>
                    <a:p>
                      <a:r>
                        <a:rPr lang="en-US" dirty="0"/>
                        <a:t>Late September</a:t>
                      </a:r>
                    </a:p>
                  </a:txBody>
                  <a:tcPr>
                    <a:noFill/>
                  </a:tcPr>
                </a:tc>
                <a:extLst>
                  <a:ext uri="{0D108BD9-81ED-4DB2-BD59-A6C34878D82A}">
                    <a16:rowId xmlns:a16="http://schemas.microsoft.com/office/drawing/2014/main" val="438831633"/>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Social Determinants of Health, Health Equity</a:t>
                      </a:r>
                    </a:p>
                  </a:txBody>
                  <a:tcPr>
                    <a:solidFill>
                      <a:schemeClr val="accent1">
                        <a:lumMod val="20000"/>
                        <a:lumOff val="80000"/>
                      </a:schemeClr>
                    </a:solidFill>
                  </a:tcPr>
                </a:tc>
                <a:tc>
                  <a:txBody>
                    <a:bodyPr/>
                    <a:lstStyle/>
                    <a:p>
                      <a:r>
                        <a:rPr lang="en-US" dirty="0"/>
                        <a:t>Early October</a:t>
                      </a:r>
                    </a:p>
                  </a:txBody>
                  <a:tcPr>
                    <a:solidFill>
                      <a:schemeClr val="accent1">
                        <a:lumMod val="20000"/>
                        <a:lumOff val="80000"/>
                      </a:schemeClr>
                    </a:solidFill>
                  </a:tcPr>
                </a:tc>
                <a:extLst>
                  <a:ext uri="{0D108BD9-81ED-4DB2-BD59-A6C34878D82A}">
                    <a16:rowId xmlns:a16="http://schemas.microsoft.com/office/drawing/2014/main" val="2227111788"/>
                  </a:ext>
                </a:extLst>
              </a:tr>
              <a:tr h="247915">
                <a:tc>
                  <a:txBody>
                    <a:bodyPr/>
                    <a:lstStyle/>
                    <a:p>
                      <a:r>
                        <a:rPr lang="en-US" dirty="0"/>
                        <a:t>TBD</a:t>
                      </a:r>
                    </a:p>
                  </a:txBody>
                  <a:tcPr>
                    <a:noFill/>
                  </a:tcPr>
                </a:tc>
                <a:tc>
                  <a:txBody>
                    <a:bodyPr/>
                    <a:lstStyle/>
                    <a:p>
                      <a:r>
                        <a:rPr lang="en-US" dirty="0"/>
                        <a:t>Mid-October and beyond</a:t>
                      </a:r>
                    </a:p>
                  </a:txBody>
                  <a:tcPr>
                    <a:noFill/>
                  </a:tcPr>
                </a:tc>
                <a:extLst>
                  <a:ext uri="{0D108BD9-81ED-4DB2-BD59-A6C34878D82A}">
                    <a16:rowId xmlns:a16="http://schemas.microsoft.com/office/drawing/2014/main" val="371590406"/>
                  </a:ext>
                </a:extLst>
              </a:tr>
            </a:tbl>
          </a:graphicData>
        </a:graphic>
      </p:graphicFrame>
    </p:spTree>
    <p:extLst>
      <p:ext uri="{BB962C8B-B14F-4D97-AF65-F5344CB8AC3E}">
        <p14:creationId xmlns:p14="http://schemas.microsoft.com/office/powerpoint/2010/main" val="378530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p:txBody>
          <a:bodyPr>
            <a:normAutofit/>
          </a:bodyPr>
          <a:lstStyle/>
          <a:p>
            <a:r>
              <a:rPr lang="en-US" dirty="0"/>
              <a:t>3. Draft Principles to Guide Health Care Reform Planning</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097280" y="1845733"/>
            <a:ext cx="10058400" cy="4507441"/>
          </a:xfrm>
        </p:spPr>
        <p:txBody>
          <a:bodyPr>
            <a:normAutofit fontScale="92500" lnSpcReduction="20000"/>
          </a:bodyPr>
          <a:lstStyle/>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Finance reform and delivery system reform are in service of outcomes.</a:t>
            </a:r>
            <a:endParaRPr lang="en-US" sz="1900" dirty="0">
              <a:effectLst/>
              <a:latin typeface="Montserrat" panose="00000500000000000000" pitchFamily="2" charset="0"/>
              <a:ea typeface="Calibri" panose="020F0502020204030204" pitchFamily="34" charset="0"/>
              <a:cs typeface="Times New Roman" panose="02020603050405020304" pitchFamily="18" charset="0"/>
            </a:endParaRPr>
          </a:p>
          <a:p>
            <a:pPr marL="708660" marR="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Cost containment is multifaceted, and at minimum needs to address quality</a:t>
            </a:r>
            <a:r>
              <a:rPr lang="en-US" sz="1900" dirty="0">
                <a:latin typeface="Montserrat" panose="00000500000000000000" pitchFamily="2" charset="0"/>
                <a:ea typeface="Calibri" panose="020F0502020204030204" pitchFamily="34" charset="0"/>
                <a:cs typeface="Calibri" panose="020F0502020204030204" pitchFamily="34" charset="0"/>
              </a:rPr>
              <a:t>,</a:t>
            </a:r>
            <a:r>
              <a:rPr lang="en-US" sz="1900" dirty="0">
                <a:effectLst/>
                <a:latin typeface="Montserrat" panose="00000500000000000000" pitchFamily="2" charset="0"/>
                <a:ea typeface="Calibri" panose="020F0502020204030204" pitchFamily="34" charset="0"/>
                <a:cs typeface="Calibri" panose="020F0502020204030204" pitchFamily="34" charset="0"/>
              </a:rPr>
              <a:t> efficiency</a:t>
            </a:r>
            <a:r>
              <a:rPr lang="en-US" sz="1900" dirty="0">
                <a:latin typeface="Montserrat" panose="00000500000000000000" pitchFamily="2" charset="0"/>
                <a:ea typeface="Calibri" panose="020F0502020204030204" pitchFamily="34" charset="0"/>
                <a:cs typeface="Calibri" panose="020F0502020204030204" pitchFamily="34" charset="0"/>
              </a:rPr>
              <a:t>,</a:t>
            </a:r>
            <a:r>
              <a:rPr lang="en-US" sz="1900" dirty="0">
                <a:effectLst/>
                <a:latin typeface="Montserrat" panose="00000500000000000000" pitchFamily="2" charset="0"/>
                <a:ea typeface="Calibri" panose="020F0502020204030204" pitchFamily="34" charset="0"/>
                <a:cs typeface="Calibri" panose="020F0502020204030204" pitchFamily="34" charset="0"/>
              </a:rPr>
              <a:t> price, and input costs.</a:t>
            </a:r>
            <a:endParaRPr lang="en-US" sz="1900" dirty="0">
              <a:latin typeface="Montserrat" panose="00000500000000000000" pitchFamily="2"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Any future model should utilize a public-private partnership and governance model</a:t>
            </a:r>
            <a:r>
              <a:rPr lang="en-US" sz="1900" dirty="0">
                <a:latin typeface="Montserrat" panose="00000500000000000000" pitchFamily="2" charset="0"/>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All-payer participation is critical.</a:t>
            </a:r>
            <a:endParaRPr lang="en-US" sz="1900" dirty="0">
              <a:latin typeface="Montserrat" panose="00000500000000000000" pitchFamily="2"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Combine mandatory and voluntary approaches to provider participation.</a:t>
            </a: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Focus on all care delivered in Vermont rather than care delivered to Vermonters, i.e., not an attribution-based focus.</a:t>
            </a: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Key components to support reform are delivery system changes, data analytics, and practice transformation/innovation.</a:t>
            </a: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Support care integration across the continuum through payment innovation, data, support for transformation/innovation, and regulation.</a:t>
            </a:r>
          </a:p>
          <a:p>
            <a:pPr marL="342900" marR="0" lvl="0" indent="-342900">
              <a:spcBef>
                <a:spcPts val="0"/>
              </a:spcBef>
              <a:spcAft>
                <a:spcPts val="0"/>
              </a:spcAft>
              <a:buFont typeface="+mj-lt"/>
              <a:buAutoNum type="arabicPeriod"/>
            </a:pPr>
            <a:endParaRPr lang="en-US" sz="1900" dirty="0">
              <a:effectLst/>
              <a:latin typeface="Montserrat" panose="00000500000000000000" pitchFamily="2"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1900" dirty="0">
                <a:effectLst/>
                <a:latin typeface="Montserrat" panose="00000500000000000000" pitchFamily="2" charset="0"/>
                <a:ea typeface="Calibri" panose="020F0502020204030204" pitchFamily="34" charset="0"/>
                <a:cs typeface="Calibri" panose="020F0502020204030204" pitchFamily="34" charset="0"/>
              </a:rPr>
              <a:t>Advance a Learning Health System with intentional and practice-focused support for transformation.</a:t>
            </a:r>
            <a:endParaRPr lang="en-US" sz="1900" dirty="0">
              <a:effectLst/>
              <a:latin typeface="Montserrat" panose="00000500000000000000" pitchFamily="2" charset="0"/>
              <a:ea typeface="Calibri" panose="020F0502020204030204" pitchFamily="34" charset="0"/>
              <a:cs typeface="Times New Roman" panose="02020603050405020304" pitchFamily="18" charset="0"/>
            </a:endParaRPr>
          </a:p>
          <a:p>
            <a:pPr marL="201168" lvl="1" indent="0">
              <a:buNone/>
            </a:pPr>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10968616" y="6475729"/>
            <a:ext cx="394709" cy="344489"/>
          </a:xfrm>
        </p:spPr>
        <p:txBody>
          <a:bodyPr/>
          <a:lstStyle/>
          <a:p>
            <a:pPr algn="l" defTabSz="457200">
              <a:defRPr/>
            </a:pPr>
            <a:fld id="{B50A04D7-452B-4628-BC5C-774F3290A092}" type="slidenum">
              <a:rPr lang="en-US" sz="1200">
                <a:solidFill>
                  <a:schemeClr val="bg1"/>
                </a:solidFill>
                <a:latin typeface="Calibri" panose="020F0502020204030204"/>
              </a:rPr>
              <a:pPr algn="l" defTabSz="457200">
                <a:defRPr/>
              </a:pPr>
              <a:t>24</a:t>
            </a:fld>
            <a:endParaRPr lang="en-US" sz="1200" dirty="0">
              <a:solidFill>
                <a:schemeClr val="bg1"/>
              </a:solidFill>
              <a:latin typeface="Calibri" panose="020F0502020204030204"/>
            </a:endParaRPr>
          </a:p>
        </p:txBody>
      </p:sp>
    </p:spTree>
    <p:extLst>
      <p:ext uri="{BB962C8B-B14F-4D97-AF65-F5344CB8AC3E}">
        <p14:creationId xmlns:p14="http://schemas.microsoft.com/office/powerpoint/2010/main" val="112759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1000"/>
                                        <p:tgtEl>
                                          <p:spTgt spid="3">
                                            <p:txEl>
                                              <p:pRg st="8" end="8"/>
                                            </p:txEl>
                                          </p:spTgt>
                                        </p:tgtEl>
                                      </p:cBhvr>
                                    </p:animEffect>
                                    <p:anim calcmode="lin" valueType="num">
                                      <p:cBhvr>
                                        <p:cTn id="3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1000"/>
                                        <p:tgtEl>
                                          <p:spTgt spid="3">
                                            <p:txEl>
                                              <p:pRg st="10" end="10"/>
                                            </p:txEl>
                                          </p:spTgt>
                                        </p:tgtEl>
                                      </p:cBhvr>
                                    </p:animEffect>
                                    <p:anim calcmode="lin" valueType="num">
                                      <p:cBhvr>
                                        <p:cTn id="3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fade">
                                      <p:cBhvr>
                                        <p:cTn id="41" dur="1000"/>
                                        <p:tgtEl>
                                          <p:spTgt spid="3">
                                            <p:txEl>
                                              <p:pRg st="12" end="12"/>
                                            </p:txEl>
                                          </p:spTgt>
                                        </p:tgtEl>
                                      </p:cBhvr>
                                    </p:animEffect>
                                    <p:anim calcmode="lin" valueType="num">
                                      <p:cBhvr>
                                        <p:cTn id="4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1000"/>
                                        <p:tgtEl>
                                          <p:spTgt spid="3">
                                            <p:txEl>
                                              <p:pRg st="14" end="14"/>
                                            </p:txEl>
                                          </p:spTgt>
                                        </p:tgtEl>
                                      </p:cBhvr>
                                    </p:animEffect>
                                    <p:anim calcmode="lin" valueType="num">
                                      <p:cBhvr>
                                        <p:cTn id="47"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Effect transition="in" filter="fade">
                                      <p:cBhvr>
                                        <p:cTn id="51" dur="1000"/>
                                        <p:tgtEl>
                                          <p:spTgt spid="3">
                                            <p:txEl>
                                              <p:pRg st="16" end="16"/>
                                            </p:txEl>
                                          </p:spTgt>
                                        </p:tgtEl>
                                      </p:cBhvr>
                                    </p:animEffect>
                                    <p:anim calcmode="lin" valueType="num">
                                      <p:cBhvr>
                                        <p:cTn id="52"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03E9-FD24-56E5-2E70-BA464DF9D0DA}"/>
              </a:ext>
            </a:extLst>
          </p:cNvPr>
          <p:cNvSpPr>
            <a:spLocks noGrp="1"/>
          </p:cNvSpPr>
          <p:nvPr>
            <p:ph type="title"/>
          </p:nvPr>
        </p:nvSpPr>
        <p:spPr/>
        <p:txBody>
          <a:bodyPr/>
          <a:lstStyle/>
          <a:p>
            <a:r>
              <a:rPr lang="en-US" dirty="0"/>
              <a:t>Wrap-up and Next Meeting</a:t>
            </a:r>
          </a:p>
        </p:txBody>
      </p:sp>
      <p:sp>
        <p:nvSpPr>
          <p:cNvPr id="3" name="Content Placeholder 2">
            <a:extLst>
              <a:ext uri="{FF2B5EF4-FFF2-40B4-BE49-F238E27FC236}">
                <a16:creationId xmlns:a16="http://schemas.microsoft.com/office/drawing/2014/main" id="{303E573A-E544-D6D1-D411-0B50A72C6AB1}"/>
              </a:ext>
            </a:extLst>
          </p:cNvPr>
          <p:cNvSpPr>
            <a:spLocks noGrp="1"/>
          </p:cNvSpPr>
          <p:nvPr>
            <p:ph idx="1"/>
          </p:nvPr>
        </p:nvSpPr>
        <p:spPr/>
        <p:txBody>
          <a:bodyPr/>
          <a:lstStyle/>
          <a:p>
            <a:pPr marL="0" indent="0">
              <a:buNone/>
            </a:pPr>
            <a:r>
              <a:rPr lang="en-US" dirty="0"/>
              <a:t>The next Work Group meeting is scheduled for Tuesday </a:t>
            </a:r>
            <a:r>
              <a:rPr lang="en-US" b="1" dirty="0"/>
              <a:t>August 30</a:t>
            </a:r>
            <a:r>
              <a:rPr lang="en-US" b="1" baseline="30000" dirty="0"/>
              <a:t>th</a:t>
            </a:r>
            <a:r>
              <a:rPr lang="en-US" b="1" dirty="0"/>
              <a:t> </a:t>
            </a:r>
            <a:r>
              <a:rPr lang="en-US" dirty="0"/>
              <a:t>from 9-10:30am.</a:t>
            </a:r>
          </a:p>
          <a:p>
            <a:pPr marL="0" indent="0">
              <a:buNone/>
            </a:pPr>
            <a:r>
              <a:rPr lang="en-US" dirty="0"/>
              <a:t>Please review the draft principles and submit written comment to Chris (</a:t>
            </a:r>
            <a:r>
              <a:rPr lang="en-US" dirty="0">
                <a:solidFill>
                  <a:srgbClr val="28446D"/>
                </a:solidFill>
                <a:effectLst/>
                <a:ea typeface="Calibri" panose="020F0502020204030204" pitchFamily="34" charset="0"/>
                <a:hlinkClick r:id="rId2"/>
              </a:rPr>
              <a:t>cromero@bailit-health.com</a:t>
            </a:r>
            <a:r>
              <a:rPr lang="en-US" dirty="0"/>
              <a:t>) by </a:t>
            </a:r>
            <a:r>
              <a:rPr lang="en-US" b="1" dirty="0"/>
              <a:t>September 1</a:t>
            </a:r>
            <a:r>
              <a:rPr lang="en-US" b="1" baseline="30000" dirty="0"/>
              <a:t>st</a:t>
            </a:r>
            <a:r>
              <a:rPr lang="en-US" dirty="0"/>
              <a:t>.  We’ll continue discussion of the principles during the following meeting on </a:t>
            </a:r>
            <a:r>
              <a:rPr lang="en-US" b="1" dirty="0"/>
              <a:t>September 6</a:t>
            </a:r>
            <a:r>
              <a:rPr lang="en-US" b="1" baseline="30000" dirty="0"/>
              <a:t>th</a:t>
            </a:r>
            <a:r>
              <a:rPr lang="en-US" dirty="0"/>
              <a:t>.</a:t>
            </a:r>
          </a:p>
        </p:txBody>
      </p:sp>
      <p:sp>
        <p:nvSpPr>
          <p:cNvPr id="4" name="Slide Number Placeholder 3">
            <a:extLst>
              <a:ext uri="{FF2B5EF4-FFF2-40B4-BE49-F238E27FC236}">
                <a16:creationId xmlns:a16="http://schemas.microsoft.com/office/drawing/2014/main" id="{294A06D5-C242-3A23-F598-2707782C6307}"/>
              </a:ext>
            </a:extLst>
          </p:cNvPr>
          <p:cNvSpPr>
            <a:spLocks noGrp="1"/>
          </p:cNvSpPr>
          <p:nvPr>
            <p:ph type="sldNum" sz="quarter" idx="12"/>
          </p:nvPr>
        </p:nvSpPr>
        <p:spPr>
          <a:xfrm>
            <a:off x="10968616" y="6475729"/>
            <a:ext cx="394709" cy="344489"/>
          </a:xfrm>
        </p:spPr>
        <p:txBody>
          <a:bodyPr/>
          <a:lstStyle/>
          <a:p>
            <a:pPr algn="l" defTabSz="457200">
              <a:defRPr/>
            </a:pPr>
            <a:fld id="{B50A04D7-452B-4628-BC5C-774F3290A092}" type="slidenum">
              <a:rPr lang="en-US" sz="1200">
                <a:solidFill>
                  <a:schemeClr val="bg1"/>
                </a:solidFill>
                <a:latin typeface="Calibri" panose="020F0502020204030204"/>
              </a:rPr>
              <a:pPr algn="l" defTabSz="457200">
                <a:defRPr/>
              </a:pPr>
              <a:t>25</a:t>
            </a:fld>
            <a:endParaRPr lang="en-US" sz="1200" dirty="0">
              <a:solidFill>
                <a:schemeClr val="bg1"/>
              </a:solidFill>
              <a:latin typeface="Calibri" panose="020F0502020204030204"/>
            </a:endParaRPr>
          </a:p>
        </p:txBody>
      </p:sp>
    </p:spTree>
    <p:extLst>
      <p:ext uri="{BB962C8B-B14F-4D97-AF65-F5344CB8AC3E}">
        <p14:creationId xmlns:p14="http://schemas.microsoft.com/office/powerpoint/2010/main" val="367979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F419-B89A-47DE-8C78-47769B6C36F8}"/>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dirty="0"/>
              <a:t>Reminder: Work Streams</a:t>
            </a:r>
          </a:p>
        </p:txBody>
      </p:sp>
      <p:sp>
        <p:nvSpPr>
          <p:cNvPr id="4" name="Content Placeholder 2">
            <a:extLst>
              <a:ext uri="{FF2B5EF4-FFF2-40B4-BE49-F238E27FC236}">
                <a16:creationId xmlns:a16="http://schemas.microsoft.com/office/drawing/2014/main" id="{0764A83D-611B-2921-D2A4-8F66AE21ACF3}"/>
              </a:ext>
            </a:extLst>
          </p:cNvPr>
          <p:cNvSpPr txBox="1">
            <a:spLocks/>
          </p:cNvSpPr>
          <p:nvPr/>
        </p:nvSpPr>
        <p:spPr>
          <a:xfrm>
            <a:off x="1127760" y="5772585"/>
            <a:ext cx="10058400" cy="69426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p:txBody>
      </p:sp>
      <p:graphicFrame>
        <p:nvGraphicFramePr>
          <p:cNvPr id="7" name="TextBox 4">
            <a:extLst>
              <a:ext uri="{FF2B5EF4-FFF2-40B4-BE49-F238E27FC236}">
                <a16:creationId xmlns:a16="http://schemas.microsoft.com/office/drawing/2014/main" id="{7E0AB0D9-0106-8150-741A-E3D5675F73DE}"/>
              </a:ext>
            </a:extLst>
          </p:cNvPr>
          <p:cNvGraphicFramePr/>
          <p:nvPr>
            <p:extLst>
              <p:ext uri="{D42A27DB-BD31-4B8C-83A1-F6EECF244321}">
                <p14:modId xmlns:p14="http://schemas.microsoft.com/office/powerpoint/2010/main" val="127779874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170AB81F-BFA7-C2B0-5F14-7040659E4A62}"/>
              </a:ext>
            </a:extLst>
          </p:cNvPr>
          <p:cNvSpPr txBox="1"/>
          <p:nvPr/>
        </p:nvSpPr>
        <p:spPr>
          <a:xfrm>
            <a:off x="180975" y="5264606"/>
            <a:ext cx="2371725" cy="523220"/>
          </a:xfrm>
          <a:prstGeom prst="rect">
            <a:avLst/>
          </a:prstGeom>
          <a:noFill/>
        </p:spPr>
        <p:txBody>
          <a:bodyPr wrap="square" rtlCol="0">
            <a:spAutoFit/>
          </a:bodyPr>
          <a:lstStyle/>
          <a:p>
            <a:r>
              <a:rPr lang="en-US" sz="1400" dirty="0"/>
              <a:t>focus of the recent Subgroup meetings</a:t>
            </a:r>
          </a:p>
        </p:txBody>
      </p:sp>
      <p:cxnSp>
        <p:nvCxnSpPr>
          <p:cNvPr id="6" name="Straight Arrow Connector 5">
            <a:extLst>
              <a:ext uri="{FF2B5EF4-FFF2-40B4-BE49-F238E27FC236}">
                <a16:creationId xmlns:a16="http://schemas.microsoft.com/office/drawing/2014/main" id="{AD202113-9897-0ECD-F6F1-0FF1F45D7895}"/>
              </a:ext>
            </a:extLst>
          </p:cNvPr>
          <p:cNvCxnSpPr>
            <a:cxnSpLocks/>
          </p:cNvCxnSpPr>
          <p:nvPr/>
        </p:nvCxnSpPr>
        <p:spPr>
          <a:xfrm flipV="1">
            <a:off x="1127760" y="4943475"/>
            <a:ext cx="377190" cy="3211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Slide Number Placeholder 3">
            <a:extLst>
              <a:ext uri="{FF2B5EF4-FFF2-40B4-BE49-F238E27FC236}">
                <a16:creationId xmlns:a16="http://schemas.microsoft.com/office/drawing/2014/main" id="{EA0705E0-0DE6-B206-D00C-7B64B1960933}"/>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3</a:t>
            </a:fld>
            <a:endParaRPr lang="en-US" dirty="0"/>
          </a:p>
        </p:txBody>
      </p:sp>
    </p:spTree>
    <p:extLst>
      <p:ext uri="{BB962C8B-B14F-4D97-AF65-F5344CB8AC3E}">
        <p14:creationId xmlns:p14="http://schemas.microsoft.com/office/powerpoint/2010/main" val="240356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p:txBody>
          <a:bodyPr/>
          <a:lstStyle/>
          <a:p>
            <a:r>
              <a:rPr lang="en-US" dirty="0"/>
              <a:t>1. Subgroup on System Stabilization Meeting Results</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p:txBody>
          <a:bodyPr/>
          <a:lstStyle/>
          <a:p>
            <a:pPr>
              <a:spcAft>
                <a:spcPts val="1200"/>
              </a:spcAft>
            </a:pPr>
            <a:r>
              <a:rPr lang="en-US" dirty="0"/>
              <a:t>The Subgroup met six times between July 15</a:t>
            </a:r>
            <a:r>
              <a:rPr lang="en-US" baseline="30000" dirty="0"/>
              <a:t>th</a:t>
            </a:r>
            <a:r>
              <a:rPr lang="en-US" dirty="0"/>
              <a:t> and August 21</a:t>
            </a:r>
            <a:r>
              <a:rPr lang="en-US" baseline="30000" dirty="0"/>
              <a:t>st</a:t>
            </a:r>
            <a:r>
              <a:rPr lang="en-US" dirty="0"/>
              <a:t>.  Using the input generated by this work group as a launching point, it focused on short-term actions (i.e., to be taken within 6-18 months) that will improve system stability.</a:t>
            </a:r>
          </a:p>
          <a:p>
            <a:pPr>
              <a:spcAft>
                <a:spcPts val="600"/>
              </a:spcAft>
            </a:pPr>
            <a:r>
              <a:rPr lang="en-US" dirty="0"/>
              <a:t>In the end, the Subgroup made recommendations across four categories:</a:t>
            </a:r>
          </a:p>
          <a:p>
            <a:pPr lvl="1">
              <a:buFont typeface="Wingdings" panose="05000000000000000000" pitchFamily="2" charset="2"/>
              <a:buChar char="§"/>
            </a:pPr>
            <a:r>
              <a:rPr lang="en-US" dirty="0"/>
              <a:t>Workforce </a:t>
            </a:r>
          </a:p>
          <a:p>
            <a:pPr lvl="1">
              <a:buFont typeface="Wingdings" panose="05000000000000000000" pitchFamily="2" charset="2"/>
              <a:buChar char="§"/>
            </a:pPr>
            <a:r>
              <a:rPr lang="en-US" dirty="0"/>
              <a:t>Regulation</a:t>
            </a:r>
          </a:p>
          <a:p>
            <a:pPr lvl="1">
              <a:buFont typeface="Wingdings" panose="05000000000000000000" pitchFamily="2" charset="2"/>
              <a:buChar char="§"/>
            </a:pPr>
            <a:r>
              <a:rPr lang="en-US" dirty="0"/>
              <a:t>System Flow</a:t>
            </a:r>
          </a:p>
          <a:p>
            <a:pPr lvl="1">
              <a:buFont typeface="Wingdings" panose="05000000000000000000" pitchFamily="2" charset="2"/>
              <a:buChar char="§"/>
            </a:pPr>
            <a:r>
              <a:rPr lang="en-US" dirty="0"/>
              <a:t>Revenue</a:t>
            </a:r>
          </a:p>
          <a:p>
            <a:pPr marL="201168" lvl="1" indent="0">
              <a:buNone/>
            </a:pPr>
            <a:endParaRPr lang="en-US" dirty="0"/>
          </a:p>
        </p:txBody>
      </p:sp>
      <p:sp>
        <p:nvSpPr>
          <p:cNvPr id="4" name="Slide Number Placeholder 3">
            <a:extLst>
              <a:ext uri="{FF2B5EF4-FFF2-40B4-BE49-F238E27FC236}">
                <a16:creationId xmlns:a16="http://schemas.microsoft.com/office/drawing/2014/main" id="{2A947D9C-D268-FB5D-B9F6-970119BB1B90}"/>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4</a:t>
            </a:fld>
            <a:endParaRPr lang="en-US" dirty="0"/>
          </a:p>
        </p:txBody>
      </p:sp>
    </p:spTree>
    <p:extLst>
      <p:ext uri="{BB962C8B-B14F-4D97-AF65-F5344CB8AC3E}">
        <p14:creationId xmlns:p14="http://schemas.microsoft.com/office/powerpoint/2010/main" val="1607316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9" y="286603"/>
            <a:ext cx="10422059" cy="1450757"/>
          </a:xfrm>
        </p:spPr>
        <p:txBody>
          <a:bodyPr>
            <a:normAutofit/>
          </a:bodyPr>
          <a:lstStyle/>
          <a:p>
            <a:r>
              <a:rPr lang="en-US" dirty="0"/>
              <a:t>Subgroup Recommendations: Workforce</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31628" y="1845733"/>
            <a:ext cx="10813312" cy="4614052"/>
          </a:xfrm>
        </p:spPr>
        <p:txBody>
          <a:bodyPr vert="horz" lIns="0" tIns="45720" rIns="0" bIns="45720" rtlCol="0" anchor="t">
            <a:noAutofit/>
          </a:bodyPr>
          <a:lstStyle/>
          <a:p>
            <a:pPr marL="657860" lvl="1" indent="-457200">
              <a:spcAft>
                <a:spcPts val="1200"/>
              </a:spcAft>
              <a:buFont typeface="+mj-lt"/>
              <a:buAutoNum type="arabicPeriod"/>
            </a:pPr>
            <a:r>
              <a:rPr lang="en-US" sz="2000" dirty="0"/>
              <a:t>Use available needs-based dollars remaining in the Workforce Recruitment and Retention Program ($15-26M) in one or more of the following ways: differential pay, retention bonuses, quarterly premium pay bonuses, payments for onboarding new RNs, preceptor payments and financial support for staff to train and move up to LNA, LPN and RN status (the latter if allowed by ARPA). Avoid creating an incentive for “sign-on bonus jumping.” (August 2022)</a:t>
            </a:r>
          </a:p>
          <a:p>
            <a:pPr marL="657860" lvl="1" indent="-457200">
              <a:spcAft>
                <a:spcPts val="800"/>
              </a:spcAft>
              <a:buFont typeface="+mj-lt"/>
              <a:buAutoNum type="arabicPeriod"/>
            </a:pPr>
            <a:r>
              <a:rPr lang="en-US" sz="2000" dirty="0"/>
              <a:t>Continue to implement recommendations of the Workforce Development Committee related to the critical workforce shortages in the health care sector. (Ongoing 2022)</a:t>
            </a:r>
          </a:p>
          <a:p>
            <a:pPr lvl="0"/>
            <a:endParaRPr lang="en-US"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5</a:t>
            </a:fld>
            <a:endParaRPr lang="en-US" dirty="0"/>
          </a:p>
        </p:txBody>
      </p:sp>
    </p:spTree>
    <p:extLst>
      <p:ext uri="{BB962C8B-B14F-4D97-AF65-F5344CB8AC3E}">
        <p14:creationId xmlns:p14="http://schemas.microsoft.com/office/powerpoint/2010/main" val="245078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9" y="286603"/>
            <a:ext cx="10422059" cy="1450757"/>
          </a:xfrm>
        </p:spPr>
        <p:txBody>
          <a:bodyPr>
            <a:normAutofit/>
          </a:bodyPr>
          <a:lstStyle/>
          <a:p>
            <a:r>
              <a:rPr lang="en-US" dirty="0"/>
              <a:t>Subgroup Recommendations:  Regulation</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31628" y="1845733"/>
            <a:ext cx="10813312" cy="4614052"/>
          </a:xfrm>
        </p:spPr>
        <p:txBody>
          <a:bodyPr vert="horz" lIns="0" tIns="45720" rIns="0" bIns="45720" rtlCol="0" anchor="t">
            <a:noAutofit/>
          </a:bodyPr>
          <a:lstStyle/>
          <a:p>
            <a:pPr marL="657860" lvl="1" indent="-457200">
              <a:spcAft>
                <a:spcPts val="1200"/>
              </a:spcAft>
              <a:buFont typeface="+mj-lt"/>
              <a:buAutoNum type="arabicPeriod"/>
            </a:pPr>
            <a:r>
              <a:rPr lang="en-US" sz="2000" dirty="0"/>
              <a:t>Federal: Escalate to CMS and the federal delegation a package of measures to address stability including, Medicare rates for home health, nursing home medical director and primary care providers oversight and current APM limits requests.  Include acknowledgement of the Medicaid “wins” in the 1115 waiver as an example of a successful partnership. </a:t>
            </a:r>
            <a:r>
              <a:rPr lang="en-US" sz="2000" i="1" dirty="0"/>
              <a:t>(</a:t>
            </a:r>
            <a:r>
              <a:rPr lang="en-US" sz="2000" dirty="0"/>
              <a:t>August 2022</a:t>
            </a:r>
            <a:r>
              <a:rPr lang="en-US" sz="2000" i="1" dirty="0"/>
              <a:t>)</a:t>
            </a:r>
            <a:r>
              <a:rPr lang="en-US" sz="2000" dirty="0"/>
              <a:t> </a:t>
            </a:r>
          </a:p>
          <a:p>
            <a:pPr marL="657860" lvl="1" indent="-457200">
              <a:spcAft>
                <a:spcPts val="1200"/>
              </a:spcAft>
              <a:buFont typeface="+mj-lt"/>
              <a:buAutoNum type="arabicPeriod"/>
            </a:pPr>
            <a:r>
              <a:rPr lang="en-US" sz="2000" dirty="0"/>
              <a:t>Federal: Provide public comment on the proposed Medicare rate adjustments for home health. (August 2022)</a:t>
            </a:r>
          </a:p>
          <a:p>
            <a:pPr marL="657860" lvl="1" indent="-457200">
              <a:spcAft>
                <a:spcPts val="800"/>
              </a:spcAft>
              <a:buFont typeface="+mj-lt"/>
              <a:buAutoNum type="arabicPeriod"/>
            </a:pPr>
            <a:r>
              <a:rPr lang="en-US" sz="2000" dirty="0"/>
              <a:t>State: Implement a short-term rational method for targeting services to the highest need individuals within the Choices for Care program. (August 2022)</a:t>
            </a:r>
          </a:p>
          <a:p>
            <a:pPr lvl="0"/>
            <a:endParaRPr lang="en-US"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6</a:t>
            </a:fld>
            <a:endParaRPr lang="en-US" dirty="0"/>
          </a:p>
        </p:txBody>
      </p:sp>
    </p:spTree>
    <p:extLst>
      <p:ext uri="{BB962C8B-B14F-4D97-AF65-F5344CB8AC3E}">
        <p14:creationId xmlns:p14="http://schemas.microsoft.com/office/powerpoint/2010/main" val="290502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9" y="286603"/>
            <a:ext cx="10937066" cy="1450757"/>
          </a:xfrm>
        </p:spPr>
        <p:txBody>
          <a:bodyPr>
            <a:normAutofit/>
          </a:bodyPr>
          <a:lstStyle/>
          <a:p>
            <a:r>
              <a:rPr lang="en-US" dirty="0"/>
              <a:t>Subgroup Recommendations:  System Flow (1 of 3)</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06704" y="1845733"/>
            <a:ext cx="11178591" cy="4614052"/>
          </a:xfrm>
        </p:spPr>
        <p:txBody>
          <a:bodyPr vert="horz" lIns="0" tIns="45720" rIns="0" bIns="45720" rtlCol="0" anchor="t">
            <a:noAutofit/>
          </a:bodyPr>
          <a:lstStyle/>
          <a:p>
            <a:pPr marL="657860" lvl="1" indent="-457200">
              <a:spcAft>
                <a:spcPts val="800"/>
              </a:spcAft>
              <a:buFont typeface="+mj-lt"/>
              <a:buAutoNum type="arabicPeriod"/>
            </a:pPr>
            <a:r>
              <a:rPr lang="en-US" sz="2000" dirty="0"/>
              <a:t>Develop the capacity to provide care for high-acuity sub-acute patients:</a:t>
            </a:r>
          </a:p>
          <a:p>
            <a:pPr marL="840740" lvl="2" indent="-457200">
              <a:spcAft>
                <a:spcPts val="800"/>
              </a:spcAft>
              <a:buFont typeface="+mj-lt"/>
              <a:buAutoNum type="alphaLcParenR"/>
            </a:pPr>
            <a:r>
              <a:rPr lang="en-US" sz="1800" dirty="0"/>
              <a:t>Procure through an RFP, for Medicaid specialized units in long term care (LTC)  and residential facilities,   include an enhanced rate and special worker training to support patients with high acuity mental health, substance use and developmental disability needs. (August 2022)</a:t>
            </a:r>
          </a:p>
          <a:p>
            <a:pPr marL="840740" lvl="2" indent="-457200">
              <a:spcAft>
                <a:spcPts val="800"/>
              </a:spcAft>
              <a:buFont typeface="+mj-lt"/>
              <a:buAutoNum type="alphaLcParenR"/>
            </a:pPr>
            <a:r>
              <a:rPr lang="en-US" sz="1800" dirty="0"/>
              <a:t>Explore feasibility of caring for high acuity patients in hospital-owned long-term care facilities (Woodridge, Helen Porter and UVMHN) including enhanced rates, increased staffing requirements, and streamlined admissions processes. (August 2022)  </a:t>
            </a:r>
          </a:p>
          <a:p>
            <a:pPr marL="840740" lvl="2" indent="-457200">
              <a:spcAft>
                <a:spcPts val="1200"/>
              </a:spcAft>
              <a:buFont typeface="+mj-lt"/>
              <a:buAutoNum type="alphaLcParenR"/>
            </a:pPr>
            <a:r>
              <a:rPr lang="en-US" sz="1800" dirty="0"/>
              <a:t>Recruit a cohort of SNFs to become centers of excellence for serving patients with developmental disabilities,  mental health and substance use treatment needs. (Fall, 2022)</a:t>
            </a:r>
          </a:p>
          <a:p>
            <a:pPr marL="657860" lvl="1" indent="-457200">
              <a:spcAft>
                <a:spcPts val="800"/>
              </a:spcAft>
              <a:buFont typeface="+mj-lt"/>
              <a:buAutoNum type="arabicPeriod"/>
            </a:pPr>
            <a:r>
              <a:rPr lang="en-US" sz="2000" dirty="0"/>
              <a:t>Convene conversations between Designated Agencies, Skilled Nursing Facilities (SNFs), and hospitals to develop processes for crisis response at a local level to avoid Emergency Department utilization. (August 2022)</a:t>
            </a:r>
          </a:p>
          <a:p>
            <a:pPr marL="0" indent="0">
              <a:buNone/>
            </a:pPr>
            <a:endParaRPr lang="en-US" dirty="0"/>
          </a:p>
          <a:p>
            <a:pPr marL="840740" lvl="2" indent="-457200">
              <a:spcAft>
                <a:spcPts val="800"/>
              </a:spcAft>
              <a:buFont typeface="+mj-lt"/>
              <a:buAutoNum type="alphaLcParenR"/>
            </a:pPr>
            <a:endParaRPr lang="en-US"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7</a:t>
            </a:fld>
            <a:endParaRPr lang="en-US" dirty="0"/>
          </a:p>
        </p:txBody>
      </p:sp>
    </p:spTree>
    <p:extLst>
      <p:ext uri="{BB962C8B-B14F-4D97-AF65-F5344CB8AC3E}">
        <p14:creationId xmlns:p14="http://schemas.microsoft.com/office/powerpoint/2010/main" val="226198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8" y="286603"/>
            <a:ext cx="11021149" cy="1450757"/>
          </a:xfrm>
        </p:spPr>
        <p:txBody>
          <a:bodyPr>
            <a:normAutofit/>
          </a:bodyPr>
          <a:lstStyle/>
          <a:p>
            <a:r>
              <a:rPr lang="en-US" dirty="0"/>
              <a:t>Subgroup Recommendations: System Flow (2 of 3)</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06704" y="1920334"/>
            <a:ext cx="11178591" cy="4614052"/>
          </a:xfrm>
        </p:spPr>
        <p:txBody>
          <a:bodyPr vert="horz" lIns="0" tIns="45720" rIns="0" bIns="45720" rtlCol="0" anchor="t">
            <a:noAutofit/>
          </a:bodyPr>
          <a:lstStyle/>
          <a:p>
            <a:pPr marL="657860" lvl="1" indent="-457200">
              <a:spcAft>
                <a:spcPts val="1200"/>
              </a:spcAft>
              <a:buFont typeface="+mj-lt"/>
              <a:buAutoNum type="arabicPeriod" startAt="3"/>
            </a:pPr>
            <a:r>
              <a:rPr lang="en-US" sz="2000" dirty="0"/>
              <a:t>Create statewide approach to SNF Medical Director requirements through the engagement and implementation of a shared capacity and utilization potentially through OneCare. (On-going )</a:t>
            </a:r>
          </a:p>
          <a:p>
            <a:pPr marL="657860" lvl="1" indent="-457200">
              <a:spcAft>
                <a:spcPts val="1200"/>
              </a:spcAft>
              <a:buFont typeface="+mj-lt"/>
              <a:buAutoNum type="arabicPeriod" startAt="3"/>
            </a:pPr>
            <a:r>
              <a:rPr lang="en-US" sz="2000" dirty="0"/>
              <a:t>Clarify a consistent interpretation and application of the statewide use-of-force policy between the Department of Public Safety and DAs to help law enforcement and DA crisis teams  safely and effectively respond to individuals in crisis.  Also clarify a consistent interpretation and application of the statewide use-of-force policy in emergency departments between the Department of Public Safety and hospitals.</a:t>
            </a:r>
          </a:p>
          <a:p>
            <a:pPr marL="657860" lvl="1" indent="-457200">
              <a:spcAft>
                <a:spcPts val="800"/>
              </a:spcAft>
              <a:buFont typeface="+mj-lt"/>
              <a:buAutoNum type="arabicPeriod" startAt="3"/>
            </a:pPr>
            <a:r>
              <a:rPr lang="en-US" sz="2000" dirty="0"/>
              <a:t>Consider a new collaborative care model that offers telehealth “curbside consultations” for long-term care facilities, and train staff in SNFs in de-escalation techniques. </a:t>
            </a:r>
          </a:p>
          <a:p>
            <a:pPr marL="840740" lvl="2" indent="-457200">
              <a:spcAft>
                <a:spcPts val="800"/>
              </a:spcAft>
              <a:buFont typeface="+mj-lt"/>
              <a:buAutoNum type="alphaLcParenR"/>
            </a:pPr>
            <a:endParaRPr lang="en-US" sz="2000"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8</a:t>
            </a:fld>
            <a:endParaRPr lang="en-US" dirty="0"/>
          </a:p>
        </p:txBody>
      </p:sp>
    </p:spTree>
    <p:extLst>
      <p:ext uri="{BB962C8B-B14F-4D97-AF65-F5344CB8AC3E}">
        <p14:creationId xmlns:p14="http://schemas.microsoft.com/office/powerpoint/2010/main" val="66594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1BC7-9ED4-870B-8F09-6FAC9959D2BE}"/>
              </a:ext>
            </a:extLst>
          </p:cNvPr>
          <p:cNvSpPr>
            <a:spLocks noGrp="1"/>
          </p:cNvSpPr>
          <p:nvPr>
            <p:ph type="title"/>
          </p:nvPr>
        </p:nvSpPr>
        <p:spPr>
          <a:xfrm>
            <a:off x="1097278" y="286603"/>
            <a:ext cx="11021149" cy="1450757"/>
          </a:xfrm>
        </p:spPr>
        <p:txBody>
          <a:bodyPr>
            <a:normAutofit/>
          </a:bodyPr>
          <a:lstStyle/>
          <a:p>
            <a:r>
              <a:rPr lang="en-US" dirty="0"/>
              <a:t>Subgroup Recommendations:  System Flow (3 of 3)</a:t>
            </a:r>
          </a:p>
        </p:txBody>
      </p:sp>
      <p:sp>
        <p:nvSpPr>
          <p:cNvPr id="3" name="Content Placeholder 2">
            <a:extLst>
              <a:ext uri="{FF2B5EF4-FFF2-40B4-BE49-F238E27FC236}">
                <a16:creationId xmlns:a16="http://schemas.microsoft.com/office/drawing/2014/main" id="{1DD57DD4-F633-AF3A-E9CA-FFED2EDE790C}"/>
              </a:ext>
            </a:extLst>
          </p:cNvPr>
          <p:cNvSpPr>
            <a:spLocks noGrp="1"/>
          </p:cNvSpPr>
          <p:nvPr>
            <p:ph idx="1"/>
          </p:nvPr>
        </p:nvSpPr>
        <p:spPr>
          <a:xfrm>
            <a:off x="506704" y="1920334"/>
            <a:ext cx="11178591" cy="4614052"/>
          </a:xfrm>
        </p:spPr>
        <p:txBody>
          <a:bodyPr vert="horz" lIns="0" tIns="45720" rIns="0" bIns="45720" rtlCol="0" anchor="t">
            <a:noAutofit/>
          </a:bodyPr>
          <a:lstStyle/>
          <a:p>
            <a:pPr marL="657860" lvl="1" indent="-457200">
              <a:spcAft>
                <a:spcPts val="1200"/>
              </a:spcAft>
              <a:buFont typeface="+mj-lt"/>
              <a:buAutoNum type="arabicPeriod" startAt="6"/>
            </a:pPr>
            <a:r>
              <a:rPr lang="en-US" sz="2000" dirty="0"/>
              <a:t>Explore opportunities for obtaining SMART medical clearance in primary care, urgent care and possibly other settings, and for hospitals to accept such patients.</a:t>
            </a:r>
          </a:p>
          <a:p>
            <a:pPr marL="657860" lvl="1" indent="-457200">
              <a:spcAft>
                <a:spcPts val="1200"/>
              </a:spcAft>
              <a:buFont typeface="+mj-lt"/>
              <a:buAutoNum type="arabicPeriod" startAt="6"/>
            </a:pPr>
            <a:r>
              <a:rPr lang="en-US" sz="2000" dirty="0"/>
              <a:t>Clearly define emergency mental health services within each community and define needed rate adjustments or additional/new programs through an RFP to fill gaps.</a:t>
            </a:r>
          </a:p>
          <a:p>
            <a:pPr marL="657860" lvl="1" indent="-457200">
              <a:spcAft>
                <a:spcPts val="1200"/>
              </a:spcAft>
              <a:buFont typeface="+mj-lt"/>
              <a:buAutoNum type="arabicPeriod" startAt="6"/>
            </a:pPr>
            <a:r>
              <a:rPr lang="en-US" sz="2000" dirty="0"/>
              <a:t>Create a forum between hospitals and designated agencies to open opportunities for increased mental health resource sharing.</a:t>
            </a:r>
          </a:p>
          <a:p>
            <a:pPr marL="657860" lvl="1" indent="-457200">
              <a:spcAft>
                <a:spcPts val="1200"/>
              </a:spcAft>
              <a:buFont typeface="+mj-lt"/>
              <a:buAutoNum type="arabicPeriod" startAt="6"/>
            </a:pPr>
            <a:r>
              <a:rPr lang="en-US" sz="2000" dirty="0"/>
              <a:t>Invest in psychiatric/mental health urgent care by exploring capital investment opportunities and escalating federal regulatory issues of collocating on hospital property.</a:t>
            </a:r>
          </a:p>
          <a:p>
            <a:pPr marL="657860" lvl="1" indent="-457200">
              <a:spcAft>
                <a:spcPts val="1200"/>
              </a:spcAft>
              <a:buFont typeface="+mj-lt"/>
              <a:buAutoNum type="arabicPeriod" startAt="6"/>
            </a:pPr>
            <a:endParaRPr lang="en-US" sz="2000" dirty="0"/>
          </a:p>
          <a:p>
            <a:pPr marL="840740" lvl="2" indent="-457200">
              <a:spcAft>
                <a:spcPts val="800"/>
              </a:spcAft>
              <a:buFont typeface="+mj-lt"/>
              <a:buAutoNum type="alphaLcParenR"/>
            </a:pPr>
            <a:endParaRPr lang="en-US" sz="2000" i="1" dirty="0"/>
          </a:p>
          <a:p>
            <a:pPr marL="657860" lvl="3" indent="0">
              <a:lnSpc>
                <a:spcPct val="107000"/>
              </a:lnSpc>
              <a:spcAft>
                <a:spcPts val="1200"/>
              </a:spcAft>
              <a:buNone/>
            </a:pPr>
            <a:r>
              <a:rPr lang="en-US" sz="2000" dirty="0">
                <a:effectLst/>
                <a:latin typeface="+mj-lt"/>
                <a:ea typeface="Calibri" panose="020F0502020204030204" pitchFamily="34"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42875C41-9966-1834-588B-C36BD51E6A79}"/>
              </a:ext>
            </a:extLst>
          </p:cNvPr>
          <p:cNvSpPr>
            <a:spLocks noGrp="1"/>
          </p:cNvSpPr>
          <p:nvPr>
            <p:ph type="sldNum" sz="quarter" idx="12"/>
          </p:nvPr>
        </p:nvSpPr>
        <p:spPr/>
        <p:txBody>
          <a:bodyPr/>
          <a:lstStyle/>
          <a:p>
            <a:fld id="{2D4104C8-5BC6-4788-BB31-1022DBEA0CFF}" type="slidenum">
              <a:rPr lang="en-US" smtClean="0"/>
              <a:t>9</a:t>
            </a:fld>
            <a:endParaRPr lang="en-US" dirty="0"/>
          </a:p>
        </p:txBody>
      </p:sp>
    </p:spTree>
    <p:extLst>
      <p:ext uri="{BB962C8B-B14F-4D97-AF65-F5344CB8AC3E}">
        <p14:creationId xmlns:p14="http://schemas.microsoft.com/office/powerpoint/2010/main" val="369067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
      <a:majorFont>
        <a:latin typeface="Montserrat"/>
        <a:ea typeface=""/>
        <a:cs typeface=""/>
      </a:majorFont>
      <a:minorFont>
        <a:latin typeface="Montserra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22BB821A096346AEF1342BEF536DA8" ma:contentTypeVersion="6" ma:contentTypeDescription="Create a new document." ma:contentTypeScope="" ma:versionID="667d7cb34ad9ed261af26258800172d4">
  <xsd:schema xmlns:xsd="http://www.w3.org/2001/XMLSchema" xmlns:xs="http://www.w3.org/2001/XMLSchema" xmlns:p="http://schemas.microsoft.com/office/2006/metadata/properties" xmlns:ns2="706b43fe-54bd-4906-979c-dbb1422fe369" xmlns:ns3="d29a8555-db37-4257-91ea-e6d336cdedf2" targetNamespace="http://schemas.microsoft.com/office/2006/metadata/properties" ma:root="true" ma:fieldsID="8135cdb21fa880e8fce645f1589d45a9" ns2:_="" ns3:_="">
    <xsd:import namespace="706b43fe-54bd-4906-979c-dbb1422fe369"/>
    <xsd:import namespace="d29a8555-db37-4257-91ea-e6d336cdedf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6b43fe-54bd-4906-979c-dbb1422fe3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9a8555-db37-4257-91ea-e6d336cdedf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CA06DA-5925-4CA7-8C39-84C2CFEA8A24}">
  <ds:schemaRefs>
    <ds:schemaRef ds:uri="http://schemas.microsoft.com/office/2006/documentManagement/types"/>
    <ds:schemaRef ds:uri="d29a8555-db37-4257-91ea-e6d336cdedf2"/>
    <ds:schemaRef ds:uri="http://purl.org/dc/dcmitype/"/>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706b43fe-54bd-4906-979c-dbb1422fe369"/>
    <ds:schemaRef ds:uri="http://schemas.microsoft.com/office/2006/metadata/properties"/>
  </ds:schemaRefs>
</ds:datastoreItem>
</file>

<file path=customXml/itemProps2.xml><?xml version="1.0" encoding="utf-8"?>
<ds:datastoreItem xmlns:ds="http://schemas.openxmlformats.org/officeDocument/2006/customXml" ds:itemID="{69484A7B-C470-4220-9C48-8C55D972DB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6b43fe-54bd-4906-979c-dbb1422fe369"/>
    <ds:schemaRef ds:uri="d29a8555-db37-4257-91ea-e6d336cde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89EB3D-215A-4EB1-83B3-81BA40FFCB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2950</TotalTime>
  <Words>2746</Words>
  <Application>Microsoft Office PowerPoint</Application>
  <PresentationFormat>Widescreen</PresentationFormat>
  <Paragraphs>277</Paragraphs>
  <Slides>25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Montserrat</vt:lpstr>
      <vt:lpstr>Wingdings</vt:lpstr>
      <vt:lpstr>Wingdings 2</vt:lpstr>
      <vt:lpstr>Retrospect</vt:lpstr>
      <vt:lpstr>  Health Care Reform Work Group</vt:lpstr>
      <vt:lpstr>Meeting Agenda</vt:lpstr>
      <vt:lpstr>Reminder: Work Streams</vt:lpstr>
      <vt:lpstr>1. Subgroup on System Stabilization Meeting Results</vt:lpstr>
      <vt:lpstr>Subgroup Recommendations: Workforce</vt:lpstr>
      <vt:lpstr>Subgroup Recommendations:  Regulation</vt:lpstr>
      <vt:lpstr>Subgroup Recommendations:  System Flow (1 of 3)</vt:lpstr>
      <vt:lpstr>Subgroup Recommendations: System Flow (2 of 3)</vt:lpstr>
      <vt:lpstr>Subgroup Recommendations:  System Flow (3 of 3)</vt:lpstr>
      <vt:lpstr>Subgroup Recommendations:  Revenue (1 of 2)</vt:lpstr>
      <vt:lpstr>Subgroup Recommendations:  Revenue (2 of 2)</vt:lpstr>
      <vt:lpstr>2. CMMI’s Seven Priorities for its New Multi-State All-Payer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Draft Principles to Guide Health Care Reform Planning</vt:lpstr>
      <vt:lpstr>Wrap-up and Next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AHS Strategic Plan</dc:title>
  <dc:creator>Daloz, Todd</dc:creator>
  <cp:lastModifiedBy>Michael Bailit</cp:lastModifiedBy>
  <cp:revision>15</cp:revision>
  <cp:lastPrinted>2022-08-24T22:01:15Z</cp:lastPrinted>
  <dcterms:created xsi:type="dcterms:W3CDTF">2022-06-07T10:11:33Z</dcterms:created>
  <dcterms:modified xsi:type="dcterms:W3CDTF">2022-08-25T20:56:11Z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0x0101002122BB821A096346AEF1342BEF536DA8</vt:lpwstr>
  </property>
</Properties>
</file>